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8"/>
  </p:notesMasterIdLst>
  <p:sldIdLst>
    <p:sldId id="274" r:id="rId2"/>
    <p:sldId id="275" r:id="rId3"/>
    <p:sldId id="276" r:id="rId4"/>
    <p:sldId id="278" r:id="rId5"/>
    <p:sldId id="280" r:id="rId6"/>
    <p:sldId id="281" r:id="rId7"/>
    <p:sldId id="282" r:id="rId8"/>
    <p:sldId id="265" r:id="rId9"/>
    <p:sldId id="266" r:id="rId10"/>
    <p:sldId id="267" r:id="rId11"/>
    <p:sldId id="284" r:id="rId12"/>
    <p:sldId id="268" r:id="rId13"/>
    <p:sldId id="269" r:id="rId14"/>
    <p:sldId id="270" r:id="rId15"/>
    <p:sldId id="271" r:id="rId16"/>
    <p:sldId id="272"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29" autoAdjust="0"/>
    <p:restoredTop sz="94660"/>
  </p:normalViewPr>
  <p:slideViewPr>
    <p:cSldViewPr snapToGrid="0">
      <p:cViewPr varScale="1">
        <p:scale>
          <a:sx n="111" d="100"/>
          <a:sy n="111"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37A9D-7F9C-4E58-9572-F830E911CD34}" type="datetimeFigureOut">
              <a:rPr lang="tr-TR" smtClean="0"/>
              <a:t>4.01.2024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4D7E-FC76-4955-A339-44922183633C}" type="slidenum">
              <a:rPr lang="tr-TR" smtClean="0"/>
              <a:t>‹#›</a:t>
            </a:fld>
            <a:endParaRPr lang="tr-TR"/>
          </a:p>
        </p:txBody>
      </p:sp>
    </p:spTree>
    <p:extLst>
      <p:ext uri="{BB962C8B-B14F-4D97-AF65-F5344CB8AC3E}">
        <p14:creationId xmlns:p14="http://schemas.microsoft.com/office/powerpoint/2010/main" val="4243342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1/4/2024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2143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1/4/2024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6743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1/4/2024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4863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1/4/2024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7109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1/4/2024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2782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1/4/2024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0275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1/4/2024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6985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1/4/2024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5964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1/4/2024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2694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1/4/2024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8464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1/4/2024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9656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1/4/2024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46878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irbirine bağlı noktalar ağı">
            <a:extLst>
              <a:ext uri="{FF2B5EF4-FFF2-40B4-BE49-F238E27FC236}">
                <a16:creationId xmlns:a16="http://schemas.microsoft.com/office/drawing/2014/main" id="{8F44D460-8EB6-1C4E-AB2F-6EB133F80A3E}"/>
              </a:ext>
            </a:extLst>
          </p:cNvPr>
          <p:cNvPicPr>
            <a:picLocks noChangeAspect="1"/>
          </p:cNvPicPr>
          <p:nvPr/>
        </p:nvPicPr>
        <p:blipFill rotWithShape="1">
          <a:blip r:embed="rId2"/>
          <a:srcRect l="44508" r="23670" b="1"/>
          <a:stretch/>
        </p:blipFill>
        <p:spPr>
          <a:xfrm>
            <a:off x="1" y="10"/>
            <a:ext cx="4876799" cy="6857989"/>
          </a:xfrm>
          <a:prstGeom prst="rect">
            <a:avLst/>
          </a:prstGeom>
        </p:spPr>
      </p:pic>
      <p:sp>
        <p:nvSpPr>
          <p:cNvPr id="2" name="Başlık 1">
            <a:extLst>
              <a:ext uri="{FF2B5EF4-FFF2-40B4-BE49-F238E27FC236}">
                <a16:creationId xmlns:a16="http://schemas.microsoft.com/office/drawing/2014/main" id="{D96723E4-0092-840B-BBAD-8903F073FC07}"/>
              </a:ext>
            </a:extLst>
          </p:cNvPr>
          <p:cNvSpPr>
            <a:spLocks noGrp="1"/>
          </p:cNvSpPr>
          <p:nvPr>
            <p:ph type="ctrTitle"/>
          </p:nvPr>
        </p:nvSpPr>
        <p:spPr>
          <a:xfrm>
            <a:off x="5604552" y="871758"/>
            <a:ext cx="5825448" cy="3871143"/>
          </a:xfrm>
        </p:spPr>
        <p:txBody>
          <a:bodyPr>
            <a:normAutofit/>
          </a:bodyPr>
          <a:lstStyle/>
          <a:p>
            <a:pPr algn="just"/>
            <a:r>
              <a:rPr lang="en-US" dirty="0"/>
              <a:t>Streamlining Delivery Routes: </a:t>
            </a:r>
            <a:r>
              <a:rPr lang="en-US" sz="2800" dirty="0"/>
              <a:t>A Comprehensive Approach</a:t>
            </a:r>
            <a:endParaRPr lang="tr-TR" sz="2800" dirty="0"/>
          </a:p>
        </p:txBody>
      </p:sp>
      <p:sp>
        <p:nvSpPr>
          <p:cNvPr id="6" name="Alt Başlık 5">
            <a:extLst>
              <a:ext uri="{FF2B5EF4-FFF2-40B4-BE49-F238E27FC236}">
                <a16:creationId xmlns:a16="http://schemas.microsoft.com/office/drawing/2014/main" id="{55FAC74D-774C-1836-B1AC-2373FEAAA975}"/>
              </a:ext>
            </a:extLst>
          </p:cNvPr>
          <p:cNvSpPr>
            <a:spLocks noGrp="1"/>
          </p:cNvSpPr>
          <p:nvPr>
            <p:ph type="subTitle" idx="1"/>
          </p:nvPr>
        </p:nvSpPr>
        <p:spPr>
          <a:xfrm>
            <a:off x="5700325" y="4831326"/>
            <a:ext cx="6991776" cy="1302774"/>
          </a:xfrm>
        </p:spPr>
        <p:txBody>
          <a:bodyPr anchor="t"/>
          <a:lstStyle/>
          <a:p>
            <a:r>
              <a:rPr lang="tr-TR" b="1" dirty="0"/>
              <a:t>Advisor:</a:t>
            </a:r>
          </a:p>
          <a:p>
            <a:r>
              <a:rPr lang="tr-TR" dirty="0"/>
              <a:t>Dr. </a:t>
            </a:r>
            <a:r>
              <a:rPr lang="tr-TR" dirty="0" err="1"/>
              <a:t>Öğr</a:t>
            </a:r>
            <a:r>
              <a:rPr lang="tr-TR" dirty="0"/>
              <a:t>. </a:t>
            </a:r>
            <a:r>
              <a:rPr lang="tr-TR"/>
              <a:t>Üyesi Fatma </a:t>
            </a:r>
            <a:r>
              <a:rPr lang="tr-TR" dirty="0" err="1"/>
              <a:t>Corut</a:t>
            </a:r>
            <a:r>
              <a:rPr lang="tr-TR" dirty="0"/>
              <a:t> Ergin</a:t>
            </a:r>
          </a:p>
        </p:txBody>
      </p:sp>
      <p:sp>
        <p:nvSpPr>
          <p:cNvPr id="7" name="Metin kutusu 6">
            <a:extLst>
              <a:ext uri="{FF2B5EF4-FFF2-40B4-BE49-F238E27FC236}">
                <a16:creationId xmlns:a16="http://schemas.microsoft.com/office/drawing/2014/main" id="{212B8707-9C3E-CF46-33D6-D7850BC9339C}"/>
              </a:ext>
            </a:extLst>
          </p:cNvPr>
          <p:cNvSpPr txBox="1"/>
          <p:nvPr/>
        </p:nvSpPr>
        <p:spPr>
          <a:xfrm>
            <a:off x="5700325" y="3184096"/>
            <a:ext cx="5514898" cy="1846659"/>
          </a:xfrm>
          <a:prstGeom prst="rect">
            <a:avLst/>
          </a:prstGeom>
          <a:noFill/>
        </p:spPr>
        <p:txBody>
          <a:bodyPr wrap="square" rtlCol="0">
            <a:spAutoFit/>
          </a:bodyPr>
          <a:lstStyle/>
          <a:p>
            <a:pPr>
              <a:lnSpc>
                <a:spcPct val="120000"/>
              </a:lnSpc>
            </a:pPr>
            <a:r>
              <a:rPr lang="tr-TR" sz="2000" b="1" dirty="0"/>
              <a:t>Team</a:t>
            </a:r>
            <a:r>
              <a:rPr lang="en-US" sz="2000" b="1" dirty="0"/>
              <a:t> members</a:t>
            </a:r>
            <a:r>
              <a:rPr lang="tr-TR" sz="2000" b="1" dirty="0"/>
              <a:t>:</a:t>
            </a:r>
          </a:p>
          <a:p>
            <a:pPr>
              <a:lnSpc>
                <a:spcPct val="120000"/>
              </a:lnSpc>
            </a:pPr>
            <a:r>
              <a:rPr lang="tr-TR" sz="2000" dirty="0"/>
              <a:t>Ömercan Göktaş</a:t>
            </a:r>
          </a:p>
          <a:p>
            <a:pPr>
              <a:lnSpc>
                <a:spcPct val="120000"/>
              </a:lnSpc>
            </a:pPr>
            <a:r>
              <a:rPr lang="tr-TR" sz="2000" dirty="0"/>
              <a:t>M. Yusuf Şahin</a:t>
            </a:r>
            <a:br>
              <a:rPr lang="tr-TR" sz="2000" dirty="0"/>
            </a:br>
            <a:r>
              <a:rPr lang="tr-TR" sz="2000" dirty="0"/>
              <a:t>Berkan Korkmaz</a:t>
            </a:r>
          </a:p>
          <a:p>
            <a:endParaRPr lang="tr-TR" dirty="0"/>
          </a:p>
        </p:txBody>
      </p:sp>
      <p:sp>
        <p:nvSpPr>
          <p:cNvPr id="8" name="Slayt Numarası Yer Tutucusu 7">
            <a:extLst>
              <a:ext uri="{FF2B5EF4-FFF2-40B4-BE49-F238E27FC236}">
                <a16:creationId xmlns:a16="http://schemas.microsoft.com/office/drawing/2014/main" id="{B80524A3-8F82-B60B-65FD-9B1CB110B2EB}"/>
              </a:ext>
            </a:extLst>
          </p:cNvPr>
          <p:cNvSpPr>
            <a:spLocks noGrp="1"/>
          </p:cNvSpPr>
          <p:nvPr>
            <p:ph type="sldNum" sz="quarter" idx="12"/>
          </p:nvPr>
        </p:nvSpPr>
        <p:spPr/>
        <p:txBody>
          <a:bodyPr/>
          <a:lstStyle/>
          <a:p>
            <a:fld id="{87E7843D-FF13-4365-9478-9625B70A2705}" type="slidenum">
              <a:rPr lang="en-US" smtClean="0"/>
              <a:t>1</a:t>
            </a:fld>
            <a:endParaRPr lang="en-US"/>
          </a:p>
        </p:txBody>
      </p:sp>
    </p:spTree>
    <p:extLst>
      <p:ext uri="{BB962C8B-B14F-4D97-AF65-F5344CB8AC3E}">
        <p14:creationId xmlns:p14="http://schemas.microsoft.com/office/powerpoint/2010/main" val="748427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3D0AD61-C4EE-4A0B-8733-BAE046F63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B0627202-EFF9-43AD-A17D-9C0A583533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22FEF2-9343-4D52-A0EA-3EB03CB8BC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Başlık 1">
            <a:extLst>
              <a:ext uri="{FF2B5EF4-FFF2-40B4-BE49-F238E27FC236}">
                <a16:creationId xmlns:a16="http://schemas.microsoft.com/office/drawing/2014/main" id="{5FE7521F-D7D0-4161-01E4-C002010923AB}"/>
              </a:ext>
            </a:extLst>
          </p:cNvPr>
          <p:cNvSpPr>
            <a:spLocks noGrp="1"/>
          </p:cNvSpPr>
          <p:nvPr>
            <p:ph type="title"/>
          </p:nvPr>
        </p:nvSpPr>
        <p:spPr>
          <a:xfrm>
            <a:off x="700087" y="909638"/>
            <a:ext cx="10803485" cy="845674"/>
          </a:xfrm>
        </p:spPr>
        <p:txBody>
          <a:bodyPr>
            <a:normAutofit/>
          </a:bodyPr>
          <a:lstStyle/>
          <a:p>
            <a:r>
              <a:rPr lang="en-US" b="1">
                <a:effectLst/>
                <a:latin typeface="Arial" panose="020B0604020202020204" pitchFamily="34" charset="0"/>
                <a:ea typeface="Calibri" panose="020F0502020204030204" pitchFamily="34" charset="0"/>
              </a:rPr>
              <a:t>Tasks Accomplished</a:t>
            </a:r>
            <a:endParaRPr lang="tr-TR"/>
          </a:p>
        </p:txBody>
      </p:sp>
      <p:sp>
        <p:nvSpPr>
          <p:cNvPr id="3" name="İçerik Yer Tutucusu 2">
            <a:extLst>
              <a:ext uri="{FF2B5EF4-FFF2-40B4-BE49-F238E27FC236}">
                <a16:creationId xmlns:a16="http://schemas.microsoft.com/office/drawing/2014/main" id="{46F8C0A1-EF0D-ED55-4074-0EBDA4AF0DC7}"/>
              </a:ext>
            </a:extLst>
          </p:cNvPr>
          <p:cNvSpPr>
            <a:spLocks noGrp="1"/>
          </p:cNvSpPr>
          <p:nvPr>
            <p:ph idx="1"/>
          </p:nvPr>
        </p:nvSpPr>
        <p:spPr>
          <a:xfrm>
            <a:off x="4776953" y="1941049"/>
            <a:ext cx="6726619" cy="1613525"/>
          </a:xfrm>
        </p:spPr>
        <p:txBody>
          <a:bodyPr>
            <a:normAutofit/>
          </a:bodyPr>
          <a:lstStyle/>
          <a:p>
            <a:pPr>
              <a:tabLst>
                <a:tab pos="457200" algn="l"/>
              </a:tabLst>
            </a:pPr>
            <a:r>
              <a:rPr lang="en-US" sz="1600" b="1" i="0" dirty="0">
                <a:effectLst/>
                <a:latin typeface="Arial" panose="020B0604020202020204" pitchFamily="34" charset="0"/>
                <a:cs typeface="Arial" panose="020B0604020202020204" pitchFamily="34" charset="0"/>
              </a:rPr>
              <a:t>Dataset Generation and Data Preprocessing:</a:t>
            </a:r>
            <a:r>
              <a:rPr lang="en-US" sz="1600" b="0" i="0" dirty="0">
                <a:effectLst/>
                <a:latin typeface="Arial" panose="020B0604020202020204" pitchFamily="34" charset="0"/>
                <a:cs typeface="Arial" panose="020B0604020202020204" pitchFamily="34" charset="0"/>
              </a:rPr>
              <a:t> Contributed significantly to synthetic logistics dataset creation, closely simulating real-world conditions for optimal relevance. Played a key role in data preprocessing, transforming raw data by identifying errors, integrating diverse sources, and ensuring dataset integrity.</a:t>
            </a:r>
            <a:endParaRPr lang="tr-TR" sz="1600" dirty="0">
              <a:latin typeface="Arial" panose="020B0604020202020204" pitchFamily="34" charset="0"/>
              <a:cs typeface="Arial" panose="020B0604020202020204" pitchFamily="34" charset="0"/>
            </a:endParaRPr>
          </a:p>
        </p:txBody>
      </p:sp>
      <p:sp>
        <p:nvSpPr>
          <p:cNvPr id="6" name="Slayt Numarası Yer Tutucusu 5">
            <a:extLst>
              <a:ext uri="{FF2B5EF4-FFF2-40B4-BE49-F238E27FC236}">
                <a16:creationId xmlns:a16="http://schemas.microsoft.com/office/drawing/2014/main" id="{922BBE7B-CD18-EF8E-DB4E-CE0295532923}"/>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10</a:t>
            </a:fld>
            <a:endParaRPr lang="en-US" dirty="0"/>
          </a:p>
        </p:txBody>
      </p:sp>
      <p:pic>
        <p:nvPicPr>
          <p:cNvPr id="9" name="Resim 8" descr="metin, ekran görüntüsü, yazı tipi, menü içeren bir resim&#10;&#10;Açıklama otomatik olarak oluşturuldu">
            <a:extLst>
              <a:ext uri="{FF2B5EF4-FFF2-40B4-BE49-F238E27FC236}">
                <a16:creationId xmlns:a16="http://schemas.microsoft.com/office/drawing/2014/main" id="{188C7D09-0BFC-7D70-AE97-E417A7BAA4D5}"/>
              </a:ext>
            </a:extLst>
          </p:cNvPr>
          <p:cNvPicPr>
            <a:picLocks noChangeAspect="1"/>
          </p:cNvPicPr>
          <p:nvPr/>
        </p:nvPicPr>
        <p:blipFill>
          <a:blip r:embed="rId2"/>
          <a:stretch>
            <a:fillRect/>
          </a:stretch>
        </p:blipFill>
        <p:spPr>
          <a:xfrm>
            <a:off x="800099" y="2087256"/>
            <a:ext cx="3581895" cy="1613525"/>
          </a:xfrm>
          <a:prstGeom prst="rect">
            <a:avLst/>
          </a:prstGeom>
        </p:spPr>
      </p:pic>
      <p:pic>
        <p:nvPicPr>
          <p:cNvPr id="8" name="Resim 7" descr="metin, ekran görüntüsü, yazı tipi içeren bir resim&#10;&#10;Açıklama otomatik olarak oluşturuldu">
            <a:extLst>
              <a:ext uri="{FF2B5EF4-FFF2-40B4-BE49-F238E27FC236}">
                <a16:creationId xmlns:a16="http://schemas.microsoft.com/office/drawing/2014/main" id="{4B3E710F-D385-87B7-5027-241D1185A1A4}"/>
              </a:ext>
            </a:extLst>
          </p:cNvPr>
          <p:cNvPicPr>
            <a:picLocks noChangeAspect="1"/>
          </p:cNvPicPr>
          <p:nvPr/>
        </p:nvPicPr>
        <p:blipFill>
          <a:blip r:embed="rId3"/>
          <a:stretch>
            <a:fillRect/>
          </a:stretch>
        </p:blipFill>
        <p:spPr>
          <a:xfrm>
            <a:off x="800100" y="4197312"/>
            <a:ext cx="3581894" cy="788016"/>
          </a:xfrm>
          <a:prstGeom prst="rect">
            <a:avLst/>
          </a:prstGeom>
        </p:spPr>
      </p:pic>
      <p:pic>
        <p:nvPicPr>
          <p:cNvPr id="10" name="Resim 9">
            <a:extLst>
              <a:ext uri="{FF2B5EF4-FFF2-40B4-BE49-F238E27FC236}">
                <a16:creationId xmlns:a16="http://schemas.microsoft.com/office/drawing/2014/main" id="{227F47C3-A94E-1635-6082-9A894D5A8EA8}"/>
              </a:ext>
            </a:extLst>
          </p:cNvPr>
          <p:cNvPicPr>
            <a:picLocks noChangeAspect="1"/>
          </p:cNvPicPr>
          <p:nvPr/>
        </p:nvPicPr>
        <p:blipFill>
          <a:blip r:embed="rId4"/>
          <a:stretch>
            <a:fillRect/>
          </a:stretch>
        </p:blipFill>
        <p:spPr>
          <a:xfrm>
            <a:off x="6032787" y="3554574"/>
            <a:ext cx="4214950" cy="2149745"/>
          </a:xfrm>
          <a:prstGeom prst="rect">
            <a:avLst/>
          </a:prstGeom>
        </p:spPr>
      </p:pic>
    </p:spTree>
    <p:extLst>
      <p:ext uri="{BB962C8B-B14F-4D97-AF65-F5344CB8AC3E}">
        <p14:creationId xmlns:p14="http://schemas.microsoft.com/office/powerpoint/2010/main" val="1188971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Resim 13" descr="metin, yazı tipi, ekran görüntüsü, tipografi içeren bir resim&#10;&#10;Açıklama otomatik olarak oluşturuldu">
            <a:extLst>
              <a:ext uri="{FF2B5EF4-FFF2-40B4-BE49-F238E27FC236}">
                <a16:creationId xmlns:a16="http://schemas.microsoft.com/office/drawing/2014/main" id="{72CC75F6-C927-782F-1E73-C1E483AC4312}"/>
              </a:ext>
            </a:extLst>
          </p:cNvPr>
          <p:cNvPicPr>
            <a:picLocks noChangeAspect="1"/>
          </p:cNvPicPr>
          <p:nvPr/>
        </p:nvPicPr>
        <p:blipFill>
          <a:blip r:embed="rId2"/>
          <a:stretch>
            <a:fillRect/>
          </a:stretch>
        </p:blipFill>
        <p:spPr>
          <a:xfrm>
            <a:off x="1115616" y="1623923"/>
            <a:ext cx="3292524" cy="1062365"/>
          </a:xfrm>
          <a:prstGeom prst="rect">
            <a:avLst/>
          </a:prstGeom>
        </p:spPr>
      </p:pic>
      <p:cxnSp>
        <p:nvCxnSpPr>
          <p:cNvPr id="47" name="Straight Connector 46">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2" name="Resim 11" descr="metin, ekran görüntüsü, yazı tipi içeren bir resim&#10;&#10;Açıklama otomatik olarak oluşturuldu">
            <a:extLst>
              <a:ext uri="{FF2B5EF4-FFF2-40B4-BE49-F238E27FC236}">
                <a16:creationId xmlns:a16="http://schemas.microsoft.com/office/drawing/2014/main" id="{7C07E6AA-BB2D-F9C3-EEEA-83798A5F1E09}"/>
              </a:ext>
            </a:extLst>
          </p:cNvPr>
          <p:cNvPicPr>
            <a:picLocks noChangeAspect="1"/>
          </p:cNvPicPr>
          <p:nvPr/>
        </p:nvPicPr>
        <p:blipFill>
          <a:blip r:embed="rId3"/>
          <a:stretch>
            <a:fillRect/>
          </a:stretch>
        </p:blipFill>
        <p:spPr>
          <a:xfrm>
            <a:off x="1129115" y="3871141"/>
            <a:ext cx="3279025" cy="1657360"/>
          </a:xfrm>
          <a:prstGeom prst="rect">
            <a:avLst/>
          </a:prstGeom>
        </p:spPr>
      </p:pic>
      <p:cxnSp>
        <p:nvCxnSpPr>
          <p:cNvPr id="49" name="Straight Connector 48">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Resim 9" descr="metin, ekran görüntüsü, yazı tipi, menü içeren bir resim&#10;&#10;Açıklama otomatik olarak oluşturuldu">
            <a:extLst>
              <a:ext uri="{FF2B5EF4-FFF2-40B4-BE49-F238E27FC236}">
                <a16:creationId xmlns:a16="http://schemas.microsoft.com/office/drawing/2014/main" id="{8162AB70-A985-F7AE-C4CE-A84A82A8B739}"/>
              </a:ext>
            </a:extLst>
          </p:cNvPr>
          <p:cNvPicPr>
            <a:picLocks noChangeAspect="1"/>
          </p:cNvPicPr>
          <p:nvPr/>
        </p:nvPicPr>
        <p:blipFill>
          <a:blip r:embed="rId4"/>
          <a:stretch>
            <a:fillRect/>
          </a:stretch>
        </p:blipFill>
        <p:spPr>
          <a:xfrm>
            <a:off x="6874009" y="1123527"/>
            <a:ext cx="2209914" cy="4604800"/>
          </a:xfrm>
          <a:prstGeom prst="rect">
            <a:avLst/>
          </a:prstGeom>
        </p:spPr>
      </p:pic>
      <p:sp>
        <p:nvSpPr>
          <p:cNvPr id="6" name="Slayt Numarası Yer Tutucusu 5">
            <a:extLst>
              <a:ext uri="{FF2B5EF4-FFF2-40B4-BE49-F238E27FC236}">
                <a16:creationId xmlns:a16="http://schemas.microsoft.com/office/drawing/2014/main" id="{51E5F534-29E6-CE20-9865-8F81FECECD4B}"/>
              </a:ext>
            </a:extLst>
          </p:cNvPr>
          <p:cNvSpPr>
            <a:spLocks noGrp="1"/>
          </p:cNvSpPr>
          <p:nvPr>
            <p:ph type="sldNum" sz="quarter" idx="12"/>
          </p:nvPr>
        </p:nvSpPr>
        <p:spPr>
          <a:xfrm>
            <a:off x="8610600" y="6356350"/>
            <a:ext cx="2743200" cy="365125"/>
          </a:xfrm>
        </p:spPr>
        <p:txBody>
          <a:bodyPr vert="horz" lIns="91440" tIns="45720" rIns="91440" bIns="45720" rtlCol="0" anchor="ctr">
            <a:noAutofit/>
          </a:bodyPr>
          <a:lstStyle/>
          <a:p>
            <a:pPr>
              <a:spcAft>
                <a:spcPts val="600"/>
              </a:spcAft>
            </a:pPr>
            <a:fld id="{87E7843D-FF13-4365-9478-9625B70A2705}" type="slidenum">
              <a:rPr lang="en-US" smtClean="0"/>
              <a:pPr>
                <a:spcAft>
                  <a:spcPts val="600"/>
                </a:spcAft>
              </a:pPr>
              <a:t>11</a:t>
            </a:fld>
            <a:endParaRPr lang="en-US" dirty="0">
              <a:solidFill>
                <a:schemeClr val="tx1">
                  <a:tint val="75000"/>
                </a:schemeClr>
              </a:solidFill>
            </a:endParaRPr>
          </a:p>
        </p:txBody>
      </p:sp>
    </p:spTree>
    <p:extLst>
      <p:ext uri="{BB962C8B-B14F-4D97-AF65-F5344CB8AC3E}">
        <p14:creationId xmlns:p14="http://schemas.microsoft.com/office/powerpoint/2010/main" val="106650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16A3AE-802B-BDBF-9E5F-8B3B97B24C98}"/>
              </a:ext>
            </a:extLst>
          </p:cNvPr>
          <p:cNvSpPr>
            <a:spLocks noGrp="1"/>
          </p:cNvSpPr>
          <p:nvPr>
            <p:ph type="title"/>
          </p:nvPr>
        </p:nvSpPr>
        <p:spPr>
          <a:xfrm>
            <a:off x="700635" y="922096"/>
            <a:ext cx="10691265" cy="553021"/>
          </a:xfrm>
        </p:spPr>
        <p:txBody>
          <a:bodyPr>
            <a:normAutofit fontScale="90000"/>
          </a:bodyPr>
          <a:lstStyle/>
          <a:p>
            <a:r>
              <a:rPr lang="en-US" sz="31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Difficulties encountered</a:t>
            </a:r>
            <a:br>
              <a:rPr lang="tr-TR"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5982A3DB-A0CC-2B87-D299-DCE62404078B}"/>
              </a:ext>
            </a:extLst>
          </p:cNvPr>
          <p:cNvSpPr>
            <a:spLocks noGrp="1"/>
          </p:cNvSpPr>
          <p:nvPr>
            <p:ph idx="1"/>
          </p:nvPr>
        </p:nvSpPr>
        <p:spPr>
          <a:xfrm>
            <a:off x="700634" y="1759038"/>
            <a:ext cx="10691265" cy="3339923"/>
          </a:xfrm>
        </p:spPr>
        <p:txBody>
          <a:bodyPr>
            <a:normAutofit/>
          </a:bodyPr>
          <a:lstStyle/>
          <a:p>
            <a:pPr>
              <a:lnSpc>
                <a:spcPct val="150000"/>
              </a:lnSpc>
              <a:tabLst>
                <a:tab pos="457200" algn="l"/>
              </a:tabLst>
            </a:pPr>
            <a:r>
              <a:rPr lang="en-US" sz="1600" b="1" kern="0" dirty="0">
                <a:effectLst/>
                <a:latin typeface="Arial" panose="020B0604020202020204" pitchFamily="34" charset="0"/>
                <a:ea typeface="Times New Roman" panose="02020603050405020304" pitchFamily="18" charset="0"/>
                <a:cs typeface="Arial" panose="020B0604020202020204" pitchFamily="34" charset="0"/>
              </a:rPr>
              <a:t>Data Quality and Availability:</a:t>
            </a:r>
            <a:r>
              <a:rPr lang="en-US" sz="1600" b="1" kern="100" dirty="0">
                <a:effectLst/>
                <a:latin typeface="Arial" panose="020B0604020202020204" pitchFamily="34" charset="0"/>
                <a:ea typeface="Times New Roman" panose="02020603050405020304" pitchFamily="18"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The challenges we encountered were associated with the significance of our problem in the real-world context, emphasizing the critical importance of data quality and accessibility for us. Consequently, we initiated data generation and processing processes, taking into consideration the real-world conditions.</a:t>
            </a:r>
            <a:endParaRPr lang="tr-TR" sz="16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Slayt Numarası Yer Tutucusu 5">
            <a:extLst>
              <a:ext uri="{FF2B5EF4-FFF2-40B4-BE49-F238E27FC236}">
                <a16:creationId xmlns:a16="http://schemas.microsoft.com/office/drawing/2014/main" id="{65AD1BA6-EC8D-FE94-3345-2043411F372E}"/>
              </a:ext>
            </a:extLst>
          </p:cNvPr>
          <p:cNvSpPr>
            <a:spLocks noGrp="1"/>
          </p:cNvSpPr>
          <p:nvPr>
            <p:ph type="sldNum" sz="quarter" idx="12"/>
          </p:nvPr>
        </p:nvSpPr>
        <p:spPr/>
        <p:txBody>
          <a:bodyPr/>
          <a:lstStyle/>
          <a:p>
            <a:fld id="{87E7843D-FF13-4365-9478-9625B70A2705}" type="slidenum">
              <a:rPr lang="en-US" smtClean="0"/>
              <a:t>12</a:t>
            </a:fld>
            <a:endParaRPr lang="en-US"/>
          </a:p>
        </p:txBody>
      </p:sp>
    </p:spTree>
    <p:extLst>
      <p:ext uri="{BB962C8B-B14F-4D97-AF65-F5344CB8AC3E}">
        <p14:creationId xmlns:p14="http://schemas.microsoft.com/office/powerpoint/2010/main" val="395994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Başlık 1">
            <a:extLst>
              <a:ext uri="{FF2B5EF4-FFF2-40B4-BE49-F238E27FC236}">
                <a16:creationId xmlns:a16="http://schemas.microsoft.com/office/drawing/2014/main" id="{8EC28472-A2E0-18CB-C328-6FFA4DB78F03}"/>
              </a:ext>
            </a:extLst>
          </p:cNvPr>
          <p:cNvSpPr>
            <a:spLocks noGrp="1"/>
          </p:cNvSpPr>
          <p:nvPr>
            <p:ph type="title"/>
          </p:nvPr>
        </p:nvSpPr>
        <p:spPr>
          <a:xfrm>
            <a:off x="715383" y="914400"/>
            <a:ext cx="9769737" cy="1316736"/>
          </a:xfrm>
        </p:spPr>
        <p:txBody>
          <a:bodyPr>
            <a:normAutofit/>
          </a:bodyPr>
          <a:lstStyle/>
          <a:p>
            <a:pPr>
              <a:lnSpc>
                <a:spcPct val="90000"/>
              </a:lnSpc>
            </a:pPr>
            <a:r>
              <a:rPr lang="en-US" sz="2800" b="1" kern="0" dirty="0">
                <a:effectLst/>
                <a:latin typeface="Arial" panose="020B0604020202020204" pitchFamily="34" charset="0"/>
                <a:ea typeface="Times New Roman" panose="02020603050405020304" pitchFamily="18" charset="0"/>
              </a:rPr>
              <a:t>Tasks to be Completed in the </a:t>
            </a:r>
            <a:r>
              <a:rPr lang="tr-TR" sz="2800" b="1" kern="0" dirty="0">
                <a:effectLst/>
                <a:latin typeface="Arial" panose="020B0604020202020204" pitchFamily="34" charset="0"/>
                <a:ea typeface="Times New Roman" panose="02020603050405020304" pitchFamily="18" charset="0"/>
              </a:rPr>
              <a:t>2nd</a:t>
            </a:r>
            <a:r>
              <a:rPr lang="en-US" sz="2800" b="1" kern="0" dirty="0">
                <a:effectLst/>
                <a:latin typeface="Arial" panose="020B0604020202020204" pitchFamily="34" charset="0"/>
                <a:ea typeface="Times New Roman" panose="02020603050405020304" pitchFamily="18" charset="0"/>
              </a:rPr>
              <a:t> Semester</a:t>
            </a:r>
            <a:endParaRPr lang="tr-TR" sz="2800" dirty="0"/>
          </a:p>
        </p:txBody>
      </p:sp>
      <p:sp>
        <p:nvSpPr>
          <p:cNvPr id="3" name="İçerik Yer Tutucusu 2">
            <a:extLst>
              <a:ext uri="{FF2B5EF4-FFF2-40B4-BE49-F238E27FC236}">
                <a16:creationId xmlns:a16="http://schemas.microsoft.com/office/drawing/2014/main" id="{AF1EA1F2-1B4B-2616-3602-F0A4A630B2D8}"/>
              </a:ext>
            </a:extLst>
          </p:cNvPr>
          <p:cNvSpPr>
            <a:spLocks noGrp="1"/>
          </p:cNvSpPr>
          <p:nvPr>
            <p:ph idx="1"/>
          </p:nvPr>
        </p:nvSpPr>
        <p:spPr>
          <a:xfrm>
            <a:off x="804672" y="1572768"/>
            <a:ext cx="6815328" cy="1197864"/>
          </a:xfrm>
        </p:spPr>
        <p:txBody>
          <a:bodyPr>
            <a:noAutofit/>
          </a:bodyPr>
          <a:lstStyle/>
          <a:p>
            <a:pPr marL="342900" lvl="0" indent="-342900">
              <a:lnSpc>
                <a:spcPct val="100000"/>
              </a:lnSpc>
              <a:buFont typeface="+mj-lt"/>
              <a:buAutoNum type="arabicPeriod"/>
              <a:tabLst>
                <a:tab pos="457200" algn="l"/>
              </a:tabLst>
            </a:pPr>
            <a:r>
              <a:rPr lang="en-US" sz="1600" b="1" kern="0" dirty="0">
                <a:effectLst/>
                <a:latin typeface="Arial" panose="020B0604020202020204" pitchFamily="34" charset="0"/>
                <a:ea typeface="Times New Roman" panose="02020603050405020304" pitchFamily="18" charset="0"/>
                <a:cs typeface="Arial" panose="020B0604020202020204" pitchFamily="34" charset="0"/>
              </a:rPr>
              <a:t>Algorithm Implementation and Testing (January - </a:t>
            </a:r>
            <a:r>
              <a:rPr lang="en-US" sz="1600" b="1" kern="0" dirty="0">
                <a:latin typeface="Arial" panose="020B0604020202020204" pitchFamily="34" charset="0"/>
                <a:ea typeface="Times New Roman" panose="02020603050405020304" pitchFamily="18" charset="0"/>
                <a:cs typeface="Arial" panose="020B0604020202020204" pitchFamily="34" charset="0"/>
              </a:rPr>
              <a:t>May</a:t>
            </a:r>
            <a:r>
              <a:rPr lang="en-US" sz="1600" b="1" kern="0" dirty="0">
                <a:effectLst/>
                <a:latin typeface="Arial" panose="020B0604020202020204" pitchFamily="34" charset="0"/>
                <a:ea typeface="Times New Roman" panose="02020603050405020304" pitchFamily="18" charset="0"/>
                <a:cs typeface="Arial" panose="020B0604020202020204" pitchFamily="34" charset="0"/>
              </a:rPr>
              <a:t>)</a:t>
            </a:r>
            <a:endParaRPr lang="tr-TR" sz="16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0000"/>
              </a:lnSpc>
              <a:buFont typeface="+mj-lt"/>
              <a:buAutoNum type="arabicPeriod" startAt="2"/>
              <a:tabLst>
                <a:tab pos="457200" algn="l"/>
              </a:tabLst>
            </a:pPr>
            <a:r>
              <a:rPr lang="en-US" sz="1600" b="1" kern="0" dirty="0">
                <a:effectLst/>
                <a:latin typeface="Arial" panose="020B0604020202020204" pitchFamily="34" charset="0"/>
                <a:ea typeface="Times New Roman" panose="02020603050405020304" pitchFamily="18" charset="0"/>
                <a:cs typeface="Arial" panose="020B0604020202020204" pitchFamily="34" charset="0"/>
              </a:rPr>
              <a:t>Web User Interface Development (February - March)</a:t>
            </a:r>
            <a:endParaRPr lang="tr-TR" sz="16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0000"/>
              </a:lnSpc>
              <a:buFont typeface="+mj-lt"/>
              <a:buAutoNum type="arabicPeriod" startAt="3"/>
              <a:tabLst>
                <a:tab pos="457200" algn="l"/>
              </a:tabLst>
            </a:pPr>
            <a:r>
              <a:rPr lang="en-US" sz="1600" b="1" kern="0" dirty="0">
                <a:effectLst/>
                <a:latin typeface="Arial" panose="020B0604020202020204" pitchFamily="34" charset="0"/>
                <a:ea typeface="Times New Roman" panose="02020603050405020304" pitchFamily="18" charset="0"/>
                <a:cs typeface="Arial" panose="020B0604020202020204" pitchFamily="34" charset="0"/>
              </a:rPr>
              <a:t>Mobile Application for Route Visualization (March - April)</a:t>
            </a:r>
            <a:endParaRPr lang="tr-TR" sz="16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0000"/>
              </a:lnSpc>
              <a:buFont typeface="+mj-lt"/>
              <a:buAutoNum type="arabicPeriod" startAt="4"/>
              <a:tabLst>
                <a:tab pos="457200" algn="l"/>
              </a:tabLst>
            </a:pPr>
            <a:r>
              <a:rPr lang="en-US" sz="1600" b="1" kern="0" dirty="0">
                <a:effectLst/>
                <a:latin typeface="Arial" panose="020B0604020202020204" pitchFamily="34" charset="0"/>
                <a:ea typeface="Times New Roman" panose="02020603050405020304" pitchFamily="18" charset="0"/>
                <a:cs typeface="Arial" panose="020B0604020202020204" pitchFamily="34" charset="0"/>
              </a:rPr>
              <a:t>Continuous Algorithmic Optimization (April - May)</a:t>
            </a:r>
            <a:endParaRPr lang="tr-TR" sz="16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Slayt Numarası Yer Tutucusu 5">
            <a:extLst>
              <a:ext uri="{FF2B5EF4-FFF2-40B4-BE49-F238E27FC236}">
                <a16:creationId xmlns:a16="http://schemas.microsoft.com/office/drawing/2014/main" id="{8CAA4479-12F1-9925-8346-B3B57B34199A}"/>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13</a:t>
            </a:fld>
            <a:endParaRPr lang="en-US"/>
          </a:p>
        </p:txBody>
      </p:sp>
      <p:pic>
        <p:nvPicPr>
          <p:cNvPr id="5" name="Resim 4" descr="ekran görüntüsü, tasarım içeren bir resim&#10;&#10;Açıklama otomatik olarak oluşturuldu">
            <a:extLst>
              <a:ext uri="{FF2B5EF4-FFF2-40B4-BE49-F238E27FC236}">
                <a16:creationId xmlns:a16="http://schemas.microsoft.com/office/drawing/2014/main" id="{425311CE-DD28-3645-BD6C-86F2B86A4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66" y="1193634"/>
            <a:ext cx="11612267" cy="6386742"/>
          </a:xfrm>
          <a:prstGeom prst="rect">
            <a:avLst/>
          </a:prstGeom>
        </p:spPr>
      </p:pic>
    </p:spTree>
    <p:extLst>
      <p:ext uri="{BB962C8B-B14F-4D97-AF65-F5344CB8AC3E}">
        <p14:creationId xmlns:p14="http://schemas.microsoft.com/office/powerpoint/2010/main" val="38723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F5264-9E3B-2675-C109-0E7A43DF71A6}"/>
              </a:ext>
            </a:extLst>
          </p:cNvPr>
          <p:cNvSpPr>
            <a:spLocks noGrp="1"/>
          </p:cNvSpPr>
          <p:nvPr>
            <p:ph type="title"/>
          </p:nvPr>
        </p:nvSpPr>
        <p:spPr>
          <a:xfrm>
            <a:off x="700635" y="922096"/>
            <a:ext cx="10691265" cy="723824"/>
          </a:xfrm>
        </p:spPr>
        <p:txBody>
          <a:bodyPr/>
          <a:lstStyle/>
          <a:p>
            <a:r>
              <a:rPr lang="tr-TR" dirty="0"/>
              <a:t>B-plan </a:t>
            </a:r>
            <a:r>
              <a:rPr lang="tr-TR" dirty="0" err="1"/>
              <a:t>for</a:t>
            </a:r>
            <a:r>
              <a:rPr lang="tr-TR" dirty="0"/>
              <a:t> </a:t>
            </a:r>
            <a:r>
              <a:rPr lang="tr-TR" dirty="0" err="1"/>
              <a:t>challenges</a:t>
            </a:r>
            <a:endParaRPr lang="tr-TR" dirty="0"/>
          </a:p>
        </p:txBody>
      </p:sp>
      <p:sp>
        <p:nvSpPr>
          <p:cNvPr id="3" name="İçerik Yer Tutucusu 2">
            <a:extLst>
              <a:ext uri="{FF2B5EF4-FFF2-40B4-BE49-F238E27FC236}">
                <a16:creationId xmlns:a16="http://schemas.microsoft.com/office/drawing/2014/main" id="{78C3FB22-4D0C-698C-2B9C-F7D450EFE568}"/>
              </a:ext>
            </a:extLst>
          </p:cNvPr>
          <p:cNvSpPr>
            <a:spLocks noGrp="1"/>
          </p:cNvSpPr>
          <p:nvPr>
            <p:ph idx="1"/>
          </p:nvPr>
        </p:nvSpPr>
        <p:spPr>
          <a:xfrm>
            <a:off x="700635" y="1939443"/>
            <a:ext cx="10691265" cy="3636088"/>
          </a:xfrm>
        </p:spPr>
        <p:txBody>
          <a:bodyPr>
            <a:normAutofit/>
          </a:bodyPr>
          <a:lstStyle/>
          <a:p>
            <a:pPr algn="l">
              <a:lnSpc>
                <a:spcPct val="150000"/>
              </a:lnSpc>
            </a:pPr>
            <a:r>
              <a:rPr lang="en-US" sz="16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Alternative Algorithms:</a:t>
            </a:r>
            <a:r>
              <a:rPr lang="en-US" sz="16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600" b="0" i="0" dirty="0">
                <a:solidFill>
                  <a:srgbClr val="000000"/>
                </a:solidFill>
                <a:effectLst/>
                <a:latin typeface="Arial" panose="020B0604020202020204" pitchFamily="34" charset="0"/>
                <a:cs typeface="Arial" panose="020B0604020202020204" pitchFamily="34" charset="0"/>
              </a:rPr>
              <a:t>If the current algorithms, especially ACO, struggle with large datasets, we are prepared to try alternative optimization methods. This flexibility ensures we can adapt to evolving project needs, effectively tackle challenges, and ensure successful task completion and project advancement.</a:t>
            </a:r>
          </a:p>
        </p:txBody>
      </p:sp>
      <p:sp>
        <p:nvSpPr>
          <p:cNvPr id="6" name="Slayt Numarası Yer Tutucusu 5">
            <a:extLst>
              <a:ext uri="{FF2B5EF4-FFF2-40B4-BE49-F238E27FC236}">
                <a16:creationId xmlns:a16="http://schemas.microsoft.com/office/drawing/2014/main" id="{3A039FBA-0839-D4B5-073D-65F640B6F495}"/>
              </a:ext>
            </a:extLst>
          </p:cNvPr>
          <p:cNvSpPr>
            <a:spLocks noGrp="1"/>
          </p:cNvSpPr>
          <p:nvPr>
            <p:ph type="sldNum" sz="quarter" idx="12"/>
          </p:nvPr>
        </p:nvSpPr>
        <p:spPr/>
        <p:txBody>
          <a:bodyPr/>
          <a:lstStyle/>
          <a:p>
            <a:fld id="{87E7843D-FF13-4365-9478-9625B70A2705}" type="slidenum">
              <a:rPr lang="en-US" smtClean="0"/>
              <a:t>14</a:t>
            </a:fld>
            <a:endParaRPr lang="en-US"/>
          </a:p>
        </p:txBody>
      </p:sp>
    </p:spTree>
    <p:extLst>
      <p:ext uri="{BB962C8B-B14F-4D97-AF65-F5344CB8AC3E}">
        <p14:creationId xmlns:p14="http://schemas.microsoft.com/office/powerpoint/2010/main" val="945182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863B5C-EEDB-9F09-30FA-4635A2AC9B2A}"/>
              </a:ext>
            </a:extLst>
          </p:cNvPr>
          <p:cNvSpPr>
            <a:spLocks noGrp="1"/>
          </p:cNvSpPr>
          <p:nvPr>
            <p:ph type="title"/>
          </p:nvPr>
        </p:nvSpPr>
        <p:spPr/>
        <p:txBody>
          <a:bodyPr/>
          <a:lstStyle/>
          <a:p>
            <a:r>
              <a:rPr lang="tr-TR" dirty="0" err="1"/>
              <a:t>references</a:t>
            </a:r>
            <a:endParaRPr lang="tr-TR" dirty="0"/>
          </a:p>
        </p:txBody>
      </p:sp>
      <p:sp>
        <p:nvSpPr>
          <p:cNvPr id="3" name="İçerik Yer Tutucusu 2">
            <a:extLst>
              <a:ext uri="{FF2B5EF4-FFF2-40B4-BE49-F238E27FC236}">
                <a16:creationId xmlns:a16="http://schemas.microsoft.com/office/drawing/2014/main" id="{DE0874EB-7BA7-AD9B-881D-B2DB0A36306D}"/>
              </a:ext>
            </a:extLst>
          </p:cNvPr>
          <p:cNvSpPr>
            <a:spLocks noGrp="1"/>
          </p:cNvSpPr>
          <p:nvPr>
            <p:ph idx="1"/>
          </p:nvPr>
        </p:nvSpPr>
        <p:spPr>
          <a:xfrm>
            <a:off x="700634" y="1925470"/>
            <a:ext cx="10691265" cy="3742085"/>
          </a:xfrm>
        </p:spPr>
        <p:txBody>
          <a:bodyPr>
            <a:normAutofit lnSpcReduction="10000"/>
          </a:bodyPr>
          <a:lstStyle/>
          <a:p>
            <a:pPr marL="0" indent="0" algn="just">
              <a:lnSpc>
                <a:spcPct val="150000"/>
              </a:lnSpc>
              <a:buNone/>
            </a:pPr>
            <a:r>
              <a:rPr lang="tr-TR" sz="1600" b="1" dirty="0">
                <a:latin typeface="Arial" panose="020B0604020202020204" pitchFamily="34" charset="0"/>
                <a:cs typeface="Arial" panose="020B0604020202020204" pitchFamily="34" charset="0"/>
              </a:rPr>
              <a:t>[1] </a:t>
            </a:r>
            <a:r>
              <a:rPr lang="tr-TR" sz="1600" dirty="0" err="1">
                <a:latin typeface="Arial" panose="020B0604020202020204" pitchFamily="34" charset="0"/>
                <a:cs typeface="Arial" panose="020B0604020202020204" pitchFamily="34" charset="0"/>
              </a:rPr>
              <a:t>Bae</a:t>
            </a:r>
            <a:r>
              <a:rPr lang="tr-TR" sz="1600" dirty="0">
                <a:latin typeface="Arial" panose="020B0604020202020204" pitchFamily="34" charset="0"/>
                <a:cs typeface="Arial" panose="020B0604020202020204" pitchFamily="34" charset="0"/>
              </a:rPr>
              <a:t>, H., &amp; Moon, I. (2016). Multi-</a:t>
            </a:r>
            <a:r>
              <a:rPr lang="tr-TR" sz="1600" dirty="0" err="1">
                <a:latin typeface="Arial" panose="020B0604020202020204" pitchFamily="34" charset="0"/>
                <a:cs typeface="Arial" panose="020B0604020202020204" pitchFamily="34" charset="0"/>
              </a:rPr>
              <a:t>depot</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vehicle</a:t>
            </a:r>
            <a:r>
              <a:rPr lang="tr-TR" sz="1600" dirty="0">
                <a:latin typeface="Arial" panose="020B0604020202020204" pitchFamily="34" charset="0"/>
                <a:cs typeface="Arial" panose="020B0604020202020204" pitchFamily="34" charset="0"/>
              </a:rPr>
              <a:t> routing problem </a:t>
            </a:r>
            <a:r>
              <a:rPr lang="tr-TR" sz="1600" dirty="0" err="1">
                <a:latin typeface="Arial" panose="020B0604020202020204" pitchFamily="34" charset="0"/>
                <a:cs typeface="Arial" panose="020B0604020202020204" pitchFamily="34" charset="0"/>
              </a:rPr>
              <a:t>with</a:t>
            </a:r>
            <a:r>
              <a:rPr lang="tr-TR" sz="1600" dirty="0">
                <a:latin typeface="Arial" panose="020B0604020202020204" pitchFamily="34" charset="0"/>
                <a:cs typeface="Arial" panose="020B0604020202020204" pitchFamily="34" charset="0"/>
              </a:rPr>
              <a:t> time </a:t>
            </a:r>
            <a:r>
              <a:rPr lang="tr-TR" sz="1600" dirty="0" err="1">
                <a:latin typeface="Arial" panose="020B0604020202020204" pitchFamily="34" charset="0"/>
                <a:cs typeface="Arial" panose="020B0604020202020204" pitchFamily="34" charset="0"/>
              </a:rPr>
              <a:t>windows</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considering</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delivery</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and</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installation</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vehicles</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Applied</a:t>
            </a:r>
            <a:r>
              <a:rPr lang="tr-TR" sz="1600" dirty="0">
                <a:latin typeface="Arial" panose="020B0604020202020204" pitchFamily="34" charset="0"/>
                <a:cs typeface="Arial" panose="020B0604020202020204" pitchFamily="34" charset="0"/>
              </a:rPr>
              <a:t> Mathematical </a:t>
            </a:r>
            <a:r>
              <a:rPr lang="tr-TR" sz="1600" dirty="0" err="1">
                <a:latin typeface="Arial" panose="020B0604020202020204" pitchFamily="34" charset="0"/>
                <a:cs typeface="Arial" panose="020B0604020202020204" pitchFamily="34" charset="0"/>
              </a:rPr>
              <a:t>Modelling</a:t>
            </a:r>
            <a:r>
              <a:rPr lang="tr-TR" sz="1600" dirty="0">
                <a:latin typeface="Arial" panose="020B0604020202020204" pitchFamily="34" charset="0"/>
                <a:cs typeface="Arial" panose="020B0604020202020204" pitchFamily="34" charset="0"/>
              </a:rPr>
              <a:t>, 40(13–14), 6536-6549. https://doi.org/10.1016/j.apm.2016.01.059 </a:t>
            </a:r>
            <a:endParaRPr lang="en-US" sz="1600" dirty="0">
              <a:latin typeface="Arial" panose="020B0604020202020204" pitchFamily="34" charset="0"/>
              <a:cs typeface="Arial" panose="020B0604020202020204" pitchFamily="34" charset="0"/>
            </a:endParaRPr>
          </a:p>
          <a:p>
            <a:pPr marL="0" indent="0" algn="just">
              <a:lnSpc>
                <a:spcPct val="150000"/>
              </a:lnSpc>
              <a:buNone/>
            </a:pPr>
            <a:r>
              <a:rPr lang="tr-TR" sz="1600" b="1" dirty="0">
                <a:latin typeface="Arial" panose="020B0604020202020204" pitchFamily="34" charset="0"/>
                <a:cs typeface="Arial" panose="020B0604020202020204" pitchFamily="34" charset="0"/>
              </a:rPr>
              <a:t>[</a:t>
            </a:r>
            <a:r>
              <a:rPr lang="en-US" sz="1600" b="1" dirty="0">
                <a:latin typeface="Arial" panose="020B0604020202020204" pitchFamily="34" charset="0"/>
                <a:cs typeface="Arial" panose="020B0604020202020204" pitchFamily="34" charset="0"/>
              </a:rPr>
              <a:t>2</a:t>
            </a:r>
            <a:r>
              <a:rPr lang="tr-TR" sz="1600" b="1"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Mutar</a:t>
            </a:r>
            <a:r>
              <a:rPr lang="tr-TR" sz="1600" dirty="0">
                <a:latin typeface="Arial" panose="020B0604020202020204" pitchFamily="34" charset="0"/>
                <a:cs typeface="Arial" panose="020B0604020202020204" pitchFamily="34" charset="0"/>
              </a:rPr>
              <a:t>, M., </a:t>
            </a:r>
            <a:r>
              <a:rPr lang="tr-TR" sz="1600" dirty="0" err="1">
                <a:latin typeface="Arial" panose="020B0604020202020204" pitchFamily="34" charset="0"/>
                <a:cs typeface="Arial" panose="020B0604020202020204" pitchFamily="34" charset="0"/>
              </a:rPr>
              <a:t>Modhi</a:t>
            </a:r>
            <a:r>
              <a:rPr lang="tr-TR" sz="1600" dirty="0">
                <a:latin typeface="Arial" panose="020B0604020202020204" pitchFamily="34" charset="0"/>
                <a:cs typeface="Arial" panose="020B0604020202020204" pitchFamily="34" charset="0"/>
              </a:rPr>
              <a:t>, B., </a:t>
            </a:r>
            <a:r>
              <a:rPr lang="tr-TR" sz="1600" dirty="0" err="1">
                <a:latin typeface="Arial" panose="020B0604020202020204" pitchFamily="34" charset="0"/>
                <a:cs typeface="Arial" panose="020B0604020202020204" pitchFamily="34" charset="0"/>
              </a:rPr>
              <a:t>Burhanuddin</a:t>
            </a:r>
            <a:r>
              <a:rPr lang="tr-TR" sz="1600" dirty="0">
                <a:latin typeface="Arial" panose="020B0604020202020204" pitchFamily="34" charset="0"/>
                <a:cs typeface="Arial" panose="020B0604020202020204" pitchFamily="34" charset="0"/>
              </a:rPr>
              <a:t>, M. A., </a:t>
            </a:r>
            <a:r>
              <a:rPr lang="tr-TR" sz="1600" dirty="0" err="1">
                <a:latin typeface="Arial" panose="020B0604020202020204" pitchFamily="34" charset="0"/>
                <a:cs typeface="Arial" panose="020B0604020202020204" pitchFamily="34" charset="0"/>
              </a:rPr>
              <a:t>Hameed</a:t>
            </a:r>
            <a:r>
              <a:rPr lang="tr-TR" sz="1600" dirty="0">
                <a:latin typeface="Arial" panose="020B0604020202020204" pitchFamily="34" charset="0"/>
                <a:cs typeface="Arial" panose="020B0604020202020204" pitchFamily="34" charset="0"/>
              </a:rPr>
              <a:t>, A., </a:t>
            </a:r>
            <a:r>
              <a:rPr lang="tr-TR" sz="1600" dirty="0" err="1">
                <a:latin typeface="Arial" panose="020B0604020202020204" pitchFamily="34" charset="0"/>
                <a:cs typeface="Arial" panose="020B0604020202020204" pitchFamily="34" charset="0"/>
              </a:rPr>
              <a:t>Yusof</a:t>
            </a:r>
            <a:r>
              <a:rPr lang="tr-TR" sz="1600" dirty="0">
                <a:latin typeface="Arial" panose="020B0604020202020204" pitchFamily="34" charset="0"/>
                <a:cs typeface="Arial" panose="020B0604020202020204" pitchFamily="34" charset="0"/>
              </a:rPr>
              <a:t>, N., &amp; </a:t>
            </a:r>
            <a:r>
              <a:rPr lang="tr-TR" sz="1600" dirty="0" err="1">
                <a:latin typeface="Arial" panose="020B0604020202020204" pitchFamily="34" charset="0"/>
                <a:cs typeface="Arial" panose="020B0604020202020204" pitchFamily="34" charset="0"/>
              </a:rPr>
              <a:t>Mutashar</a:t>
            </a:r>
            <a:r>
              <a:rPr lang="tr-TR" sz="1600" dirty="0">
                <a:latin typeface="Arial" panose="020B0604020202020204" pitchFamily="34" charset="0"/>
                <a:cs typeface="Arial" panose="020B0604020202020204" pitchFamily="34" charset="0"/>
              </a:rPr>
              <a:t>, H. (2020). An </a:t>
            </a:r>
            <a:r>
              <a:rPr lang="tr-TR" sz="1600" dirty="0" err="1">
                <a:latin typeface="Arial" panose="020B0604020202020204" pitchFamily="34" charset="0"/>
                <a:cs typeface="Arial" panose="020B0604020202020204" pitchFamily="34" charset="0"/>
              </a:rPr>
              <a:t>efficient</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improvement</a:t>
            </a:r>
            <a:r>
              <a:rPr lang="tr-TR" sz="1600" dirty="0">
                <a:latin typeface="Arial" panose="020B0604020202020204" pitchFamily="34" charset="0"/>
                <a:cs typeface="Arial" panose="020B0604020202020204" pitchFamily="34" charset="0"/>
              </a:rPr>
              <a:t> of ant </a:t>
            </a:r>
            <a:r>
              <a:rPr lang="tr-TR" sz="1600" dirty="0" err="1">
                <a:latin typeface="Arial" panose="020B0604020202020204" pitchFamily="34" charset="0"/>
                <a:cs typeface="Arial" panose="020B0604020202020204" pitchFamily="34" charset="0"/>
              </a:rPr>
              <a:t>colony</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system</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algorithm</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for</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handling</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capacity</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vehicle</a:t>
            </a:r>
            <a:r>
              <a:rPr lang="tr-TR" sz="1600" dirty="0">
                <a:latin typeface="Arial" panose="020B0604020202020204" pitchFamily="34" charset="0"/>
                <a:cs typeface="Arial" panose="020B0604020202020204" pitchFamily="34" charset="0"/>
              </a:rPr>
              <a:t> routing problem. International </a:t>
            </a:r>
            <a:r>
              <a:rPr lang="tr-TR" sz="1600" dirty="0" err="1">
                <a:latin typeface="Arial" panose="020B0604020202020204" pitchFamily="34" charset="0"/>
                <a:cs typeface="Arial" panose="020B0604020202020204" pitchFamily="34" charset="0"/>
              </a:rPr>
              <a:t>Journal</a:t>
            </a:r>
            <a:r>
              <a:rPr lang="tr-TR" sz="1600" dirty="0">
                <a:latin typeface="Arial" panose="020B0604020202020204" pitchFamily="34" charset="0"/>
                <a:cs typeface="Arial" panose="020B0604020202020204" pitchFamily="34" charset="0"/>
              </a:rPr>
              <a:t> of </a:t>
            </a:r>
            <a:r>
              <a:rPr lang="tr-TR" sz="1600" dirty="0" err="1">
                <a:latin typeface="Arial" panose="020B0604020202020204" pitchFamily="34" charset="0"/>
                <a:cs typeface="Arial" panose="020B0604020202020204" pitchFamily="34" charset="0"/>
              </a:rPr>
              <a:t>Industrial</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Engineering</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Computations</a:t>
            </a:r>
            <a:r>
              <a:rPr lang="tr-TR" sz="1600" dirty="0">
                <a:latin typeface="Arial" panose="020B0604020202020204" pitchFamily="34" charset="0"/>
                <a:cs typeface="Arial" panose="020B0604020202020204" pitchFamily="34" charset="0"/>
              </a:rPr>
              <a:t>, 11, 549-564. DOI: 10.5267/j.ijiec.2020.4.006</a:t>
            </a:r>
            <a:endParaRPr lang="en-US" sz="1600" dirty="0">
              <a:latin typeface="Arial" panose="020B0604020202020204" pitchFamily="34" charset="0"/>
              <a:cs typeface="Arial" panose="020B0604020202020204" pitchFamily="34" charset="0"/>
            </a:endParaRPr>
          </a:p>
          <a:p>
            <a:pPr marL="0" indent="0" algn="just">
              <a:lnSpc>
                <a:spcPct val="150000"/>
              </a:lnSpc>
              <a:buNone/>
            </a:pPr>
            <a:r>
              <a:rPr lang="en-US" sz="1600" b="1" dirty="0">
                <a:latin typeface="Arial" panose="020B0604020202020204" pitchFamily="34" charset="0"/>
                <a:cs typeface="Arial" panose="020B0604020202020204" pitchFamily="34" charset="0"/>
              </a:rPr>
              <a:t>[3] </a:t>
            </a:r>
            <a:r>
              <a:rPr lang="tr-TR" sz="1600" b="0" i="0" dirty="0" err="1">
                <a:effectLst/>
                <a:latin typeface="Arial" panose="020B0604020202020204" pitchFamily="34" charset="0"/>
                <a:cs typeface="Arial" panose="020B0604020202020204" pitchFamily="34" charset="0"/>
              </a:rPr>
              <a:t>Mutar</a:t>
            </a:r>
            <a:r>
              <a:rPr lang="tr-TR" sz="1600" b="0" i="0" dirty="0">
                <a:effectLst/>
                <a:latin typeface="Arial" panose="020B0604020202020204" pitchFamily="34" charset="0"/>
                <a:cs typeface="Arial" panose="020B0604020202020204" pitchFamily="34" charset="0"/>
              </a:rPr>
              <a:t>, M., </a:t>
            </a:r>
            <a:r>
              <a:rPr lang="tr-TR" sz="1600" b="0" i="0" dirty="0" err="1">
                <a:effectLst/>
                <a:latin typeface="Arial" panose="020B0604020202020204" pitchFamily="34" charset="0"/>
                <a:cs typeface="Arial" panose="020B0604020202020204" pitchFamily="34" charset="0"/>
              </a:rPr>
              <a:t>Modhi</a:t>
            </a:r>
            <a:r>
              <a:rPr lang="tr-TR" sz="1600" b="0" i="0" dirty="0">
                <a:effectLst/>
                <a:latin typeface="Arial" panose="020B0604020202020204" pitchFamily="34" charset="0"/>
                <a:cs typeface="Arial" panose="020B0604020202020204" pitchFamily="34" charset="0"/>
              </a:rPr>
              <a:t>, B., </a:t>
            </a:r>
            <a:r>
              <a:rPr lang="tr-TR" sz="1600" b="0" i="0" dirty="0" err="1">
                <a:effectLst/>
                <a:latin typeface="Arial" panose="020B0604020202020204" pitchFamily="34" charset="0"/>
                <a:cs typeface="Arial" panose="020B0604020202020204" pitchFamily="34" charset="0"/>
              </a:rPr>
              <a:t>Burhanuddin</a:t>
            </a:r>
            <a:r>
              <a:rPr lang="tr-TR" sz="1600" b="0" i="0" dirty="0">
                <a:effectLst/>
                <a:latin typeface="Arial" panose="020B0604020202020204" pitchFamily="34" charset="0"/>
                <a:cs typeface="Arial" panose="020B0604020202020204" pitchFamily="34" charset="0"/>
              </a:rPr>
              <a:t>, M. A., </a:t>
            </a:r>
            <a:r>
              <a:rPr lang="tr-TR" sz="1600" b="0" i="0" dirty="0" err="1">
                <a:effectLst/>
                <a:latin typeface="Arial" panose="020B0604020202020204" pitchFamily="34" charset="0"/>
                <a:cs typeface="Arial" panose="020B0604020202020204" pitchFamily="34" charset="0"/>
              </a:rPr>
              <a:t>Hameed</a:t>
            </a:r>
            <a:r>
              <a:rPr lang="tr-TR" sz="1600" b="0" i="0" dirty="0">
                <a:effectLst/>
                <a:latin typeface="Arial" panose="020B0604020202020204" pitchFamily="34" charset="0"/>
                <a:cs typeface="Arial" panose="020B0604020202020204" pitchFamily="34" charset="0"/>
              </a:rPr>
              <a:t>, A., </a:t>
            </a:r>
            <a:r>
              <a:rPr lang="tr-TR" sz="1600" b="0" i="0" dirty="0" err="1">
                <a:effectLst/>
                <a:latin typeface="Arial" panose="020B0604020202020204" pitchFamily="34" charset="0"/>
                <a:cs typeface="Arial" panose="020B0604020202020204" pitchFamily="34" charset="0"/>
              </a:rPr>
              <a:t>Yusof</a:t>
            </a:r>
            <a:r>
              <a:rPr lang="tr-TR" sz="1600" b="0" i="0" dirty="0">
                <a:effectLst/>
                <a:latin typeface="Arial" panose="020B0604020202020204" pitchFamily="34" charset="0"/>
                <a:cs typeface="Arial" panose="020B0604020202020204" pitchFamily="34" charset="0"/>
              </a:rPr>
              <a:t>, N., &amp; </a:t>
            </a:r>
            <a:r>
              <a:rPr lang="tr-TR" sz="1600" b="0" i="0" dirty="0" err="1">
                <a:effectLst/>
                <a:latin typeface="Arial" panose="020B0604020202020204" pitchFamily="34" charset="0"/>
                <a:cs typeface="Arial" panose="020B0604020202020204" pitchFamily="34" charset="0"/>
              </a:rPr>
              <a:t>Mutashar</a:t>
            </a:r>
            <a:r>
              <a:rPr lang="tr-TR" sz="1600" b="0" i="0" dirty="0">
                <a:effectLst/>
                <a:latin typeface="Arial" panose="020B0604020202020204" pitchFamily="34" charset="0"/>
                <a:cs typeface="Arial" panose="020B0604020202020204" pitchFamily="34" charset="0"/>
              </a:rPr>
              <a:t>, H. (2020). An </a:t>
            </a:r>
            <a:r>
              <a:rPr lang="tr-TR" sz="1600" b="0" i="0" dirty="0" err="1">
                <a:effectLst/>
                <a:latin typeface="Arial" panose="020B0604020202020204" pitchFamily="34" charset="0"/>
                <a:cs typeface="Arial" panose="020B0604020202020204" pitchFamily="34" charset="0"/>
              </a:rPr>
              <a:t>efficient</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improvement</a:t>
            </a:r>
            <a:r>
              <a:rPr lang="tr-TR" sz="1600" b="0" i="0" dirty="0">
                <a:effectLst/>
                <a:latin typeface="Arial" panose="020B0604020202020204" pitchFamily="34" charset="0"/>
                <a:cs typeface="Arial" panose="020B0604020202020204" pitchFamily="34" charset="0"/>
              </a:rPr>
              <a:t> of ant </a:t>
            </a:r>
            <a:r>
              <a:rPr lang="tr-TR" sz="1600" b="0" i="0" dirty="0" err="1">
                <a:effectLst/>
                <a:latin typeface="Arial" panose="020B0604020202020204" pitchFamily="34" charset="0"/>
                <a:cs typeface="Arial" panose="020B0604020202020204" pitchFamily="34" charset="0"/>
              </a:rPr>
              <a:t>colony</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system</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algorithm</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for</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handling</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capacity</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vehicle</a:t>
            </a:r>
            <a:r>
              <a:rPr lang="tr-TR" sz="1600" b="0" i="0" dirty="0">
                <a:effectLst/>
                <a:latin typeface="Arial" panose="020B0604020202020204" pitchFamily="34" charset="0"/>
                <a:cs typeface="Arial" panose="020B0604020202020204" pitchFamily="34" charset="0"/>
              </a:rPr>
              <a:t> routing problem. </a:t>
            </a:r>
            <a:r>
              <a:rPr lang="tr-TR" sz="1600" b="0" i="1" dirty="0">
                <a:effectLst/>
                <a:latin typeface="Arial" panose="020B0604020202020204" pitchFamily="34" charset="0"/>
                <a:cs typeface="Arial" panose="020B0604020202020204" pitchFamily="34" charset="0"/>
              </a:rPr>
              <a:t>International </a:t>
            </a:r>
            <a:r>
              <a:rPr lang="tr-TR" sz="1600" b="0" i="1" dirty="0" err="1">
                <a:effectLst/>
                <a:latin typeface="Arial" panose="020B0604020202020204" pitchFamily="34" charset="0"/>
                <a:cs typeface="Arial" panose="020B0604020202020204" pitchFamily="34" charset="0"/>
              </a:rPr>
              <a:t>Journal</a:t>
            </a:r>
            <a:r>
              <a:rPr lang="tr-TR" sz="1600" b="0" i="1" dirty="0">
                <a:effectLst/>
                <a:latin typeface="Arial" panose="020B0604020202020204" pitchFamily="34" charset="0"/>
                <a:cs typeface="Arial" panose="020B0604020202020204" pitchFamily="34" charset="0"/>
              </a:rPr>
              <a:t> of </a:t>
            </a:r>
            <a:r>
              <a:rPr lang="tr-TR" sz="1600" b="0" i="1" dirty="0" err="1">
                <a:effectLst/>
                <a:latin typeface="Arial" panose="020B0604020202020204" pitchFamily="34" charset="0"/>
                <a:cs typeface="Arial" panose="020B0604020202020204" pitchFamily="34" charset="0"/>
              </a:rPr>
              <a:t>Industrial</a:t>
            </a:r>
            <a:r>
              <a:rPr lang="tr-TR" sz="1600" b="0" i="1" dirty="0">
                <a:effectLst/>
                <a:latin typeface="Arial" panose="020B0604020202020204" pitchFamily="34" charset="0"/>
                <a:cs typeface="Arial" panose="020B0604020202020204" pitchFamily="34" charset="0"/>
              </a:rPr>
              <a:t> </a:t>
            </a:r>
            <a:r>
              <a:rPr lang="tr-TR" sz="1600" b="0" i="1" dirty="0" err="1">
                <a:effectLst/>
                <a:latin typeface="Arial" panose="020B0604020202020204" pitchFamily="34" charset="0"/>
                <a:cs typeface="Arial" panose="020B0604020202020204" pitchFamily="34" charset="0"/>
              </a:rPr>
              <a:t>Engineering</a:t>
            </a:r>
            <a:r>
              <a:rPr lang="tr-TR" sz="1600" b="0" i="1" dirty="0">
                <a:effectLst/>
                <a:latin typeface="Arial" panose="020B0604020202020204" pitchFamily="34" charset="0"/>
                <a:cs typeface="Arial" panose="020B0604020202020204" pitchFamily="34" charset="0"/>
              </a:rPr>
              <a:t> </a:t>
            </a:r>
            <a:r>
              <a:rPr lang="tr-TR" sz="1600" b="0" i="1" dirty="0" err="1">
                <a:effectLst/>
                <a:latin typeface="Arial" panose="020B0604020202020204" pitchFamily="34" charset="0"/>
                <a:cs typeface="Arial" panose="020B0604020202020204" pitchFamily="34" charset="0"/>
              </a:rPr>
              <a:t>Computations</a:t>
            </a:r>
            <a:r>
              <a:rPr lang="tr-TR" sz="1600" b="0" i="1" dirty="0">
                <a:effectLst/>
                <a:latin typeface="Arial" panose="020B0604020202020204" pitchFamily="34" charset="0"/>
                <a:cs typeface="Arial" panose="020B0604020202020204" pitchFamily="34" charset="0"/>
              </a:rPr>
              <a:t>, 11</a:t>
            </a:r>
            <a:r>
              <a:rPr lang="tr-TR" sz="1600" b="0" i="0" dirty="0">
                <a:effectLst/>
                <a:latin typeface="Arial" panose="020B0604020202020204" pitchFamily="34" charset="0"/>
                <a:cs typeface="Arial" panose="020B0604020202020204" pitchFamily="34" charset="0"/>
              </a:rPr>
              <a:t>, 549-564. [https://archive.conscientiabeam.com/index.php/79/article/view/2684/4829]</a:t>
            </a:r>
            <a:endParaRPr lang="en-US" sz="1600" b="0" i="0" dirty="0">
              <a:effectLst/>
              <a:latin typeface="Arial" panose="020B0604020202020204" pitchFamily="34" charset="0"/>
              <a:cs typeface="Arial" panose="020B0604020202020204" pitchFamily="34" charset="0"/>
            </a:endParaRPr>
          </a:p>
        </p:txBody>
      </p:sp>
      <p:sp>
        <p:nvSpPr>
          <p:cNvPr id="6" name="Slayt Numarası Yer Tutucusu 5">
            <a:extLst>
              <a:ext uri="{FF2B5EF4-FFF2-40B4-BE49-F238E27FC236}">
                <a16:creationId xmlns:a16="http://schemas.microsoft.com/office/drawing/2014/main" id="{EA1F46BD-1989-E97A-989E-513E89E50C67}"/>
              </a:ext>
            </a:extLst>
          </p:cNvPr>
          <p:cNvSpPr>
            <a:spLocks noGrp="1"/>
          </p:cNvSpPr>
          <p:nvPr>
            <p:ph type="sldNum" sz="quarter" idx="12"/>
          </p:nvPr>
        </p:nvSpPr>
        <p:spPr/>
        <p:txBody>
          <a:bodyPr/>
          <a:lstStyle/>
          <a:p>
            <a:fld id="{87E7843D-FF13-4365-9478-9625B70A2705}" type="slidenum">
              <a:rPr lang="en-US" smtClean="0"/>
              <a:t>15</a:t>
            </a:fld>
            <a:endParaRPr lang="en-US"/>
          </a:p>
        </p:txBody>
      </p:sp>
    </p:spTree>
    <p:extLst>
      <p:ext uri="{BB962C8B-B14F-4D97-AF65-F5344CB8AC3E}">
        <p14:creationId xmlns:p14="http://schemas.microsoft.com/office/powerpoint/2010/main" val="43255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AB7A31-D78C-2594-51FE-8482A7410AA2}"/>
              </a:ext>
            </a:extLst>
          </p:cNvPr>
          <p:cNvSpPr>
            <a:spLocks noGrp="1"/>
          </p:cNvSpPr>
          <p:nvPr>
            <p:ph type="title"/>
          </p:nvPr>
        </p:nvSpPr>
        <p:spPr>
          <a:xfrm>
            <a:off x="4104245" y="3031719"/>
            <a:ext cx="3983509" cy="794561"/>
          </a:xfrm>
        </p:spPr>
        <p:txBody>
          <a:bodyPr>
            <a:normAutofit fontScale="90000"/>
          </a:bodyPr>
          <a:lstStyle/>
          <a:p>
            <a:r>
              <a:rPr lang="tr-TR" sz="4900" dirty="0" err="1">
                <a:latin typeface="Arial" panose="020B0604020202020204" pitchFamily="34" charset="0"/>
                <a:cs typeface="Arial" panose="020B0604020202020204" pitchFamily="34" charset="0"/>
              </a:rPr>
              <a:t>Questıons</a:t>
            </a:r>
            <a:r>
              <a:rPr lang="tr-TR" sz="4900"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
        <p:nvSpPr>
          <p:cNvPr id="6" name="Slayt Numarası Yer Tutucusu 5">
            <a:extLst>
              <a:ext uri="{FF2B5EF4-FFF2-40B4-BE49-F238E27FC236}">
                <a16:creationId xmlns:a16="http://schemas.microsoft.com/office/drawing/2014/main" id="{99741B58-A6BB-9077-1BA9-7BB500AA2FDA}"/>
              </a:ext>
            </a:extLst>
          </p:cNvPr>
          <p:cNvSpPr>
            <a:spLocks noGrp="1"/>
          </p:cNvSpPr>
          <p:nvPr>
            <p:ph type="sldNum" sz="quarter" idx="12"/>
          </p:nvPr>
        </p:nvSpPr>
        <p:spPr/>
        <p:txBody>
          <a:bodyPr/>
          <a:lstStyle/>
          <a:p>
            <a:fld id="{87E7843D-FF13-4365-9478-9625B70A2705}" type="slidenum">
              <a:rPr lang="en-US" smtClean="0"/>
              <a:t>16</a:t>
            </a:fld>
            <a:endParaRPr lang="en-US"/>
          </a:p>
        </p:txBody>
      </p:sp>
    </p:spTree>
    <p:extLst>
      <p:ext uri="{BB962C8B-B14F-4D97-AF65-F5344CB8AC3E}">
        <p14:creationId xmlns:p14="http://schemas.microsoft.com/office/powerpoint/2010/main" val="339723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03BB20-27C2-A640-4DB2-C1699C1E6DB1}"/>
              </a:ext>
            </a:extLst>
          </p:cNvPr>
          <p:cNvSpPr>
            <a:spLocks noGrp="1"/>
          </p:cNvSpPr>
          <p:nvPr>
            <p:ph type="title"/>
          </p:nvPr>
        </p:nvSpPr>
        <p:spPr>
          <a:xfrm>
            <a:off x="800101" y="922096"/>
            <a:ext cx="10591800" cy="1371030"/>
          </a:xfrm>
        </p:spPr>
        <p:txBody>
          <a:bodyPr/>
          <a:lstStyle/>
          <a:p>
            <a:r>
              <a:rPr lang="tr-TR" dirty="0" err="1"/>
              <a:t>Agenda</a:t>
            </a:r>
            <a:endParaRPr lang="tr-TR" dirty="0"/>
          </a:p>
        </p:txBody>
      </p:sp>
      <p:sp>
        <p:nvSpPr>
          <p:cNvPr id="3" name="İçerik Yer Tutucusu 2">
            <a:extLst>
              <a:ext uri="{FF2B5EF4-FFF2-40B4-BE49-F238E27FC236}">
                <a16:creationId xmlns:a16="http://schemas.microsoft.com/office/drawing/2014/main" id="{2A193269-2496-FCB1-BA65-3B1FA5D2A056}"/>
              </a:ext>
            </a:extLst>
          </p:cNvPr>
          <p:cNvSpPr>
            <a:spLocks noGrp="1"/>
          </p:cNvSpPr>
          <p:nvPr>
            <p:ph idx="1"/>
          </p:nvPr>
        </p:nvSpPr>
        <p:spPr>
          <a:xfrm>
            <a:off x="800099" y="1610956"/>
            <a:ext cx="10591800" cy="3636088"/>
          </a:xfrm>
        </p:spPr>
        <p:txBody>
          <a:bodyPr>
            <a:noAutofit/>
          </a:bodyPr>
          <a:lstStyle/>
          <a:p>
            <a:pPr>
              <a:lnSpc>
                <a:spcPct val="100000"/>
              </a:lnSpc>
            </a:pPr>
            <a:r>
              <a:rPr lang="tr-TR" sz="1600" dirty="0">
                <a:latin typeface="Arial" panose="020B0604020202020204" pitchFamily="34" charset="0"/>
                <a:cs typeface="Arial" panose="020B0604020202020204" pitchFamily="34" charset="0"/>
              </a:rPr>
              <a:t>Definition of </a:t>
            </a:r>
            <a:r>
              <a:rPr lang="tr-TR" sz="1600" dirty="0" err="1">
                <a:latin typeface="Arial" panose="020B0604020202020204" pitchFamily="34" charset="0"/>
                <a:cs typeface="Arial" panose="020B0604020202020204" pitchFamily="34" charset="0"/>
              </a:rPr>
              <a:t>the</a:t>
            </a:r>
            <a:r>
              <a:rPr lang="tr-TR" sz="1600" dirty="0">
                <a:latin typeface="Arial" panose="020B0604020202020204" pitchFamily="34" charset="0"/>
                <a:cs typeface="Arial" panose="020B0604020202020204" pitchFamily="34" charset="0"/>
              </a:rPr>
              <a:t> Problem </a:t>
            </a:r>
            <a:r>
              <a:rPr lang="tr-TR" sz="1600" dirty="0" err="1">
                <a:latin typeface="Arial" panose="020B0604020202020204" pitchFamily="34" charset="0"/>
                <a:cs typeface="Arial" panose="020B0604020202020204" pitchFamily="34" charset="0"/>
              </a:rPr>
              <a:t>and</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Brief</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Description</a:t>
            </a:r>
            <a:r>
              <a:rPr lang="tr-TR" sz="1600" dirty="0">
                <a:latin typeface="Arial" panose="020B0604020202020204" pitchFamily="34" charset="0"/>
                <a:cs typeface="Arial" panose="020B0604020202020204" pitchFamily="34" charset="0"/>
              </a:rPr>
              <a:t> of </a:t>
            </a:r>
            <a:r>
              <a:rPr lang="tr-TR" sz="1600" dirty="0" err="1">
                <a:latin typeface="Arial" panose="020B0604020202020204" pitchFamily="34" charset="0"/>
                <a:cs typeface="Arial" panose="020B0604020202020204" pitchFamily="34" charset="0"/>
              </a:rPr>
              <a:t>the</a:t>
            </a:r>
            <a:r>
              <a:rPr lang="tr-TR" sz="1600" dirty="0">
                <a:latin typeface="Arial" panose="020B0604020202020204" pitchFamily="34" charset="0"/>
                <a:cs typeface="Arial" panose="020B0604020202020204" pitchFamily="34" charset="0"/>
              </a:rPr>
              <a:t> Project</a:t>
            </a:r>
          </a:p>
          <a:p>
            <a:pPr>
              <a:lnSpc>
                <a:spcPct val="100000"/>
              </a:lnSpc>
            </a:pPr>
            <a:r>
              <a:rPr lang="en-US" sz="1600" dirty="0">
                <a:latin typeface="Arial" panose="020B0604020202020204" pitchFamily="34" charset="0"/>
                <a:cs typeface="Arial" panose="020B0604020202020204" pitchFamily="34" charset="0"/>
              </a:rPr>
              <a:t>Project Aims</a:t>
            </a:r>
          </a:p>
          <a:p>
            <a:pPr>
              <a:lnSpc>
                <a:spcPct val="100000"/>
              </a:lnSpc>
            </a:pPr>
            <a:r>
              <a:rPr lang="en-US" sz="1600" dirty="0">
                <a:latin typeface="Arial" panose="020B0604020202020204" pitchFamily="34" charset="0"/>
                <a:cs typeface="Arial" panose="020B0604020202020204" pitchFamily="34" charset="0"/>
              </a:rPr>
              <a:t>Related Work</a:t>
            </a:r>
          </a:p>
          <a:p>
            <a:pPr>
              <a:lnSpc>
                <a:spcPct val="100000"/>
              </a:lnSpc>
            </a:pPr>
            <a:r>
              <a:rPr lang="en-US" sz="1600" dirty="0">
                <a:latin typeface="Arial" panose="020B0604020202020204" pitchFamily="34" charset="0"/>
                <a:cs typeface="Arial" panose="020B0604020202020204" pitchFamily="34" charset="0"/>
              </a:rPr>
              <a:t>Project Scope</a:t>
            </a:r>
          </a:p>
          <a:p>
            <a:pPr>
              <a:lnSpc>
                <a:spcPct val="100000"/>
              </a:lnSpc>
            </a:pPr>
            <a:r>
              <a:rPr lang="en-US" sz="1600" dirty="0">
                <a:latin typeface="Arial" panose="020B0604020202020204" pitchFamily="34" charset="0"/>
                <a:cs typeface="Arial" panose="020B0604020202020204" pitchFamily="34" charset="0"/>
              </a:rPr>
              <a:t>Methodology and Technical Approach</a:t>
            </a:r>
          </a:p>
          <a:p>
            <a:pPr>
              <a:lnSpc>
                <a:spcPct val="100000"/>
              </a:lnSpc>
            </a:pPr>
            <a:r>
              <a:rPr lang="tr-TR" sz="1600" dirty="0" err="1">
                <a:latin typeface="Arial" panose="020B0604020202020204" pitchFamily="34" charset="0"/>
                <a:cs typeface="Arial" panose="020B0604020202020204" pitchFamily="34" charset="0"/>
              </a:rPr>
              <a:t>Tasks</a:t>
            </a:r>
            <a:r>
              <a:rPr lang="tr-TR"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a:t>
            </a:r>
            <a:r>
              <a:rPr lang="tr-TR" sz="1600" dirty="0" err="1">
                <a:latin typeface="Arial" panose="020B0604020202020204" pitchFamily="34" charset="0"/>
                <a:cs typeface="Arial" panose="020B0604020202020204" pitchFamily="34" charset="0"/>
              </a:rPr>
              <a:t>ccomplished</a:t>
            </a:r>
            <a:endParaRPr lang="tr-TR" sz="1600" dirty="0">
              <a:latin typeface="Arial" panose="020B0604020202020204" pitchFamily="34" charset="0"/>
              <a:cs typeface="Arial" panose="020B0604020202020204" pitchFamily="34" charset="0"/>
            </a:endParaRPr>
          </a:p>
          <a:p>
            <a:pPr>
              <a:lnSpc>
                <a:spcPct val="100000"/>
              </a:lnSpc>
            </a:pPr>
            <a:r>
              <a:rPr lang="en-US" sz="1600" dirty="0">
                <a:latin typeface="Arial" panose="020B0604020202020204" pitchFamily="34" charset="0"/>
                <a:cs typeface="Arial" panose="020B0604020202020204" pitchFamily="34" charset="0"/>
              </a:rPr>
              <a:t>Difficulties Encountered</a:t>
            </a:r>
          </a:p>
          <a:p>
            <a:pPr>
              <a:lnSpc>
                <a:spcPct val="100000"/>
              </a:lnSpc>
            </a:pPr>
            <a:r>
              <a:rPr lang="en-US" sz="1600" dirty="0">
                <a:latin typeface="Arial" panose="020B0604020202020204" pitchFamily="34" charset="0"/>
                <a:cs typeface="Arial" panose="020B0604020202020204" pitchFamily="34" charset="0"/>
              </a:rPr>
              <a:t>Tasks to be Completed in the </a:t>
            </a:r>
            <a:r>
              <a:rPr lang="tr-TR" sz="1600" dirty="0">
                <a:latin typeface="Arial" panose="020B0604020202020204" pitchFamily="34" charset="0"/>
                <a:cs typeface="Arial" panose="020B0604020202020204" pitchFamily="34" charset="0"/>
              </a:rPr>
              <a:t>2nd</a:t>
            </a:r>
            <a:r>
              <a:rPr lang="en-US" sz="1600" dirty="0">
                <a:latin typeface="Arial" panose="020B0604020202020204" pitchFamily="34" charset="0"/>
                <a:cs typeface="Arial" panose="020B0604020202020204" pitchFamily="34" charset="0"/>
              </a:rPr>
              <a:t> Semester</a:t>
            </a:r>
            <a:endParaRPr lang="tr-TR" sz="1600" dirty="0">
              <a:latin typeface="Arial" panose="020B0604020202020204" pitchFamily="34" charset="0"/>
              <a:cs typeface="Arial" panose="020B0604020202020204" pitchFamily="34" charset="0"/>
            </a:endParaRPr>
          </a:p>
          <a:p>
            <a:pPr>
              <a:lnSpc>
                <a:spcPct val="100000"/>
              </a:lnSpc>
            </a:pPr>
            <a:r>
              <a:rPr lang="tr-TR" sz="1600" dirty="0">
                <a:latin typeface="Arial" panose="020B0604020202020204" pitchFamily="34" charset="0"/>
                <a:cs typeface="Arial" panose="020B0604020202020204" pitchFamily="34" charset="0"/>
              </a:rPr>
              <a:t>B-Plan </a:t>
            </a:r>
            <a:r>
              <a:rPr lang="tr-TR" sz="1600" dirty="0" err="1">
                <a:latin typeface="Arial" panose="020B0604020202020204" pitchFamily="34" charset="0"/>
                <a:cs typeface="Arial" panose="020B0604020202020204" pitchFamily="34" charset="0"/>
              </a:rPr>
              <a:t>for</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Challenges</a:t>
            </a:r>
            <a:endParaRPr lang="tr-TR" sz="1600" dirty="0">
              <a:latin typeface="Arial" panose="020B0604020202020204" pitchFamily="34" charset="0"/>
              <a:cs typeface="Arial" panose="020B0604020202020204" pitchFamily="34" charset="0"/>
            </a:endParaRPr>
          </a:p>
          <a:p>
            <a:pPr>
              <a:lnSpc>
                <a:spcPct val="100000"/>
              </a:lnSpc>
            </a:pPr>
            <a:r>
              <a:rPr lang="en-US" sz="1600" dirty="0">
                <a:latin typeface="Arial" panose="020B0604020202020204" pitchFamily="34" charset="0"/>
                <a:cs typeface="Arial" panose="020B0604020202020204" pitchFamily="34" charset="0"/>
              </a:rPr>
              <a:t>References</a:t>
            </a:r>
            <a:endParaRPr lang="tr-TR" sz="1600" dirty="0">
              <a:latin typeface="Arial" panose="020B0604020202020204" pitchFamily="34" charset="0"/>
              <a:cs typeface="Arial" panose="020B0604020202020204" pitchFamily="34" charset="0"/>
            </a:endParaRPr>
          </a:p>
          <a:p>
            <a:pPr>
              <a:lnSpc>
                <a:spcPct val="100000"/>
              </a:lnSpc>
            </a:pPr>
            <a:r>
              <a:rPr lang="tr-TR" sz="1600" dirty="0" err="1">
                <a:latin typeface="Arial" panose="020B0604020202020204" pitchFamily="34" charset="0"/>
                <a:cs typeface="Arial" panose="020B0604020202020204" pitchFamily="34" charset="0"/>
              </a:rPr>
              <a:t>Questions</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and</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Answers</a:t>
            </a:r>
            <a:endParaRPr lang="tr-TR" sz="1600" dirty="0">
              <a:latin typeface="Arial" panose="020B0604020202020204" pitchFamily="34" charset="0"/>
              <a:cs typeface="Arial" panose="020B0604020202020204" pitchFamily="34" charset="0"/>
            </a:endParaRPr>
          </a:p>
          <a:p>
            <a:pPr>
              <a:lnSpc>
                <a:spcPct val="100000"/>
              </a:lnSpc>
            </a:pPr>
            <a:endParaRPr lang="tr-TR" sz="1600" dirty="0">
              <a:latin typeface="Arial" panose="020B0604020202020204" pitchFamily="34" charset="0"/>
              <a:cs typeface="Arial" panose="020B0604020202020204" pitchFamily="34" charset="0"/>
            </a:endParaRPr>
          </a:p>
        </p:txBody>
      </p:sp>
      <p:sp>
        <p:nvSpPr>
          <p:cNvPr id="6" name="Slayt Numarası Yer Tutucusu 5">
            <a:extLst>
              <a:ext uri="{FF2B5EF4-FFF2-40B4-BE49-F238E27FC236}">
                <a16:creationId xmlns:a16="http://schemas.microsoft.com/office/drawing/2014/main" id="{A94F39C7-AB19-5079-8648-8645A50E279F}"/>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264907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DF7C16-85C7-3E61-D03D-506E3241973D}"/>
              </a:ext>
            </a:extLst>
          </p:cNvPr>
          <p:cNvSpPr>
            <a:spLocks noGrp="1"/>
          </p:cNvSpPr>
          <p:nvPr>
            <p:ph type="title"/>
          </p:nvPr>
        </p:nvSpPr>
        <p:spPr/>
        <p:txBody>
          <a:bodyPr>
            <a:normAutofit fontScale="90000"/>
          </a:bodyPr>
          <a:lstStyle/>
          <a:p>
            <a:r>
              <a:rPr lang="tr-TR" dirty="0" err="1"/>
              <a:t>DefInItIon</a:t>
            </a:r>
            <a:r>
              <a:rPr lang="tr-TR" dirty="0"/>
              <a:t> of </a:t>
            </a:r>
            <a:r>
              <a:rPr lang="tr-TR" dirty="0" err="1"/>
              <a:t>the</a:t>
            </a:r>
            <a:r>
              <a:rPr lang="tr-TR" dirty="0"/>
              <a:t> Problem AND </a:t>
            </a:r>
            <a:r>
              <a:rPr lang="tr-TR" dirty="0" err="1"/>
              <a:t>BrIef</a:t>
            </a:r>
            <a:r>
              <a:rPr lang="tr-TR" dirty="0"/>
              <a:t> </a:t>
            </a:r>
            <a:r>
              <a:rPr lang="tr-TR" dirty="0" err="1"/>
              <a:t>DescrIptIon</a:t>
            </a:r>
            <a:r>
              <a:rPr lang="tr-TR" dirty="0"/>
              <a:t> of </a:t>
            </a:r>
            <a:r>
              <a:rPr lang="tr-TR" dirty="0" err="1"/>
              <a:t>the</a:t>
            </a:r>
            <a:r>
              <a:rPr lang="tr-TR" dirty="0"/>
              <a:t> Project</a:t>
            </a:r>
            <a:br>
              <a:rPr lang="tr-TR" dirty="0"/>
            </a:br>
            <a:endParaRPr lang="tr-TR" dirty="0"/>
          </a:p>
        </p:txBody>
      </p:sp>
      <p:sp>
        <p:nvSpPr>
          <p:cNvPr id="3" name="İçerik Yer Tutucusu 2">
            <a:extLst>
              <a:ext uri="{FF2B5EF4-FFF2-40B4-BE49-F238E27FC236}">
                <a16:creationId xmlns:a16="http://schemas.microsoft.com/office/drawing/2014/main" id="{FFB1FEB3-0F2A-A79C-E6AF-886C66497D65}"/>
              </a:ext>
            </a:extLst>
          </p:cNvPr>
          <p:cNvSpPr>
            <a:spLocks noGrp="1"/>
          </p:cNvSpPr>
          <p:nvPr>
            <p:ph idx="1"/>
          </p:nvPr>
        </p:nvSpPr>
        <p:spPr>
          <a:xfrm>
            <a:off x="700635" y="2415397"/>
            <a:ext cx="10691265" cy="2861997"/>
          </a:xfrm>
        </p:spPr>
        <p:txBody>
          <a:bodyPr>
            <a:normAutofit/>
          </a:bodyPr>
          <a:lstStyle/>
          <a:p>
            <a:pPr algn="just">
              <a:lnSpc>
                <a:spcPct val="150000"/>
              </a:lnSpc>
            </a:pPr>
            <a:r>
              <a:rPr lang="tr-TR" sz="1600" dirty="0">
                <a:latin typeface="Arial" panose="020B0604020202020204" pitchFamily="34" charset="0"/>
                <a:cs typeface="Arial" panose="020B0604020202020204" pitchFamily="34" charset="0"/>
              </a:rPr>
              <a:t>P</a:t>
            </a:r>
            <a:r>
              <a:rPr lang="en-US" sz="1600" b="0" i="0" dirty="0" err="1">
                <a:effectLst/>
                <a:latin typeface="Arial" panose="020B0604020202020204" pitchFamily="34" charset="0"/>
                <a:cs typeface="Arial" panose="020B0604020202020204" pitchFamily="34" charset="0"/>
              </a:rPr>
              <a:t>roject</a:t>
            </a:r>
            <a:r>
              <a:rPr lang="en-US" sz="1600" b="0" i="0" dirty="0">
                <a:effectLst/>
                <a:latin typeface="Arial" panose="020B0604020202020204" pitchFamily="34" charset="0"/>
                <a:cs typeface="Arial" panose="020B0604020202020204" pitchFamily="34" charset="0"/>
              </a:rPr>
              <a:t> is developing a system to optimize truck routes for the </a:t>
            </a:r>
            <a:r>
              <a:rPr lang="tr-TR" sz="1600" dirty="0" err="1">
                <a:latin typeface="Arial" panose="020B0604020202020204" pitchFamily="34" charset="0"/>
                <a:cs typeface="Arial" panose="020B0604020202020204" pitchFamily="34" charset="0"/>
              </a:rPr>
              <a:t>Single</a:t>
            </a:r>
            <a:r>
              <a:rPr lang="en-US" sz="1600" b="0" i="0" dirty="0">
                <a:effectLst/>
                <a:latin typeface="Arial" panose="020B0604020202020204" pitchFamily="34" charset="0"/>
                <a:cs typeface="Arial" panose="020B0604020202020204" pitchFamily="34" charset="0"/>
              </a:rPr>
              <a:t>-Depot Vehicle Routing Problem, ensuring efficient deliveries from a </a:t>
            </a:r>
            <a:r>
              <a:rPr lang="tr-TR" sz="1600" dirty="0">
                <a:latin typeface="Arial" panose="020B0604020202020204" pitchFamily="34" charset="0"/>
                <a:cs typeface="Arial" panose="020B0604020202020204" pitchFamily="34" charset="0"/>
              </a:rPr>
              <a:t>w</a:t>
            </a:r>
            <a:r>
              <a:rPr lang="en-US" sz="1600" b="0" i="0" dirty="0" err="1">
                <a:effectLst/>
                <a:latin typeface="Arial" panose="020B0604020202020204" pitchFamily="34" charset="0"/>
                <a:cs typeface="Arial" panose="020B0604020202020204" pitchFamily="34" charset="0"/>
              </a:rPr>
              <a:t>arehouse</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by</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considering</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pallet</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limitations</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for</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each</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truck</a:t>
            </a:r>
            <a:r>
              <a:rPr lang="tr-TR" sz="1600" b="0" i="0" dirty="0">
                <a:effectLst/>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algn="just">
              <a:lnSpc>
                <a:spcPct val="150000"/>
              </a:lnSpc>
            </a:pPr>
            <a:r>
              <a:rPr lang="en-US" sz="1600" b="0" i="0" dirty="0">
                <a:effectLst/>
                <a:latin typeface="Arial" panose="020B0604020202020204" pitchFamily="34" charset="0"/>
                <a:cs typeface="Arial" panose="020B0604020202020204" pitchFamily="34" charset="0"/>
              </a:rPr>
              <a:t>The project is motivated by the need to reduce logistical costs, address environmental concerns, and improve efficiency in delivery routes amid rising fuel prices and increasing road congestion. The goal is to save time, decrease fuel consumption, and reduce carbon emissions.</a:t>
            </a:r>
            <a:endParaRPr lang="tr-TR" sz="1600" b="1" dirty="0">
              <a:latin typeface="Arial" panose="020B0604020202020204" pitchFamily="34" charset="0"/>
              <a:cs typeface="Arial" panose="020B0604020202020204" pitchFamily="34" charset="0"/>
            </a:endParaRPr>
          </a:p>
          <a:p>
            <a:pPr>
              <a:lnSpc>
                <a:spcPct val="150000"/>
              </a:lnSpc>
            </a:pPr>
            <a:r>
              <a:rPr lang="en-US" sz="1600" b="0" i="0" dirty="0">
                <a:effectLst/>
                <a:latin typeface="Arial" panose="020B0604020202020204" pitchFamily="34" charset="0"/>
                <a:cs typeface="Arial" panose="020B0604020202020204" pitchFamily="34" charset="0"/>
              </a:rPr>
              <a:t>The problem is vital due to its impact on economic and environmental health, affecting operational costs, customer service, traffic, and pollution. Solving it is key to a sustainable, cost-efficient transportation future.</a:t>
            </a:r>
            <a:endParaRPr lang="tr-TR" sz="1600" dirty="0">
              <a:latin typeface="Arial" panose="020B0604020202020204" pitchFamily="34" charset="0"/>
              <a:cs typeface="Arial" panose="020B0604020202020204" pitchFamily="34" charset="0"/>
            </a:endParaRPr>
          </a:p>
        </p:txBody>
      </p:sp>
      <p:sp>
        <p:nvSpPr>
          <p:cNvPr id="6" name="Slayt Numarası Yer Tutucusu 5">
            <a:extLst>
              <a:ext uri="{FF2B5EF4-FFF2-40B4-BE49-F238E27FC236}">
                <a16:creationId xmlns:a16="http://schemas.microsoft.com/office/drawing/2014/main" id="{F06F88CF-0E21-7DBF-C63A-A234633CAD81}"/>
              </a:ext>
            </a:extLst>
          </p:cNvPr>
          <p:cNvSpPr>
            <a:spLocks noGrp="1"/>
          </p:cNvSpPr>
          <p:nvPr>
            <p:ph type="sldNum" sz="quarter" idx="12"/>
          </p:nvPr>
        </p:nvSpPr>
        <p:spPr/>
        <p:txBody>
          <a:bodyPr/>
          <a:lstStyle/>
          <a:p>
            <a:fld id="{87E7843D-FF13-4365-9478-9625B70A2705}" type="slidenum">
              <a:rPr lang="en-US" smtClean="0"/>
              <a:t>3</a:t>
            </a:fld>
            <a:endParaRPr lang="en-US"/>
          </a:p>
        </p:txBody>
      </p:sp>
      <p:sp>
        <p:nvSpPr>
          <p:cNvPr id="4" name="İçerik Yer Tutucusu 2">
            <a:extLst>
              <a:ext uri="{FF2B5EF4-FFF2-40B4-BE49-F238E27FC236}">
                <a16:creationId xmlns:a16="http://schemas.microsoft.com/office/drawing/2014/main" id="{CCEAF351-FB40-0E5E-0629-0C917DCCB15E}"/>
              </a:ext>
            </a:extLst>
          </p:cNvPr>
          <p:cNvSpPr txBox="1">
            <a:spLocks/>
          </p:cNvSpPr>
          <p:nvPr/>
        </p:nvSpPr>
        <p:spPr>
          <a:xfrm>
            <a:off x="700634" y="4206872"/>
            <a:ext cx="10691265" cy="214947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tr-TR"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57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6E5729-EA76-8D99-13EB-EBFC246F344B}"/>
              </a:ext>
            </a:extLst>
          </p:cNvPr>
          <p:cNvSpPr>
            <a:spLocks noGrp="1"/>
          </p:cNvSpPr>
          <p:nvPr>
            <p:ph type="title"/>
          </p:nvPr>
        </p:nvSpPr>
        <p:spPr>
          <a:xfrm>
            <a:off x="700635" y="922096"/>
            <a:ext cx="10691265" cy="700227"/>
          </a:xfrm>
        </p:spPr>
        <p:txBody>
          <a:bodyPr>
            <a:normAutofit fontScale="90000"/>
          </a:bodyPr>
          <a:lstStyle/>
          <a:p>
            <a:r>
              <a:rPr lang="tr-TR" dirty="0"/>
              <a:t>PROJECT AIMS</a:t>
            </a:r>
          </a:p>
        </p:txBody>
      </p:sp>
      <p:sp>
        <p:nvSpPr>
          <p:cNvPr id="3" name="İçerik Yer Tutucusu 2">
            <a:extLst>
              <a:ext uri="{FF2B5EF4-FFF2-40B4-BE49-F238E27FC236}">
                <a16:creationId xmlns:a16="http://schemas.microsoft.com/office/drawing/2014/main" id="{61D5D640-7E14-E35A-208B-6563A6768D7E}"/>
              </a:ext>
            </a:extLst>
          </p:cNvPr>
          <p:cNvSpPr>
            <a:spLocks noGrp="1"/>
          </p:cNvSpPr>
          <p:nvPr>
            <p:ph idx="1"/>
          </p:nvPr>
        </p:nvSpPr>
        <p:spPr>
          <a:xfrm>
            <a:off x="700634" y="1622323"/>
            <a:ext cx="10691265" cy="3636088"/>
          </a:xfrm>
        </p:spPr>
        <p:txBody>
          <a:bodyPr>
            <a:normAutofit/>
          </a:bodyPr>
          <a:lstStyle/>
          <a:p>
            <a:pPr algn="just">
              <a:lnSpc>
                <a:spcPct val="150000"/>
              </a:lnSpc>
            </a:pPr>
            <a:r>
              <a:rPr lang="tr-TR" sz="1600" b="1" kern="100" dirty="0" err="1">
                <a:effectLst/>
                <a:latin typeface="Arial" panose="020B0604020202020204" pitchFamily="34" charset="0"/>
                <a:ea typeface="Calibri" panose="020F0502020204030204" pitchFamily="34" charset="0"/>
                <a:cs typeface="Arial" panose="020B0604020202020204" pitchFamily="34" charset="0"/>
              </a:rPr>
              <a:t>Aim</a:t>
            </a:r>
            <a:r>
              <a:rPr lang="tr-TR" sz="1600" b="1" kern="100" dirty="0">
                <a:effectLst/>
                <a:latin typeface="Arial" panose="020B0604020202020204" pitchFamily="34" charset="0"/>
                <a:ea typeface="Calibri" panose="020F0502020204030204" pitchFamily="34" charset="0"/>
                <a:cs typeface="Arial" panose="020B0604020202020204" pitchFamily="34" charset="0"/>
              </a:rPr>
              <a:t> 1: Optimize </a:t>
            </a:r>
            <a:r>
              <a:rPr lang="tr-TR" sz="1600" b="1" kern="100" dirty="0" err="1">
                <a:effectLst/>
                <a:latin typeface="Arial" panose="020B0604020202020204" pitchFamily="34" charset="0"/>
                <a:ea typeface="Calibri" panose="020F0502020204030204" pitchFamily="34" charset="0"/>
                <a:cs typeface="Arial" panose="020B0604020202020204" pitchFamily="34" charset="0"/>
              </a:rPr>
              <a:t>Route</a:t>
            </a:r>
            <a:r>
              <a:rPr lang="tr-TR" sz="1600" b="1" kern="100" dirty="0">
                <a:effectLst/>
                <a:latin typeface="Arial" panose="020B0604020202020204" pitchFamily="34" charset="0"/>
                <a:ea typeface="Calibri" panose="020F0502020204030204" pitchFamily="34" charset="0"/>
                <a:cs typeface="Arial" panose="020B0604020202020204" pitchFamily="34" charset="0"/>
              </a:rPr>
              <a:t> </a:t>
            </a:r>
            <a:r>
              <a:rPr lang="tr-TR" sz="1600" b="1" kern="100" dirty="0" err="1">
                <a:effectLst/>
                <a:latin typeface="Arial" panose="020B0604020202020204" pitchFamily="34" charset="0"/>
                <a:ea typeface="Calibri" panose="020F0502020204030204" pitchFamily="34" charset="0"/>
                <a:cs typeface="Arial" panose="020B0604020202020204" pitchFamily="34" charset="0"/>
              </a:rPr>
              <a:t>Efficiency</a:t>
            </a:r>
            <a:r>
              <a:rPr lang="en-US" sz="1600" b="1" kern="100" dirty="0">
                <a:latin typeface="Arial" panose="020B0604020202020204" pitchFamily="34" charset="0"/>
                <a:ea typeface="Calibri" panose="020F0502020204030204" pitchFamily="34" charset="0"/>
                <a:cs typeface="Arial" panose="020B0604020202020204" pitchFamily="34" charset="0"/>
              </a:rPr>
              <a:t>: </a:t>
            </a:r>
            <a:r>
              <a:rPr lang="tr-TR" sz="1600" kern="100" dirty="0" err="1">
                <a:latin typeface="Arial" panose="020B0604020202020204" pitchFamily="34" charset="0"/>
                <a:ea typeface="Calibri" panose="020F0502020204030204" pitchFamily="34" charset="0"/>
                <a:cs typeface="Arial" panose="020B0604020202020204" pitchFamily="34" charset="0"/>
              </a:rPr>
              <a:t>S</a:t>
            </a:r>
            <a:r>
              <a:rPr lang="tr-TR" sz="1600" kern="100" dirty="0" err="1">
                <a:effectLst/>
                <a:latin typeface="Arial" panose="020B0604020202020204" pitchFamily="34" charset="0"/>
                <a:ea typeface="Calibri" panose="020F0502020204030204" pitchFamily="34" charset="0"/>
                <a:cs typeface="Arial" panose="020B0604020202020204" pitchFamily="34" charset="0"/>
              </a:rPr>
              <a:t>ignificantly</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improve</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the</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efficiency</a:t>
            </a:r>
            <a:r>
              <a:rPr lang="tr-TR" sz="1600" kern="100" dirty="0">
                <a:effectLst/>
                <a:latin typeface="Arial" panose="020B0604020202020204" pitchFamily="34" charset="0"/>
                <a:ea typeface="Calibri" panose="020F0502020204030204" pitchFamily="34" charset="0"/>
                <a:cs typeface="Arial" panose="020B0604020202020204" pitchFamily="34" charset="0"/>
              </a:rPr>
              <a:t> of </a:t>
            </a:r>
            <a:r>
              <a:rPr lang="tr-TR" sz="1600" kern="100" dirty="0" err="1">
                <a:effectLst/>
                <a:latin typeface="Arial" panose="020B0604020202020204" pitchFamily="34" charset="0"/>
                <a:ea typeface="Calibri" panose="020F0502020204030204" pitchFamily="34" charset="0"/>
                <a:cs typeface="Arial" panose="020B0604020202020204" pitchFamily="34" charset="0"/>
              </a:rPr>
              <a:t>delivery</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routes</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By</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using</a:t>
            </a:r>
            <a:r>
              <a:rPr lang="tr-TR" sz="1600" kern="100" dirty="0">
                <a:effectLst/>
                <a:latin typeface="Arial" panose="020B0604020202020204" pitchFamily="34" charset="0"/>
                <a:ea typeface="Calibri" panose="020F0502020204030204" pitchFamily="34" charset="0"/>
                <a:cs typeface="Arial" panose="020B0604020202020204" pitchFamily="34" charset="0"/>
              </a:rPr>
              <a:t> Ant </a:t>
            </a:r>
            <a:r>
              <a:rPr lang="tr-TR" sz="1600" kern="100" dirty="0" err="1">
                <a:effectLst/>
                <a:latin typeface="Arial" panose="020B0604020202020204" pitchFamily="34" charset="0"/>
                <a:ea typeface="Calibri" panose="020F0502020204030204" pitchFamily="34" charset="0"/>
                <a:cs typeface="Arial" panose="020B0604020202020204" pitchFamily="34" charset="0"/>
              </a:rPr>
              <a:t>Colony</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Optimization</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algorithms</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we</a:t>
            </a:r>
            <a:r>
              <a:rPr lang="tr-TR" sz="1600" kern="100" dirty="0">
                <a:effectLst/>
                <a:latin typeface="Arial" panose="020B0604020202020204" pitchFamily="34" charset="0"/>
                <a:ea typeface="Calibri" panose="020F0502020204030204" pitchFamily="34" charset="0"/>
                <a:cs typeface="Arial" panose="020B0604020202020204" pitchFamily="34" charset="0"/>
              </a:rPr>
              <a:t> plan </a:t>
            </a:r>
            <a:r>
              <a:rPr lang="tr-TR" sz="1600" kern="100" dirty="0" err="1">
                <a:effectLst/>
                <a:latin typeface="Arial" panose="020B0604020202020204" pitchFamily="34" charset="0"/>
                <a:ea typeface="Calibri" panose="020F0502020204030204" pitchFamily="34" charset="0"/>
                <a:cs typeface="Arial" panose="020B0604020202020204" pitchFamily="34" charset="0"/>
              </a:rPr>
              <a:t>to</a:t>
            </a:r>
            <a:r>
              <a:rPr lang="tr-TR" sz="1600" kern="100" dirty="0">
                <a:effectLst/>
                <a:latin typeface="Arial" panose="020B0604020202020204" pitchFamily="34" charset="0"/>
                <a:ea typeface="Calibri" panose="020F0502020204030204" pitchFamily="34" charset="0"/>
                <a:cs typeface="Arial" panose="020B0604020202020204" pitchFamily="34" charset="0"/>
              </a:rPr>
              <a:t> minimize </a:t>
            </a:r>
            <a:r>
              <a:rPr lang="tr-TR" sz="1600" kern="100" dirty="0" err="1">
                <a:effectLst/>
                <a:latin typeface="Arial" panose="020B0604020202020204" pitchFamily="34" charset="0"/>
                <a:ea typeface="Calibri" panose="020F0502020204030204" pitchFamily="34" charset="0"/>
                <a:cs typeface="Arial" panose="020B0604020202020204" pitchFamily="34" charset="0"/>
              </a:rPr>
              <a:t>the</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distance</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traveled</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by</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each</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vehicle</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ensuring</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timely</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deliveries</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within</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the</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specified</a:t>
            </a:r>
            <a:r>
              <a:rPr lang="tr-TR" sz="1600" kern="100" dirty="0">
                <a:effectLst/>
                <a:latin typeface="Arial" panose="020B0604020202020204" pitchFamily="34" charset="0"/>
                <a:ea typeface="Calibri" panose="020F0502020204030204" pitchFamily="34" charset="0"/>
                <a:cs typeface="Arial" panose="020B0604020202020204" pitchFamily="34" charset="0"/>
              </a:rPr>
              <a:t> time </a:t>
            </a:r>
            <a:r>
              <a:rPr lang="tr-TR" sz="1600" kern="100" dirty="0" err="1">
                <a:effectLst/>
                <a:latin typeface="Arial" panose="020B0604020202020204" pitchFamily="34" charset="0"/>
                <a:ea typeface="Calibri" panose="020F0502020204030204" pitchFamily="34" charset="0"/>
                <a:cs typeface="Arial" panose="020B0604020202020204" pitchFamily="34" charset="0"/>
              </a:rPr>
              <a:t>windows</a:t>
            </a:r>
            <a:r>
              <a:rPr lang="tr-TR" sz="1600" kern="100" dirty="0">
                <a:effectLst/>
                <a:latin typeface="Arial" panose="020B0604020202020204" pitchFamily="34" charset="0"/>
                <a:ea typeface="Calibri" panose="020F0502020204030204" pitchFamily="34" charset="0"/>
                <a:cs typeface="Arial" panose="020B0604020202020204" pitchFamily="34" charset="0"/>
              </a:rPr>
              <a:t>.</a:t>
            </a:r>
          </a:p>
          <a:p>
            <a:pPr algn="just">
              <a:lnSpc>
                <a:spcPct val="150000"/>
              </a:lnSpc>
            </a:pPr>
            <a:r>
              <a:rPr lang="tr-TR" sz="1600" b="1" kern="100" dirty="0" err="1">
                <a:effectLst/>
                <a:latin typeface="Arial" panose="020B0604020202020204" pitchFamily="34" charset="0"/>
                <a:ea typeface="Calibri" panose="020F0502020204030204" pitchFamily="34" charset="0"/>
                <a:cs typeface="Arial" panose="020B0604020202020204" pitchFamily="34" charset="0"/>
              </a:rPr>
              <a:t>Aim</a:t>
            </a:r>
            <a:r>
              <a:rPr lang="tr-TR" sz="1600" b="1" kern="100" dirty="0">
                <a:effectLst/>
                <a:latin typeface="Arial" panose="020B0604020202020204" pitchFamily="34" charset="0"/>
                <a:ea typeface="Calibri" panose="020F0502020204030204" pitchFamily="34" charset="0"/>
                <a:cs typeface="Arial" panose="020B0604020202020204" pitchFamily="34" charset="0"/>
              </a:rPr>
              <a:t> 2: </a:t>
            </a:r>
            <a:r>
              <a:rPr lang="tr-TR" sz="1600" b="1" kern="100" dirty="0" err="1">
                <a:effectLst/>
                <a:latin typeface="Arial" panose="020B0604020202020204" pitchFamily="34" charset="0"/>
                <a:ea typeface="Calibri" panose="020F0502020204030204" pitchFamily="34" charset="0"/>
                <a:cs typeface="Arial" panose="020B0604020202020204" pitchFamily="34" charset="0"/>
              </a:rPr>
              <a:t>Reduce</a:t>
            </a:r>
            <a:r>
              <a:rPr lang="tr-TR" sz="1600" b="1" kern="100" dirty="0">
                <a:effectLst/>
                <a:latin typeface="Arial" panose="020B0604020202020204" pitchFamily="34" charset="0"/>
                <a:ea typeface="Calibri" panose="020F0502020204030204" pitchFamily="34" charset="0"/>
                <a:cs typeface="Arial" panose="020B0604020202020204" pitchFamily="34" charset="0"/>
              </a:rPr>
              <a:t> </a:t>
            </a:r>
            <a:r>
              <a:rPr lang="tr-TR" sz="1600" b="1" kern="100" dirty="0" err="1">
                <a:effectLst/>
                <a:latin typeface="Arial" panose="020B0604020202020204" pitchFamily="34" charset="0"/>
                <a:ea typeface="Calibri" panose="020F0502020204030204" pitchFamily="34" charset="0"/>
                <a:cs typeface="Arial" panose="020B0604020202020204" pitchFamily="34" charset="0"/>
              </a:rPr>
              <a:t>Operational</a:t>
            </a:r>
            <a:r>
              <a:rPr lang="tr-TR" sz="1600" b="1" kern="100" dirty="0">
                <a:effectLst/>
                <a:latin typeface="Arial" panose="020B0604020202020204" pitchFamily="34" charset="0"/>
                <a:ea typeface="Calibri" panose="020F0502020204030204" pitchFamily="34" charset="0"/>
                <a:cs typeface="Arial" panose="020B0604020202020204" pitchFamily="34" charset="0"/>
              </a:rPr>
              <a:t> </a:t>
            </a:r>
            <a:r>
              <a:rPr lang="tr-TR" sz="1600" b="1" kern="100" dirty="0" err="1">
                <a:effectLst/>
                <a:latin typeface="Arial" panose="020B0604020202020204" pitchFamily="34" charset="0"/>
                <a:ea typeface="Calibri" panose="020F0502020204030204" pitchFamily="34" charset="0"/>
                <a:cs typeface="Arial" panose="020B0604020202020204" pitchFamily="34" charset="0"/>
              </a:rPr>
              <a:t>Costs</a:t>
            </a:r>
            <a:r>
              <a:rPr lang="en-US" sz="1600" b="1" kern="100" dirty="0">
                <a:latin typeface="Arial" panose="020B0604020202020204" pitchFamily="34" charset="0"/>
                <a:ea typeface="Calibri" panose="020F0502020204030204" pitchFamily="34" charset="0"/>
                <a:cs typeface="Arial" panose="020B0604020202020204" pitchFamily="34" charset="0"/>
              </a:rPr>
              <a:t>: </a:t>
            </a:r>
            <a:r>
              <a:rPr lang="tr-TR" sz="1600" kern="100" dirty="0" err="1">
                <a:latin typeface="Arial" panose="020B0604020202020204" pitchFamily="34" charset="0"/>
                <a:ea typeface="Calibri" panose="020F0502020204030204" pitchFamily="34" charset="0"/>
                <a:cs typeface="Arial" panose="020B0604020202020204" pitchFamily="34" charset="0"/>
              </a:rPr>
              <a:t>R</a:t>
            </a:r>
            <a:r>
              <a:rPr lang="tr-TR" sz="1600" kern="100" dirty="0" err="1">
                <a:effectLst/>
                <a:latin typeface="Arial" panose="020B0604020202020204" pitchFamily="34" charset="0"/>
                <a:ea typeface="Calibri" panose="020F0502020204030204" pitchFamily="34" charset="0"/>
                <a:cs typeface="Arial" panose="020B0604020202020204" pitchFamily="34" charset="0"/>
              </a:rPr>
              <a:t>educe</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the</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operational</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costs</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associated</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with</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logistics</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By</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optimizing</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routes</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we</a:t>
            </a:r>
            <a:r>
              <a:rPr lang="tr-TR" sz="1600" kern="100" dirty="0">
                <a:effectLst/>
                <a:latin typeface="Arial" panose="020B0604020202020204" pitchFamily="34" charset="0"/>
                <a:ea typeface="Calibri" panose="020F0502020204030204" pitchFamily="34" charset="0"/>
                <a:cs typeface="Arial" panose="020B0604020202020204" pitchFamily="34" charset="0"/>
              </a:rPr>
              <a:t> can </a:t>
            </a:r>
            <a:r>
              <a:rPr lang="tr-TR" sz="1600" kern="100" dirty="0" err="1">
                <a:effectLst/>
                <a:latin typeface="Arial" panose="020B0604020202020204" pitchFamily="34" charset="0"/>
                <a:ea typeface="Calibri" panose="020F0502020204030204" pitchFamily="34" charset="0"/>
                <a:cs typeface="Arial" panose="020B0604020202020204" pitchFamily="34" charset="0"/>
              </a:rPr>
              <a:t>decrease</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fuel</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consumption</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reduce</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wear</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and</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tear</a:t>
            </a:r>
            <a:r>
              <a:rPr lang="tr-TR" sz="1600" kern="100" dirty="0">
                <a:effectLst/>
                <a:latin typeface="Arial" panose="020B0604020202020204" pitchFamily="34" charset="0"/>
                <a:ea typeface="Calibri" panose="020F0502020204030204" pitchFamily="34" charset="0"/>
                <a:cs typeface="Arial" panose="020B0604020202020204" pitchFamily="34" charset="0"/>
              </a:rPr>
              <a:t> on </a:t>
            </a:r>
            <a:r>
              <a:rPr lang="tr-TR" sz="1600" kern="100" dirty="0" err="1">
                <a:effectLst/>
                <a:latin typeface="Arial" panose="020B0604020202020204" pitchFamily="34" charset="0"/>
                <a:ea typeface="Calibri" panose="020F0502020204030204" pitchFamily="34" charset="0"/>
                <a:cs typeface="Arial" panose="020B0604020202020204" pitchFamily="34" charset="0"/>
              </a:rPr>
              <a:t>vehicles</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and</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save</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valuable</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working</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hours</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thus</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directly</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impacting</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the</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bottom</a:t>
            </a:r>
            <a:r>
              <a:rPr lang="tr-TR" sz="1600" kern="100" dirty="0">
                <a:effectLst/>
                <a:latin typeface="Arial" panose="020B0604020202020204" pitchFamily="34" charset="0"/>
                <a:ea typeface="Calibri" panose="020F0502020204030204" pitchFamily="34" charset="0"/>
                <a:cs typeface="Arial" panose="020B0604020202020204" pitchFamily="34" charset="0"/>
              </a:rPr>
              <a:t> </a:t>
            </a:r>
            <a:r>
              <a:rPr lang="tr-TR" sz="1600" kern="100" dirty="0" err="1">
                <a:effectLst/>
                <a:latin typeface="Arial" panose="020B0604020202020204" pitchFamily="34" charset="0"/>
                <a:ea typeface="Calibri" panose="020F0502020204030204" pitchFamily="34" charset="0"/>
                <a:cs typeface="Arial" panose="020B0604020202020204" pitchFamily="34" charset="0"/>
              </a:rPr>
              <a:t>line</a:t>
            </a:r>
            <a:r>
              <a:rPr lang="tr-TR" sz="1600" kern="100" dirty="0">
                <a:effectLst/>
                <a:latin typeface="Arial" panose="020B0604020202020204" pitchFamily="34" charset="0"/>
                <a:ea typeface="Calibri" panose="020F0502020204030204" pitchFamily="34" charset="0"/>
                <a:cs typeface="Arial" panose="020B0604020202020204" pitchFamily="34" charset="0"/>
              </a:rPr>
              <a:t> of </a:t>
            </a:r>
            <a:r>
              <a:rPr lang="tr-TR" sz="1600" kern="100" dirty="0" err="1">
                <a:effectLst/>
                <a:latin typeface="Arial" panose="020B0604020202020204" pitchFamily="34" charset="0"/>
                <a:ea typeface="Calibri" panose="020F0502020204030204" pitchFamily="34" charset="0"/>
                <a:cs typeface="Arial" panose="020B0604020202020204" pitchFamily="34" charset="0"/>
              </a:rPr>
              <a:t>businesses</a:t>
            </a:r>
            <a:r>
              <a:rPr lang="tr-TR" sz="1600" kern="100" dirty="0">
                <a:effectLst/>
                <a:latin typeface="Arial" panose="020B0604020202020204" pitchFamily="34" charset="0"/>
                <a:ea typeface="Calibri" panose="020F0502020204030204" pitchFamily="34" charset="0"/>
                <a:cs typeface="Arial" panose="020B0604020202020204" pitchFamily="34" charset="0"/>
              </a:rPr>
              <a:t>."</a:t>
            </a:r>
          </a:p>
          <a:p>
            <a:pPr marL="0" indent="0" algn="just">
              <a:lnSpc>
                <a:spcPct val="150000"/>
              </a:lnSpc>
              <a:buNone/>
            </a:pPr>
            <a:endParaRPr lang="tr-TR" sz="16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tr-TR" sz="16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tr-TR" sz="16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tr-TR" sz="16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tr-TR" sz="1600" dirty="0">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endParaRPr lang="tr-TR" sz="1600" dirty="0">
              <a:latin typeface="Arial" panose="020B0604020202020204" pitchFamily="34" charset="0"/>
              <a:ea typeface="Calibri" panose="020F0502020204030204" pitchFamily="34" charset="0"/>
              <a:cs typeface="Arial" panose="020B0604020202020204" pitchFamily="34" charset="0"/>
            </a:endParaRPr>
          </a:p>
        </p:txBody>
      </p:sp>
      <p:sp>
        <p:nvSpPr>
          <p:cNvPr id="6" name="Slayt Numarası Yer Tutucusu 5">
            <a:extLst>
              <a:ext uri="{FF2B5EF4-FFF2-40B4-BE49-F238E27FC236}">
                <a16:creationId xmlns:a16="http://schemas.microsoft.com/office/drawing/2014/main" id="{1A8DFADB-D3D9-2AD8-09ED-689F33F690D3}"/>
              </a:ext>
            </a:extLst>
          </p:cNvPr>
          <p:cNvSpPr>
            <a:spLocks noGrp="1"/>
          </p:cNvSpPr>
          <p:nvPr>
            <p:ph type="sldNum" sz="quarter" idx="12"/>
          </p:nvPr>
        </p:nvSpPr>
        <p:spPr/>
        <p:txBody>
          <a:bodyPr/>
          <a:lstStyle/>
          <a:p>
            <a:fld id="{87E7843D-FF13-4365-9478-9625B70A2705}" type="slidenum">
              <a:rPr lang="en-US" smtClean="0"/>
              <a:t>4</a:t>
            </a:fld>
            <a:endParaRPr lang="en-US"/>
          </a:p>
        </p:txBody>
      </p:sp>
      <p:sp>
        <p:nvSpPr>
          <p:cNvPr id="4" name="İçerik Yer Tutucusu 2">
            <a:extLst>
              <a:ext uri="{FF2B5EF4-FFF2-40B4-BE49-F238E27FC236}">
                <a16:creationId xmlns:a16="http://schemas.microsoft.com/office/drawing/2014/main" id="{161B1D42-237B-11B4-AFED-CB4119735098}"/>
              </a:ext>
            </a:extLst>
          </p:cNvPr>
          <p:cNvSpPr txBox="1">
            <a:spLocks/>
          </p:cNvSpPr>
          <p:nvPr/>
        </p:nvSpPr>
        <p:spPr>
          <a:xfrm>
            <a:off x="700087" y="4151183"/>
            <a:ext cx="10691812" cy="14128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800"/>
              </a:spcAft>
            </a:pPr>
            <a:r>
              <a:rPr lang="tr-TR" sz="1600" b="1" kern="100">
                <a:latin typeface="Arial" panose="020B0604020202020204" pitchFamily="34" charset="0"/>
                <a:ea typeface="Calibri" panose="020F0502020204030204" pitchFamily="34" charset="0"/>
                <a:cs typeface="Arial" panose="020B0604020202020204" pitchFamily="34" charset="0"/>
              </a:rPr>
              <a:t>Aim 3: Enhance Environmental Sustainability</a:t>
            </a:r>
            <a:r>
              <a:rPr lang="en-US" sz="1600" b="1" kern="100">
                <a:latin typeface="Arial" panose="020B0604020202020204" pitchFamily="34" charset="0"/>
                <a:ea typeface="Calibri" panose="020F0502020204030204" pitchFamily="34" charset="0"/>
                <a:cs typeface="Arial" panose="020B0604020202020204" pitchFamily="34" charset="0"/>
              </a:rPr>
              <a:t>: </a:t>
            </a:r>
            <a:r>
              <a:rPr lang="tr-TR" sz="1600" kern="100">
                <a:latin typeface="Arial" panose="020B0604020202020204" pitchFamily="34" charset="0"/>
                <a:ea typeface="Calibri" panose="020F0502020204030204" pitchFamily="34" charset="0"/>
                <a:cs typeface="Arial" panose="020B0604020202020204" pitchFamily="34" charset="0"/>
              </a:rPr>
              <a:t>Project is committed to sustainability. By optimizing routes, we not only reduce fuel consumption but also contribute to decreasing the overall carbon footprint of transportation, aligning with global efforts to combat climate change."</a:t>
            </a:r>
            <a:endParaRPr lang="tr-TR" sz="1600" kern="1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7521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5C7692-DDAE-84EB-03AB-78E23E2BD13C}"/>
              </a:ext>
            </a:extLst>
          </p:cNvPr>
          <p:cNvSpPr>
            <a:spLocks noGrp="1"/>
          </p:cNvSpPr>
          <p:nvPr>
            <p:ph type="title"/>
          </p:nvPr>
        </p:nvSpPr>
        <p:spPr>
          <a:xfrm>
            <a:off x="700628" y="851304"/>
            <a:ext cx="10691265" cy="766136"/>
          </a:xfrm>
        </p:spPr>
        <p:txBody>
          <a:bodyPr/>
          <a:lstStyle/>
          <a:p>
            <a:r>
              <a:rPr lang="tr-TR" dirty="0" err="1"/>
              <a:t>reLATED</a:t>
            </a:r>
            <a:r>
              <a:rPr lang="tr-TR" dirty="0"/>
              <a:t> WORK</a:t>
            </a:r>
          </a:p>
        </p:txBody>
      </p:sp>
      <p:sp>
        <p:nvSpPr>
          <p:cNvPr id="6" name="Slayt Numarası Yer Tutucusu 5">
            <a:extLst>
              <a:ext uri="{FF2B5EF4-FFF2-40B4-BE49-F238E27FC236}">
                <a16:creationId xmlns:a16="http://schemas.microsoft.com/office/drawing/2014/main" id="{FEA40493-10A7-D1DB-CB83-7C5DE6BB43C7}"/>
              </a:ext>
            </a:extLst>
          </p:cNvPr>
          <p:cNvSpPr>
            <a:spLocks noGrp="1"/>
          </p:cNvSpPr>
          <p:nvPr>
            <p:ph type="sldNum" sz="quarter" idx="12"/>
          </p:nvPr>
        </p:nvSpPr>
        <p:spPr/>
        <p:txBody>
          <a:bodyPr/>
          <a:lstStyle/>
          <a:p>
            <a:fld id="{87E7843D-FF13-4365-9478-9625B70A2705}" type="slidenum">
              <a:rPr lang="en-US" smtClean="0"/>
              <a:t>5</a:t>
            </a:fld>
            <a:endParaRPr lang="en-US"/>
          </a:p>
        </p:txBody>
      </p:sp>
      <p:sp>
        <p:nvSpPr>
          <p:cNvPr id="5" name="İçerik Yer Tutucusu 2">
            <a:extLst>
              <a:ext uri="{FF2B5EF4-FFF2-40B4-BE49-F238E27FC236}">
                <a16:creationId xmlns:a16="http://schemas.microsoft.com/office/drawing/2014/main" id="{108132A4-876B-8B5C-BC4C-35978B48604D}"/>
              </a:ext>
            </a:extLst>
          </p:cNvPr>
          <p:cNvSpPr txBox="1">
            <a:spLocks/>
          </p:cNvSpPr>
          <p:nvPr/>
        </p:nvSpPr>
        <p:spPr>
          <a:xfrm>
            <a:off x="700630" y="1551505"/>
            <a:ext cx="10691263" cy="442518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b="1" dirty="0">
                <a:latin typeface="Arial" panose="020B0604020202020204" pitchFamily="34" charset="0"/>
                <a:cs typeface="Arial" panose="020B0604020202020204" pitchFamily="34" charset="0"/>
              </a:rPr>
              <a:t>Multi-depot vehicle routing problem with time windows considering delivery and installation vehicles [1]</a:t>
            </a:r>
            <a:endParaRPr lang="tr-TR" sz="1600" b="1" dirty="0">
              <a:latin typeface="Arial" panose="020B0604020202020204" pitchFamily="34" charset="0"/>
              <a:cs typeface="Arial" panose="020B0604020202020204" pitchFamily="34" charset="0"/>
            </a:endParaRPr>
          </a:p>
          <a:p>
            <a:pPr marL="0" indent="0" algn="just">
              <a:buNone/>
            </a:pPr>
            <a:r>
              <a:rPr lang="en-US" sz="1600" b="0" i="0" dirty="0">
                <a:effectLst/>
                <a:latin typeface="Arial" panose="020B0604020202020204" pitchFamily="34" charset="0"/>
                <a:cs typeface="Arial" panose="020B0604020202020204" pitchFamily="34" charset="0"/>
              </a:rPr>
              <a:t>This study targets route optimization in MDVRPTW to cut labor and transport costs, focusing on vehicles returning to the same depot. While not directly applicable, its strategies for complex routing and cost issues in multi-depot environments can inform our project.</a:t>
            </a:r>
            <a:r>
              <a:rPr lang="en-US" sz="1600" dirty="0">
                <a:latin typeface="Arial" panose="020B0604020202020204" pitchFamily="34" charset="0"/>
                <a:cs typeface="Arial" panose="020B0604020202020204" pitchFamily="34" charset="0"/>
              </a:rPr>
              <a:t> </a:t>
            </a:r>
          </a:p>
          <a:p>
            <a:pPr algn="just"/>
            <a:r>
              <a:rPr lang="en-US" sz="1600" b="1" dirty="0">
                <a:latin typeface="Arial" panose="020B0604020202020204" pitchFamily="34" charset="0"/>
                <a:cs typeface="Arial" panose="020B0604020202020204" pitchFamily="34" charset="0"/>
              </a:rPr>
              <a:t>An efficient improvement of ant colony system algorithm for handling capacity vehicle routing problem [2]</a:t>
            </a:r>
            <a:endParaRPr lang="tr-TR" sz="1600" b="1" dirty="0">
              <a:latin typeface="Arial" panose="020B0604020202020204" pitchFamily="34" charset="0"/>
              <a:cs typeface="Arial" panose="020B0604020202020204" pitchFamily="34" charset="0"/>
            </a:endParaRPr>
          </a:p>
          <a:p>
            <a:pPr marL="0" indent="0" algn="just">
              <a:buNone/>
            </a:pPr>
            <a:r>
              <a:rPr lang="en-US" sz="1600" i="0" dirty="0">
                <a:effectLst/>
                <a:latin typeface="Arial" panose="020B0604020202020204" pitchFamily="34" charset="0"/>
                <a:cs typeface="Arial" panose="020B0604020202020204" pitchFamily="34" charset="0"/>
              </a:rPr>
              <a:t>This study enhances the Ant Colony System algorithm to better address the Capacitated Vehicle Routing Problem, focusing on optimizing logistics, reducing journey times, and overcoming vehicle capacity and routing challenges. It also integrates external research to refine strategies and meet its research objectives efficiently.</a:t>
            </a:r>
          </a:p>
          <a:p>
            <a:pPr algn="just"/>
            <a:r>
              <a:rPr lang="tr-TR" sz="1600" b="1" kern="100" dirty="0" err="1">
                <a:effectLst/>
                <a:latin typeface="Arial" panose="020B0604020202020204" pitchFamily="34" charset="0"/>
                <a:ea typeface="Calibri" panose="020F0502020204030204" pitchFamily="34" charset="0"/>
                <a:cs typeface="Arial" panose="020B0604020202020204" pitchFamily="34" charset="0"/>
              </a:rPr>
              <a:t>Overview</a:t>
            </a:r>
            <a:r>
              <a:rPr lang="tr-TR" sz="1600" b="1" kern="100" dirty="0">
                <a:effectLst/>
                <a:latin typeface="Arial" panose="020B0604020202020204" pitchFamily="34" charset="0"/>
                <a:ea typeface="Calibri" panose="020F0502020204030204" pitchFamily="34" charset="0"/>
                <a:cs typeface="Arial" panose="020B0604020202020204" pitchFamily="34" charset="0"/>
              </a:rPr>
              <a:t> of </a:t>
            </a:r>
            <a:r>
              <a:rPr lang="tr-TR" sz="1600" b="1" kern="100" dirty="0" err="1">
                <a:effectLst/>
                <a:latin typeface="Arial" panose="020B0604020202020204" pitchFamily="34" charset="0"/>
                <a:ea typeface="Calibri" panose="020F0502020204030204" pitchFamily="34" charset="0"/>
                <a:cs typeface="Arial" panose="020B0604020202020204" pitchFamily="34" charset="0"/>
              </a:rPr>
              <a:t>Similar</a:t>
            </a:r>
            <a:r>
              <a:rPr lang="tr-TR" sz="1600" b="1" kern="100" dirty="0">
                <a:effectLst/>
                <a:latin typeface="Arial" panose="020B0604020202020204" pitchFamily="34" charset="0"/>
                <a:ea typeface="Calibri" panose="020F0502020204030204" pitchFamily="34" charset="0"/>
                <a:cs typeface="Arial" panose="020B0604020202020204" pitchFamily="34" charset="0"/>
              </a:rPr>
              <a:t> </a:t>
            </a:r>
            <a:r>
              <a:rPr lang="tr-TR" sz="1600" b="1" kern="100" dirty="0" err="1">
                <a:effectLst/>
                <a:latin typeface="Arial" panose="020B0604020202020204" pitchFamily="34" charset="0"/>
                <a:ea typeface="Calibri" panose="020F0502020204030204" pitchFamily="34" charset="0"/>
                <a:cs typeface="Arial" panose="020B0604020202020204" pitchFamily="34" charset="0"/>
              </a:rPr>
              <a:t>Projects</a:t>
            </a:r>
            <a:endParaRPr lang="en-US" sz="1600" b="1" kern="100" dirty="0">
              <a:latin typeface="Arial" panose="020B0604020202020204" pitchFamily="34" charset="0"/>
              <a:ea typeface="Calibri" panose="020F0502020204030204" pitchFamily="34" charset="0"/>
              <a:cs typeface="Arial" panose="020B0604020202020204" pitchFamily="34" charset="0"/>
            </a:endParaRPr>
          </a:p>
          <a:p>
            <a:pPr marL="0" indent="0" algn="just">
              <a:buNone/>
            </a:pPr>
            <a:r>
              <a:rPr lang="en-US" sz="1600" b="0" i="0" dirty="0">
                <a:effectLst/>
                <a:latin typeface="Arial" panose="020B0604020202020204" pitchFamily="34" charset="0"/>
                <a:cs typeface="Arial" panose="020B0604020202020204" pitchFamily="34" charset="0"/>
              </a:rPr>
              <a:t>Many projects address the Multi-Depot Vehicle Routing using </a:t>
            </a:r>
            <a:r>
              <a:rPr lang="tr-TR" sz="1600" b="0" i="0" dirty="0" err="1">
                <a:effectLst/>
                <a:latin typeface="Arial" panose="020B0604020202020204" pitchFamily="34" charset="0"/>
                <a:cs typeface="Arial" panose="020B0604020202020204" pitchFamily="34" charset="0"/>
              </a:rPr>
              <a:t>algorithms</a:t>
            </a:r>
            <a:r>
              <a:rPr lang="tr-TR" sz="1600" b="0" i="0" dirty="0">
                <a:effectLst/>
                <a:latin typeface="Arial" panose="020B0604020202020204" pitchFamily="34" charset="0"/>
                <a:cs typeface="Arial" panose="020B0604020202020204" pitchFamily="34" charset="0"/>
              </a:rPr>
              <a:t> </a:t>
            </a:r>
            <a:r>
              <a:rPr lang="tr-TR" sz="1600" b="0" i="0" dirty="0" err="1">
                <a:effectLst/>
                <a:latin typeface="Arial" panose="020B0604020202020204" pitchFamily="34" charset="0"/>
                <a:cs typeface="Arial" panose="020B0604020202020204" pitchFamily="34" charset="0"/>
              </a:rPr>
              <a:t>such</a:t>
            </a:r>
            <a:r>
              <a:rPr lang="tr-TR" sz="1600" b="0" i="0" dirty="0">
                <a:effectLst/>
                <a:latin typeface="Arial" panose="020B0604020202020204" pitchFamily="34" charset="0"/>
                <a:cs typeface="Arial" panose="020B0604020202020204" pitchFamily="34" charset="0"/>
              </a:rPr>
              <a:t> as </a:t>
            </a:r>
            <a:r>
              <a:rPr lang="en-US" sz="1600" b="0" i="0" dirty="0">
                <a:effectLst/>
                <a:latin typeface="Arial" panose="020B0604020202020204" pitchFamily="34" charset="0"/>
                <a:cs typeface="Arial" panose="020B0604020202020204" pitchFamily="34" charset="0"/>
              </a:rPr>
              <a:t>heuristics, focusing on improving route efficiency, lowering environmental impact, and incorporating real-time data.</a:t>
            </a:r>
            <a:endParaRPr lang="tr-TR" sz="1600" kern="100" dirty="0">
              <a:effectLst/>
              <a:latin typeface="Arial" panose="020B0604020202020204" pitchFamily="34" charset="0"/>
              <a:ea typeface="Calibri" panose="020F0502020204030204" pitchFamily="34" charset="0"/>
              <a:cs typeface="Arial" panose="020B0604020202020204" pitchFamily="34" charset="0"/>
            </a:endParaRPr>
          </a:p>
          <a:p>
            <a:pPr algn="just"/>
            <a:endParaRPr lang="tr-TR" sz="1600" dirty="0">
              <a:latin typeface="Arial" panose="020B0604020202020204" pitchFamily="34" charset="0"/>
              <a:cs typeface="Arial" panose="020B0604020202020204" pitchFamily="34" charset="0"/>
            </a:endParaRPr>
          </a:p>
          <a:p>
            <a:pPr marL="0" indent="0" algn="just">
              <a:buNone/>
            </a:pPr>
            <a:endParaRPr lang="tr-TR" sz="1600" dirty="0">
              <a:latin typeface="Arial" panose="020B0604020202020204" pitchFamily="34" charset="0"/>
              <a:cs typeface="Arial" panose="020B0604020202020204" pitchFamily="34" charset="0"/>
            </a:endParaRPr>
          </a:p>
          <a:p>
            <a:pPr marL="0" indent="0" algn="just">
              <a:buNone/>
            </a:pPr>
            <a:endParaRPr lang="tr-TR" sz="1600" dirty="0">
              <a:latin typeface="Arial" panose="020B0604020202020204" pitchFamily="34" charset="0"/>
              <a:cs typeface="Arial" panose="020B0604020202020204" pitchFamily="34" charset="0"/>
            </a:endParaRPr>
          </a:p>
          <a:p>
            <a:pPr marL="0" indent="0" algn="just">
              <a:buNone/>
            </a:pPr>
            <a:endParaRPr lang="tr-TR" dirty="0">
              <a:latin typeface="Arial" panose="020B0604020202020204" pitchFamily="34" charset="0"/>
              <a:cs typeface="Arial" panose="020B0604020202020204" pitchFamily="34" charset="0"/>
            </a:endParaRPr>
          </a:p>
        </p:txBody>
      </p:sp>
      <p:sp>
        <p:nvSpPr>
          <p:cNvPr id="8" name="İçerik Yer Tutucusu 2">
            <a:extLst>
              <a:ext uri="{FF2B5EF4-FFF2-40B4-BE49-F238E27FC236}">
                <a16:creationId xmlns:a16="http://schemas.microsoft.com/office/drawing/2014/main" id="{FC6B637E-8372-C258-2076-0AFEAAF5F8C3}"/>
              </a:ext>
            </a:extLst>
          </p:cNvPr>
          <p:cNvSpPr txBox="1">
            <a:spLocks/>
          </p:cNvSpPr>
          <p:nvPr/>
        </p:nvSpPr>
        <p:spPr>
          <a:xfrm>
            <a:off x="700628" y="3216560"/>
            <a:ext cx="10691265" cy="99313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1600" dirty="0"/>
          </a:p>
        </p:txBody>
      </p:sp>
    </p:spTree>
    <p:extLst>
      <p:ext uri="{BB962C8B-B14F-4D97-AF65-F5344CB8AC3E}">
        <p14:creationId xmlns:p14="http://schemas.microsoft.com/office/powerpoint/2010/main" val="53991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5D5B53EF-7ADC-3B91-2886-400084DE5DE6}"/>
              </a:ext>
            </a:extLst>
          </p:cNvPr>
          <p:cNvSpPr>
            <a:spLocks noGrp="1"/>
          </p:cNvSpPr>
          <p:nvPr>
            <p:ph type="sldNum" sz="quarter" idx="12"/>
          </p:nvPr>
        </p:nvSpPr>
        <p:spPr/>
        <p:txBody>
          <a:bodyPr/>
          <a:lstStyle/>
          <a:p>
            <a:fld id="{87E7843D-FF13-4365-9478-9625B70A2705}" type="slidenum">
              <a:rPr lang="en-US" smtClean="0"/>
              <a:t>6</a:t>
            </a:fld>
            <a:endParaRPr lang="en-US" dirty="0"/>
          </a:p>
        </p:txBody>
      </p:sp>
      <p:sp>
        <p:nvSpPr>
          <p:cNvPr id="2" name="İçerik Yer Tutucusu 2">
            <a:extLst>
              <a:ext uri="{FF2B5EF4-FFF2-40B4-BE49-F238E27FC236}">
                <a16:creationId xmlns:a16="http://schemas.microsoft.com/office/drawing/2014/main" id="{4E3235CC-3382-7FC9-DA1A-1F2AF8A851F1}"/>
              </a:ext>
            </a:extLst>
          </p:cNvPr>
          <p:cNvSpPr txBox="1">
            <a:spLocks/>
          </p:cNvSpPr>
          <p:nvPr/>
        </p:nvSpPr>
        <p:spPr>
          <a:xfrm>
            <a:off x="750367" y="1081527"/>
            <a:ext cx="10691265" cy="341209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tr-TR" sz="1600" b="1" kern="100" dirty="0">
                <a:latin typeface="Arial" panose="020B0604020202020204" pitchFamily="34" charset="0"/>
                <a:ea typeface="Calibri" panose="020F0502020204030204" pitchFamily="34" charset="0"/>
                <a:cs typeface="Arial" panose="020B0604020202020204" pitchFamily="34" charset="0"/>
              </a:rPr>
              <a:t>Connection </a:t>
            </a:r>
            <a:r>
              <a:rPr lang="fr-CH" sz="1600" b="1" kern="100" dirty="0">
                <a:latin typeface="Arial" panose="020B0604020202020204" pitchFamily="34" charset="0"/>
                <a:ea typeface="Calibri" panose="020F0502020204030204" pitchFamily="34" charset="0"/>
                <a:cs typeface="Arial" panose="020B0604020202020204" pitchFamily="34" charset="0"/>
              </a:rPr>
              <a:t>to</a:t>
            </a:r>
            <a:r>
              <a:rPr lang="tr-TR" sz="1600" b="1" kern="100" dirty="0">
                <a:latin typeface="Arial" panose="020B0604020202020204" pitchFamily="34" charset="0"/>
                <a:ea typeface="Calibri" panose="020F0502020204030204" pitchFamily="34" charset="0"/>
                <a:cs typeface="Arial" panose="020B0604020202020204" pitchFamily="34" charset="0"/>
              </a:rPr>
              <a:t> </a:t>
            </a:r>
            <a:r>
              <a:rPr lang="en-US" sz="1600" b="1" kern="100" dirty="0">
                <a:latin typeface="Arial" panose="020B0604020202020204" pitchFamily="34" charset="0"/>
                <a:ea typeface="Calibri" panose="020F0502020204030204" pitchFamily="34" charset="0"/>
                <a:cs typeface="Arial" panose="020B0604020202020204" pitchFamily="34" charset="0"/>
              </a:rPr>
              <a:t>Our</a:t>
            </a:r>
            <a:r>
              <a:rPr lang="tr-TR" sz="1600" b="1" kern="100" dirty="0">
                <a:latin typeface="Arial" panose="020B0604020202020204" pitchFamily="34" charset="0"/>
                <a:ea typeface="Calibri" panose="020F0502020204030204" pitchFamily="34" charset="0"/>
                <a:cs typeface="Arial" panose="020B0604020202020204" pitchFamily="34" charset="0"/>
              </a:rPr>
              <a:t> Project:</a:t>
            </a:r>
            <a:r>
              <a:rPr lang="en-US" sz="1600" b="1" kern="100" dirty="0">
                <a:latin typeface="Arial" panose="020B0604020202020204" pitchFamily="34" charset="0"/>
                <a:ea typeface="Calibri" panose="020F050202020403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P</a:t>
            </a:r>
            <a:r>
              <a:rPr lang="en-US" sz="1600" b="0" i="0" dirty="0" err="1">
                <a:effectLst/>
                <a:latin typeface="Arial" panose="020B0604020202020204" pitchFamily="34" charset="0"/>
                <a:cs typeface="Arial" panose="020B0604020202020204" pitchFamily="34" charset="0"/>
              </a:rPr>
              <a:t>roject</a:t>
            </a:r>
            <a:r>
              <a:rPr lang="en-US" sz="1600" b="0" i="0" dirty="0">
                <a:effectLst/>
                <a:latin typeface="Arial" panose="020B0604020202020204" pitchFamily="34" charset="0"/>
                <a:cs typeface="Arial" panose="020B0604020202020204" pitchFamily="34" charset="0"/>
              </a:rPr>
              <a:t> acknowledges these past efforts but pushes the boundary further with advanced Ant Colony Optimization algorithms. We've adopted and adapted these techniques specifically for </a:t>
            </a:r>
            <a:r>
              <a:rPr lang="tr-TR" sz="1600" b="0" i="0" dirty="0">
                <a:effectLst/>
                <a:latin typeface="Arial" panose="020B0604020202020204" pitchFamily="34" charset="0"/>
                <a:cs typeface="Arial" panose="020B0604020202020204" pitchFamily="34" charset="0"/>
              </a:rPr>
              <a:t>routing problem</a:t>
            </a:r>
            <a:r>
              <a:rPr lang="en-US" sz="1600" b="0" i="0" dirty="0">
                <a:effectLst/>
                <a:latin typeface="Arial" panose="020B0604020202020204" pitchFamily="34" charset="0"/>
                <a:cs typeface="Arial" panose="020B0604020202020204" pitchFamily="34" charset="0"/>
              </a:rPr>
              <a:t>, focusing on real-world applicability and scalability.</a:t>
            </a:r>
          </a:p>
          <a:p>
            <a:pPr algn="just">
              <a:lnSpc>
                <a:spcPct val="150000"/>
              </a:lnSpc>
            </a:pPr>
            <a:r>
              <a:rPr lang="en-US" sz="1600" b="1" i="0" dirty="0">
                <a:effectLst/>
                <a:latin typeface="Arial" panose="020B0604020202020204" pitchFamily="34" charset="0"/>
                <a:cs typeface="Arial" panose="020B0604020202020204" pitchFamily="34" charset="0"/>
              </a:rPr>
              <a:t>Novelties of Our Project: </a:t>
            </a:r>
            <a:r>
              <a:rPr lang="en-US" sz="1600" b="1" dirty="0">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The novelty of our approach lies in its hybridization of algorithms, real-time adaptability, and specific focus on environmental sustainability. Unlike many projects that treat routing in static terms, ours dynamically adjusts to real-time traffic and weather conditions, providing unprecedented adaptability and accuracy in logistics planning.</a:t>
            </a:r>
            <a:endParaRPr lang="tr-TR" sz="1600" dirty="0">
              <a:latin typeface="Arial" panose="020B0604020202020204" pitchFamily="34" charset="0"/>
              <a:cs typeface="Arial" panose="020B0604020202020204" pitchFamily="34" charset="0"/>
            </a:endParaRPr>
          </a:p>
          <a:p>
            <a:pPr marL="0" indent="0" algn="just">
              <a:lnSpc>
                <a:spcPct val="150000"/>
              </a:lnSpc>
              <a:buNone/>
            </a:pPr>
            <a:endParaRPr lang="tr-T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37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6247EA-796D-5D5D-1D15-672D5976B84F}"/>
              </a:ext>
            </a:extLst>
          </p:cNvPr>
          <p:cNvSpPr>
            <a:spLocks noGrp="1"/>
          </p:cNvSpPr>
          <p:nvPr>
            <p:ph type="title"/>
          </p:nvPr>
        </p:nvSpPr>
        <p:spPr/>
        <p:txBody>
          <a:bodyPr/>
          <a:lstStyle/>
          <a:p>
            <a:r>
              <a:rPr lang="tr-TR" dirty="0" err="1"/>
              <a:t>Scope</a:t>
            </a:r>
            <a:endParaRPr lang="tr-TR" dirty="0"/>
          </a:p>
        </p:txBody>
      </p:sp>
      <p:sp>
        <p:nvSpPr>
          <p:cNvPr id="6" name="Slayt Numarası Yer Tutucusu 5">
            <a:extLst>
              <a:ext uri="{FF2B5EF4-FFF2-40B4-BE49-F238E27FC236}">
                <a16:creationId xmlns:a16="http://schemas.microsoft.com/office/drawing/2014/main" id="{2BB137B3-F6F8-3C86-513A-714F7F237DA4}"/>
              </a:ext>
            </a:extLst>
          </p:cNvPr>
          <p:cNvSpPr>
            <a:spLocks noGrp="1"/>
          </p:cNvSpPr>
          <p:nvPr>
            <p:ph type="sldNum" sz="quarter" idx="12"/>
          </p:nvPr>
        </p:nvSpPr>
        <p:spPr/>
        <p:txBody>
          <a:bodyPr/>
          <a:lstStyle/>
          <a:p>
            <a:fld id="{87E7843D-FF13-4365-9478-9625B70A2705}" type="slidenum">
              <a:rPr lang="en-US" smtClean="0"/>
              <a:t>7</a:t>
            </a:fld>
            <a:endParaRPr lang="en-US"/>
          </a:p>
        </p:txBody>
      </p:sp>
      <p:sp>
        <p:nvSpPr>
          <p:cNvPr id="7" name="İçerik Yer Tutucusu 2">
            <a:extLst>
              <a:ext uri="{FF2B5EF4-FFF2-40B4-BE49-F238E27FC236}">
                <a16:creationId xmlns:a16="http://schemas.microsoft.com/office/drawing/2014/main" id="{8117945E-57A1-13E1-83FE-EB30AF1B9DB7}"/>
              </a:ext>
            </a:extLst>
          </p:cNvPr>
          <p:cNvSpPr txBox="1">
            <a:spLocks/>
          </p:cNvSpPr>
          <p:nvPr/>
        </p:nvSpPr>
        <p:spPr>
          <a:xfrm>
            <a:off x="700634" y="3823505"/>
            <a:ext cx="10691265" cy="164914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tr-TR" dirty="0"/>
          </a:p>
        </p:txBody>
      </p:sp>
      <p:sp>
        <p:nvSpPr>
          <p:cNvPr id="8" name="İçerik Yer Tutucusu 2">
            <a:extLst>
              <a:ext uri="{FF2B5EF4-FFF2-40B4-BE49-F238E27FC236}">
                <a16:creationId xmlns:a16="http://schemas.microsoft.com/office/drawing/2014/main" id="{3865D48E-6EDB-A036-5704-818D680B9150}"/>
              </a:ext>
            </a:extLst>
          </p:cNvPr>
          <p:cNvSpPr txBox="1">
            <a:spLocks/>
          </p:cNvSpPr>
          <p:nvPr/>
        </p:nvSpPr>
        <p:spPr>
          <a:xfrm>
            <a:off x="700633" y="1841482"/>
            <a:ext cx="10691265" cy="4289352"/>
          </a:xfrm>
          <a:prstGeom prst="rect">
            <a:avLst/>
          </a:prstGeom>
        </p:spPr>
        <p:txBody>
          <a:bodyPr vert="horz" lIns="91440" tIns="45720" rIns="91440" bIns="45720" numCol="1"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45085" lvl="1" indent="0" fontAlgn="base">
              <a:lnSpc>
                <a:spcPct val="150000"/>
              </a:lnSpc>
              <a:spcBef>
                <a:spcPts val="1000"/>
              </a:spcBef>
              <a:spcAft>
                <a:spcPts val="800"/>
              </a:spcAft>
              <a:buClr>
                <a:srgbClr val="000000"/>
              </a:buClr>
              <a:buSzPts val="1200"/>
              <a:buNone/>
            </a:pPr>
            <a:r>
              <a:rPr lang="tr-TR" sz="1600" dirty="0">
                <a:latin typeface="Arial" panose="020B0604020202020204" pitchFamily="34" charset="0"/>
                <a:cs typeface="Arial" panose="020B0604020202020204" pitchFamily="34" charset="0"/>
              </a:rPr>
              <a:t>L</a:t>
            </a:r>
            <a:r>
              <a:rPr lang="en-US" sz="1600" b="0" i="0" dirty="0" err="1">
                <a:effectLst/>
                <a:latin typeface="Arial" panose="020B0604020202020204" pitchFamily="34" charset="0"/>
                <a:cs typeface="Arial" panose="020B0604020202020204" pitchFamily="34" charset="0"/>
              </a:rPr>
              <a:t>imits</a:t>
            </a:r>
            <a:r>
              <a:rPr lang="en-US" sz="1600" b="0" i="0" dirty="0">
                <a:effectLst/>
                <a:latin typeface="Arial" panose="020B0604020202020204" pitchFamily="34" charset="0"/>
                <a:cs typeface="Arial" panose="020B0604020202020204" pitchFamily="34" charset="0"/>
              </a:rPr>
              <a:t> of our project and the basic ideas that guide our strategy.</a:t>
            </a:r>
            <a:endParaRPr lang="tr-TR" sz="1600" b="0" i="0" dirty="0">
              <a:effectLst/>
              <a:latin typeface="Arial" panose="020B0604020202020204" pitchFamily="34" charset="0"/>
              <a:cs typeface="Arial" panose="020B0604020202020204" pitchFamily="34" charset="0"/>
            </a:endParaRPr>
          </a:p>
          <a:p>
            <a:pPr marL="0" marR="45085" lvl="1" indent="0" fontAlgn="base">
              <a:lnSpc>
                <a:spcPct val="150000"/>
              </a:lnSpc>
              <a:spcBef>
                <a:spcPts val="1000"/>
              </a:spcBef>
              <a:spcAft>
                <a:spcPts val="800"/>
              </a:spcAft>
              <a:buClr>
                <a:srgbClr val="000000"/>
              </a:buClr>
              <a:buSzPts val="1200"/>
              <a:buNone/>
            </a:pPr>
            <a:r>
              <a:rPr lang="en-US" sz="1600" b="1" i="0" dirty="0">
                <a:effectLst/>
                <a:latin typeface="Arial" panose="020B0604020202020204" pitchFamily="34" charset="0"/>
                <a:cs typeface="Arial" panose="020B0604020202020204" pitchFamily="34" charset="0"/>
              </a:rPr>
              <a:t>Assumptions:</a:t>
            </a:r>
            <a:r>
              <a:rPr lang="tr-TR" sz="1600" dirty="0">
                <a:latin typeface="Arial" panose="020B0604020202020204" pitchFamily="34" charset="0"/>
                <a:cs typeface="Arial" panose="020B0604020202020204" pitchFamily="34" charset="0"/>
              </a:rPr>
              <a:t> </a:t>
            </a:r>
          </a:p>
          <a:p>
            <a:pPr marL="0" marR="45085" lvl="1" indent="0" fontAlgn="base">
              <a:lnSpc>
                <a:spcPct val="150000"/>
              </a:lnSpc>
              <a:spcBef>
                <a:spcPts val="1000"/>
              </a:spcBef>
              <a:spcAft>
                <a:spcPts val="800"/>
              </a:spcAft>
              <a:buClr>
                <a:srgbClr val="000000"/>
              </a:buClr>
              <a:buSzPts val="1200"/>
              <a:buNone/>
            </a:pPr>
            <a:r>
              <a:rPr lang="tr-TR" sz="1600" dirty="0">
                <a:latin typeface="Arial" panose="020B0604020202020204" pitchFamily="34" charset="0"/>
                <a:cs typeface="Arial" panose="020B0604020202020204" pitchFamily="34" charset="0"/>
              </a:rPr>
              <a:t>K</a:t>
            </a:r>
            <a:r>
              <a:rPr lang="en-US" sz="1600" b="0" i="0" dirty="0" err="1">
                <a:effectLst/>
                <a:latin typeface="Arial" panose="020B0604020202020204" pitchFamily="34" charset="0"/>
                <a:cs typeface="Arial" panose="020B0604020202020204" pitchFamily="34" charset="0"/>
              </a:rPr>
              <a:t>nown</a:t>
            </a:r>
            <a:r>
              <a:rPr lang="en-US" sz="1600" b="0" i="0" dirty="0">
                <a:effectLst/>
                <a:latin typeface="Arial" panose="020B0604020202020204" pitchFamily="34" charset="0"/>
                <a:cs typeface="Arial" panose="020B0604020202020204" pitchFamily="34" charset="0"/>
              </a:rPr>
              <a:t> customer demand patterns for pre-planning and optimization on the </a:t>
            </a:r>
            <a:r>
              <a:rPr lang="tr-TR" sz="1600" b="0" i="0" dirty="0" err="1">
                <a:effectLst/>
                <a:latin typeface="Arial" panose="020B0604020202020204" pitchFamily="34" charset="0"/>
                <a:cs typeface="Arial" panose="020B0604020202020204" pitchFamily="34" charset="0"/>
              </a:rPr>
              <a:t>Anatolian</a:t>
            </a:r>
            <a:r>
              <a:rPr lang="en-US" sz="1600" b="0" i="0" dirty="0">
                <a:effectLst/>
                <a:latin typeface="Arial" panose="020B0604020202020204" pitchFamily="34" charset="0"/>
                <a:cs typeface="Arial" panose="020B0604020202020204" pitchFamily="34" charset="0"/>
              </a:rPr>
              <a:t> side of Istanbul, allowing us to leverage local insights for more precise forecasting.</a:t>
            </a:r>
          </a:p>
          <a:p>
            <a:pPr marL="0" marR="45085" lvl="1" indent="0" fontAlgn="base">
              <a:lnSpc>
                <a:spcPct val="150000"/>
              </a:lnSpc>
              <a:spcBef>
                <a:spcPts val="1000"/>
              </a:spcBef>
              <a:spcAft>
                <a:spcPts val="800"/>
              </a:spcAft>
              <a:buClr>
                <a:srgbClr val="000000"/>
              </a:buClr>
              <a:buSzPts val="1200"/>
              <a:buNone/>
            </a:pPr>
            <a:r>
              <a:rPr lang="en-US" sz="1600" b="1" i="0" dirty="0">
                <a:effectLst/>
                <a:latin typeface="Arial" panose="020B0604020202020204" pitchFamily="34" charset="0"/>
                <a:cs typeface="Arial" panose="020B0604020202020204" pitchFamily="34" charset="0"/>
              </a:rPr>
              <a:t>Project Constraints: </a:t>
            </a:r>
            <a:endParaRPr lang="tr-TR" sz="1600" b="1" i="0" dirty="0">
              <a:effectLst/>
              <a:latin typeface="Arial" panose="020B0604020202020204" pitchFamily="34" charset="0"/>
              <a:cs typeface="Arial" panose="020B0604020202020204" pitchFamily="34" charset="0"/>
            </a:endParaRPr>
          </a:p>
          <a:p>
            <a:pPr marL="0" marR="45085" lvl="1" indent="0" fontAlgn="base">
              <a:lnSpc>
                <a:spcPct val="150000"/>
              </a:lnSpc>
              <a:spcBef>
                <a:spcPts val="1000"/>
              </a:spcBef>
              <a:spcAft>
                <a:spcPts val="800"/>
              </a:spcAft>
              <a:buClr>
                <a:srgbClr val="000000"/>
              </a:buClr>
              <a:buSzPts val="1200"/>
              <a:buNone/>
            </a:pPr>
            <a:r>
              <a:rPr lang="tr-TR" sz="1600" dirty="0">
                <a:latin typeface="Arial" panose="020B0604020202020204" pitchFamily="34" charset="0"/>
                <a:cs typeface="Arial" panose="020B0604020202020204" pitchFamily="34" charset="0"/>
              </a:rPr>
              <a:t>C</a:t>
            </a:r>
            <a:r>
              <a:rPr lang="en-US" sz="1600" b="0" i="0" dirty="0" err="1">
                <a:effectLst/>
                <a:latin typeface="Arial" panose="020B0604020202020204" pitchFamily="34" charset="0"/>
                <a:cs typeface="Arial" panose="020B0604020202020204" pitchFamily="34" charset="0"/>
              </a:rPr>
              <a:t>omputational</a:t>
            </a:r>
            <a:r>
              <a:rPr lang="en-US" sz="1600" b="0" i="0" dirty="0">
                <a:effectLst/>
                <a:latin typeface="Arial" panose="020B0604020202020204" pitchFamily="34" charset="0"/>
                <a:cs typeface="Arial" panose="020B0604020202020204" pitchFamily="34" charset="0"/>
              </a:rPr>
              <a:t> limits for real-time optimization, dependency on traffic/data accuracy, and variability in delivery and vehicle availability.</a:t>
            </a:r>
          </a:p>
        </p:txBody>
      </p:sp>
    </p:spTree>
    <p:extLst>
      <p:ext uri="{BB962C8B-B14F-4D97-AF65-F5344CB8AC3E}">
        <p14:creationId xmlns:p14="http://schemas.microsoft.com/office/powerpoint/2010/main" val="56841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BA1A7F-B8BF-A9D1-3292-84AD8947252B}"/>
              </a:ext>
            </a:extLst>
          </p:cNvPr>
          <p:cNvSpPr>
            <a:spLocks noGrp="1"/>
          </p:cNvSpPr>
          <p:nvPr>
            <p:ph type="title"/>
          </p:nvPr>
        </p:nvSpPr>
        <p:spPr>
          <a:xfrm>
            <a:off x="700635" y="922096"/>
            <a:ext cx="10691265" cy="440878"/>
          </a:xfrm>
        </p:spPr>
        <p:txBody>
          <a:bodyPr>
            <a:normAutofit fontScale="90000"/>
          </a:bodyPr>
          <a:lstStyle/>
          <a:p>
            <a:r>
              <a:rPr lang="en-US" sz="31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Methodology and Technical Approach</a:t>
            </a:r>
            <a:endParaRPr lang="tr-TR" dirty="0"/>
          </a:p>
        </p:txBody>
      </p:sp>
      <p:sp>
        <p:nvSpPr>
          <p:cNvPr id="3" name="İçerik Yer Tutucusu 2">
            <a:extLst>
              <a:ext uri="{FF2B5EF4-FFF2-40B4-BE49-F238E27FC236}">
                <a16:creationId xmlns:a16="http://schemas.microsoft.com/office/drawing/2014/main" id="{BFE55F9E-EB07-46DE-8F90-AF25071234D9}"/>
              </a:ext>
            </a:extLst>
          </p:cNvPr>
          <p:cNvSpPr>
            <a:spLocks noGrp="1"/>
          </p:cNvSpPr>
          <p:nvPr>
            <p:ph idx="1"/>
          </p:nvPr>
        </p:nvSpPr>
        <p:spPr>
          <a:xfrm>
            <a:off x="700635" y="1648261"/>
            <a:ext cx="10691265" cy="4047145"/>
          </a:xfrm>
        </p:spPr>
        <p:txBody>
          <a:bodyPr>
            <a:normAutofit/>
          </a:bodyPr>
          <a:lstStyle/>
          <a:p>
            <a:pPr marL="0" indent="0" algn="just">
              <a:lnSpc>
                <a:spcPct val="150000"/>
              </a:lnSpc>
              <a:buNone/>
            </a:pPr>
            <a:r>
              <a:rPr lang="en-US" sz="1600" kern="0" dirty="0">
                <a:effectLst/>
                <a:latin typeface="Arial" panose="020B0604020202020204" pitchFamily="34" charset="0"/>
                <a:ea typeface="Times New Roman" panose="02020603050405020304" pitchFamily="18" charset="0"/>
                <a:cs typeface="Arial" panose="020B0604020202020204" pitchFamily="34" charset="0"/>
              </a:rPr>
              <a:t>Our project employs a unique methodology, focusing on solving</a:t>
            </a:r>
            <a:r>
              <a:rPr lang="tr-TR" sz="1600" kern="0" dirty="0">
                <a:effectLst/>
                <a:latin typeface="Arial" panose="020B0604020202020204" pitchFamily="34" charset="0"/>
                <a:ea typeface="Times New Roman" panose="02020603050405020304" pitchFamily="18" charset="0"/>
                <a:cs typeface="Arial" panose="020B0604020202020204" pitchFamily="34" charset="0"/>
              </a:rPr>
              <a:t> </a:t>
            </a:r>
            <a:r>
              <a:rPr lang="tr-TR" sz="1600" kern="0" dirty="0" err="1">
                <a:effectLst/>
                <a:latin typeface="Arial" panose="020B0604020202020204" pitchFamily="34" charset="0"/>
                <a:ea typeface="Times New Roman" panose="02020603050405020304" pitchFamily="18" charset="0"/>
                <a:cs typeface="Arial" panose="020B0604020202020204" pitchFamily="34" charset="0"/>
              </a:rPr>
              <a:t>single</a:t>
            </a:r>
            <a:r>
              <a:rPr lang="tr-TR" sz="1600" kern="0" dirty="0">
                <a:latin typeface="Arial" panose="020B0604020202020204" pitchFamily="34" charset="0"/>
                <a:ea typeface="Times New Roman" panose="02020603050405020304" pitchFamily="18" charset="0"/>
                <a:cs typeface="Arial" panose="020B0604020202020204" pitchFamily="34" charset="0"/>
              </a:rPr>
              <a:t>-</a:t>
            </a:r>
            <a:r>
              <a:rPr lang="en-US" sz="1600" kern="0" dirty="0">
                <a:effectLst/>
                <a:latin typeface="Arial" panose="020B0604020202020204" pitchFamily="34" charset="0"/>
                <a:ea typeface="Times New Roman" panose="02020603050405020304" pitchFamily="18" charset="0"/>
                <a:cs typeface="Arial" panose="020B0604020202020204" pitchFamily="34" charset="0"/>
              </a:rPr>
              <a:t>depot vehicle routing challenges in logistics by integrating various pallet combinations for optimized deliveries, primarily utilizing established techniques like Ant Colony Optimization (ACO) for route efficiency.</a:t>
            </a:r>
          </a:p>
          <a:p>
            <a:pPr algn="just">
              <a:lnSpc>
                <a:spcPct val="150000"/>
              </a:lnSpc>
            </a:pPr>
            <a:r>
              <a:rPr lang="en-US" sz="1600" b="1" i="0" dirty="0">
                <a:effectLst/>
                <a:latin typeface="Arial" panose="020B0604020202020204" pitchFamily="34" charset="0"/>
                <a:cs typeface="Arial" panose="020B0604020202020204" pitchFamily="34" charset="0"/>
              </a:rPr>
              <a:t>Data Collection, Generation, and Preprocessing: </a:t>
            </a:r>
            <a:r>
              <a:rPr lang="en-US" sz="1600" b="0" i="0" dirty="0">
                <a:effectLst/>
                <a:latin typeface="Arial" panose="020B0604020202020204" pitchFamily="34" charset="0"/>
                <a:cs typeface="Arial" panose="020B0604020202020204" pitchFamily="34" charset="0"/>
              </a:rPr>
              <a:t>Our goal is to collect essential datasets, including depot specifics, store locations, vehicle capacities, historical route information, and potential pallet combinations for each delivery. This process involves transforming the raw data into a format conducive to comprehensive analysis and optimization, considering a variety of pallet combinations.</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Slayt Numarası Yer Tutucusu 5">
            <a:extLst>
              <a:ext uri="{FF2B5EF4-FFF2-40B4-BE49-F238E27FC236}">
                <a16:creationId xmlns:a16="http://schemas.microsoft.com/office/drawing/2014/main" id="{6157470C-DEF0-B87D-F288-AFDD1E584BF9}"/>
              </a:ext>
            </a:extLst>
          </p:cNvPr>
          <p:cNvSpPr>
            <a:spLocks noGrp="1"/>
          </p:cNvSpPr>
          <p:nvPr>
            <p:ph type="sldNum" sz="quarter" idx="12"/>
          </p:nvPr>
        </p:nvSpPr>
        <p:spPr/>
        <p:txBody>
          <a:bodyPr/>
          <a:lstStyle/>
          <a:p>
            <a:fld id="{87E7843D-FF13-4365-9478-9625B70A2705}" type="slidenum">
              <a:rPr lang="en-US" smtClean="0"/>
              <a:t>8</a:t>
            </a:fld>
            <a:endParaRPr lang="en-US"/>
          </a:p>
        </p:txBody>
      </p:sp>
    </p:spTree>
    <p:extLst>
      <p:ext uri="{BB962C8B-B14F-4D97-AF65-F5344CB8AC3E}">
        <p14:creationId xmlns:p14="http://schemas.microsoft.com/office/powerpoint/2010/main" val="3030229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B8DFA448-E80D-12FB-ADE0-1C2D7C12E4FE}"/>
              </a:ext>
            </a:extLst>
          </p:cNvPr>
          <p:cNvSpPr>
            <a:spLocks noGrp="1"/>
          </p:cNvSpPr>
          <p:nvPr>
            <p:ph idx="1"/>
          </p:nvPr>
        </p:nvSpPr>
        <p:spPr>
          <a:xfrm>
            <a:off x="800100" y="1747565"/>
            <a:ext cx="6262852" cy="3553109"/>
          </a:xfrm>
        </p:spPr>
        <p:txBody>
          <a:bodyPr>
            <a:normAutofit/>
          </a:bodyPr>
          <a:lstStyle/>
          <a:p>
            <a:pPr algn="just">
              <a:tabLst>
                <a:tab pos="457200" algn="l"/>
              </a:tabLst>
            </a:pPr>
            <a:r>
              <a:rPr lang="en-US" sz="1600" b="1" kern="0" dirty="0">
                <a:effectLst/>
                <a:latin typeface="Arial" panose="020B0604020202020204" pitchFamily="34" charset="0"/>
                <a:ea typeface="Times New Roman" panose="02020603050405020304" pitchFamily="18" charset="0"/>
                <a:cs typeface="Arial" panose="020B0604020202020204" pitchFamily="34" charset="0"/>
              </a:rPr>
              <a:t>Ant Colony Optimization: </a:t>
            </a:r>
            <a:r>
              <a:rPr lang="en-US" sz="1600" b="0" i="0" dirty="0">
                <a:effectLst/>
                <a:latin typeface="Arial" panose="020B0604020202020204" pitchFamily="34" charset="0"/>
                <a:cs typeface="Arial" panose="020B0604020202020204" pitchFamily="34" charset="0"/>
              </a:rPr>
              <a:t>Ant Colony Optimization (ACO) is a method that efficiently optimizes delivery routes by determining the most effective pallet combinations for each vehicle. The algorithm involves customizing parameters such as update rates, evaporation rates, ant count, and exploration preferences. </a:t>
            </a:r>
            <a:r>
              <a:rPr lang="en-US" sz="1600" kern="0" dirty="0">
                <a:effectLst/>
                <a:latin typeface="Arial" panose="020B0604020202020204" pitchFamily="34" charset="0"/>
                <a:ea typeface="Times New Roman" panose="02020603050405020304" pitchFamily="18" charset="0"/>
                <a:cs typeface="Arial" panose="020B0604020202020204" pitchFamily="34" charset="0"/>
              </a:rPr>
              <a:t>The ACO algorithm efficiently optimizes delivery routes by determining the most effective pallet combinations for each vehicle.</a:t>
            </a:r>
            <a:endParaRPr lang="tr-TR" sz="16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Slayt Numarası Yer Tutucusu 5">
            <a:extLst>
              <a:ext uri="{FF2B5EF4-FFF2-40B4-BE49-F238E27FC236}">
                <a16:creationId xmlns:a16="http://schemas.microsoft.com/office/drawing/2014/main" id="{60161195-634C-4A81-9D8E-6A3C5090A88A}"/>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9</a:t>
            </a:fld>
            <a:endParaRPr lang="en-US"/>
          </a:p>
        </p:txBody>
      </p:sp>
      <p:pic>
        <p:nvPicPr>
          <p:cNvPr id="4" name="Resim 3" descr="çizim, sanat içeren bir resim&#10;&#10;Açıklama otomatik olarak oluşturuldu">
            <a:extLst>
              <a:ext uri="{FF2B5EF4-FFF2-40B4-BE49-F238E27FC236}">
                <a16:creationId xmlns:a16="http://schemas.microsoft.com/office/drawing/2014/main" id="{797333F2-A074-189A-C0CC-7A19CF1E0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885" y="1358963"/>
            <a:ext cx="3878015" cy="2908510"/>
          </a:xfrm>
          <a:prstGeom prst="rect">
            <a:avLst/>
          </a:prstGeom>
        </p:spPr>
      </p:pic>
      <p:sp>
        <p:nvSpPr>
          <p:cNvPr id="8" name="İçerik Yer Tutucusu 2">
            <a:extLst>
              <a:ext uri="{FF2B5EF4-FFF2-40B4-BE49-F238E27FC236}">
                <a16:creationId xmlns:a16="http://schemas.microsoft.com/office/drawing/2014/main" id="{7962DFC2-B245-6428-5B07-38CB1C55E007}"/>
              </a:ext>
            </a:extLst>
          </p:cNvPr>
          <p:cNvSpPr txBox="1">
            <a:spLocks/>
          </p:cNvSpPr>
          <p:nvPr/>
        </p:nvSpPr>
        <p:spPr>
          <a:xfrm>
            <a:off x="7684058" y="4502546"/>
            <a:ext cx="3707842" cy="24507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tabLst>
                <a:tab pos="457200" algn="l"/>
              </a:tabLst>
            </a:pPr>
            <a:r>
              <a:rPr lang="en-US" sz="1600" b="1" kern="0" dirty="0">
                <a:latin typeface="Arial" panose="020B0604020202020204" pitchFamily="34" charset="0"/>
                <a:ea typeface="Times New Roman" panose="02020603050405020304" pitchFamily="18" charset="0"/>
                <a:cs typeface="Arial" panose="020B0604020202020204" pitchFamily="34" charset="0"/>
              </a:rPr>
              <a:t>[3] </a:t>
            </a:r>
            <a:r>
              <a:rPr lang="en-US" sz="1600" kern="0" dirty="0">
                <a:latin typeface="Arial" panose="020B0604020202020204" pitchFamily="34" charset="0"/>
                <a:ea typeface="Times New Roman" panose="02020603050405020304" pitchFamily="18" charset="0"/>
                <a:cs typeface="Arial" panose="020B0604020202020204" pitchFamily="34" charset="0"/>
              </a:rPr>
              <a:t>Behavior of ants searching for food.</a:t>
            </a:r>
          </a:p>
          <a:p>
            <a:pPr marL="0" indent="0" algn="just">
              <a:buFont typeface="Arial" panose="020B0604020202020204" pitchFamily="34" charset="0"/>
              <a:buNone/>
              <a:tabLst>
                <a:tab pos="457200" algn="l"/>
              </a:tabLst>
            </a:pPr>
            <a:endParaRPr lang="en-US" sz="1600" kern="0" dirty="0">
              <a:latin typeface="Arial" panose="020B0604020202020204" pitchFamily="34" charset="0"/>
              <a:ea typeface="Times New Roman" panose="02020603050405020304" pitchFamily="18" charset="0"/>
              <a:cs typeface="Arial" panose="020B0604020202020204" pitchFamily="34" charset="0"/>
            </a:endParaRPr>
          </a:p>
          <a:p>
            <a:pPr marL="0" indent="0" algn="just">
              <a:buFont typeface="Arial" panose="020B0604020202020204" pitchFamily="34" charset="0"/>
              <a:buNone/>
              <a:tabLst>
                <a:tab pos="457200" algn="l"/>
              </a:tabLst>
            </a:pPr>
            <a:endParaRPr lang="en-US" sz="1600" b="1" kern="0" dirty="0">
              <a:latin typeface="Arial" panose="020B0604020202020204" pitchFamily="34" charset="0"/>
              <a:ea typeface="Times New Roman" panose="02020603050405020304" pitchFamily="18" charset="0"/>
              <a:cs typeface="Arial" panose="020B0604020202020204" pitchFamily="34" charset="0"/>
            </a:endParaRPr>
          </a:p>
          <a:p>
            <a:pPr marL="0" indent="0" algn="just">
              <a:buFont typeface="Arial" panose="020B0604020202020204" pitchFamily="34" charset="0"/>
              <a:buNone/>
              <a:tabLst>
                <a:tab pos="457200" algn="l"/>
              </a:tabLst>
            </a:pPr>
            <a:endParaRPr lang="en-US" sz="1600" b="1" kern="0" dirty="0">
              <a:latin typeface="Arial" panose="020B0604020202020204" pitchFamily="34" charset="0"/>
              <a:ea typeface="Times New Roman" panose="02020603050405020304" pitchFamily="18" charset="0"/>
              <a:cs typeface="Arial" panose="020B0604020202020204" pitchFamily="34" charset="0"/>
            </a:endParaRPr>
          </a:p>
          <a:p>
            <a:pPr marL="0" indent="0" algn="just">
              <a:buFont typeface="Arial" panose="020B0604020202020204" pitchFamily="34" charset="0"/>
              <a:buNone/>
              <a:tabLst>
                <a:tab pos="457200" algn="l"/>
              </a:tabLst>
            </a:pPr>
            <a:endParaRPr lang="en-US" sz="1600" b="1" kern="0" dirty="0">
              <a:latin typeface="Arial" panose="020B0604020202020204" pitchFamily="34" charset="0"/>
              <a:ea typeface="Times New Roman" panose="02020603050405020304" pitchFamily="18" charset="0"/>
              <a:cs typeface="Arial" panose="020B0604020202020204" pitchFamily="34" charset="0"/>
            </a:endParaRPr>
          </a:p>
          <a:p>
            <a:pPr marL="0" indent="0" algn="just">
              <a:buFont typeface="Arial" panose="020B0604020202020204" pitchFamily="34" charset="0"/>
              <a:buNone/>
              <a:tabLst>
                <a:tab pos="457200" algn="l"/>
              </a:tabLst>
            </a:pPr>
            <a:endParaRPr lang="en-US" sz="1600" b="1" kern="0" dirty="0">
              <a:latin typeface="Arial" panose="020B0604020202020204" pitchFamily="34" charset="0"/>
              <a:ea typeface="Times New Roman" panose="02020603050405020304" pitchFamily="18" charset="0"/>
              <a:cs typeface="Arial" panose="020B0604020202020204" pitchFamily="34" charset="0"/>
            </a:endParaRPr>
          </a:p>
          <a:p>
            <a:pPr marL="0" indent="0" algn="just">
              <a:buFont typeface="Arial" panose="020B0604020202020204" pitchFamily="34" charset="0"/>
              <a:buNone/>
              <a:tabLst>
                <a:tab pos="457200" algn="l"/>
              </a:tabLst>
            </a:pPr>
            <a:endParaRPr lang="en-US" sz="1600" b="1" kern="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62838423"/>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1257</Words>
  <Application>Microsoft Office PowerPoint</Application>
  <PresentationFormat>Geniş ekran</PresentationFormat>
  <Paragraphs>88</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Calibri</vt:lpstr>
      <vt:lpstr>Calisto MT</vt:lpstr>
      <vt:lpstr>Univers Condensed</vt:lpstr>
      <vt:lpstr>ChronicleVTI</vt:lpstr>
      <vt:lpstr>Streamlining Delivery Routes: A Comprehensive Approach</vt:lpstr>
      <vt:lpstr>Agenda</vt:lpstr>
      <vt:lpstr>DefInItIon of the Problem AND BrIef DescrIptIon of the Project </vt:lpstr>
      <vt:lpstr>PROJECT AIMS</vt:lpstr>
      <vt:lpstr>reLATED WORK</vt:lpstr>
      <vt:lpstr>PowerPoint Sunusu</vt:lpstr>
      <vt:lpstr>Scope</vt:lpstr>
      <vt:lpstr>Methodology and Technical Approach</vt:lpstr>
      <vt:lpstr>PowerPoint Sunusu</vt:lpstr>
      <vt:lpstr>Tasks Accomplished</vt:lpstr>
      <vt:lpstr>PowerPoint Sunusu</vt:lpstr>
      <vt:lpstr>Difficulties encountered </vt:lpstr>
      <vt:lpstr>Tasks to be Completed in the 2nd Semester</vt:lpstr>
      <vt:lpstr>B-plan for challenges</vt:lpstr>
      <vt:lpstr>references</vt:lpstr>
      <vt:lpstr>Questıons?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Streamlining Delivery Routes: A Comprehensive Approach</dc:title>
  <dc:creator>berkan korkmaz</dc:creator>
  <cp:lastModifiedBy>Berkan Korkmaz</cp:lastModifiedBy>
  <cp:revision>100</cp:revision>
  <dcterms:created xsi:type="dcterms:W3CDTF">2024-01-03T06:13:37Z</dcterms:created>
  <dcterms:modified xsi:type="dcterms:W3CDTF">2024-01-04T09:25:34Z</dcterms:modified>
</cp:coreProperties>
</file>