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00" r:id="rId2"/>
    <p:sldId id="256" r:id="rId3"/>
    <p:sldId id="257" r:id="rId4"/>
    <p:sldId id="302" r:id="rId5"/>
    <p:sldId id="305" r:id="rId6"/>
    <p:sldId id="304" r:id="rId7"/>
    <p:sldId id="322" r:id="rId8"/>
    <p:sldId id="306" r:id="rId9"/>
    <p:sldId id="323" r:id="rId10"/>
    <p:sldId id="307" r:id="rId11"/>
    <p:sldId id="337" r:id="rId12"/>
    <p:sldId id="324" r:id="rId13"/>
    <p:sldId id="308" r:id="rId14"/>
    <p:sldId id="325" r:id="rId15"/>
    <p:sldId id="309" r:id="rId16"/>
    <p:sldId id="326" r:id="rId17"/>
    <p:sldId id="310" r:id="rId18"/>
    <p:sldId id="327" r:id="rId19"/>
    <p:sldId id="311" r:id="rId20"/>
    <p:sldId id="328" r:id="rId21"/>
    <p:sldId id="329" r:id="rId22"/>
    <p:sldId id="315" r:id="rId23"/>
    <p:sldId id="330" r:id="rId24"/>
    <p:sldId id="342" r:id="rId25"/>
    <p:sldId id="331" r:id="rId26"/>
    <p:sldId id="317" r:id="rId27"/>
    <p:sldId id="332" r:id="rId28"/>
    <p:sldId id="318" r:id="rId29"/>
    <p:sldId id="339" r:id="rId30"/>
    <p:sldId id="333" r:id="rId31"/>
    <p:sldId id="338" r:id="rId32"/>
    <p:sldId id="334" r:id="rId33"/>
    <p:sldId id="335" r:id="rId34"/>
    <p:sldId id="336" r:id="rId35"/>
    <p:sldId id="320" r:id="rId36"/>
    <p:sldId id="340" r:id="rId37"/>
    <p:sldId id="321" r:id="rId38"/>
    <p:sldId id="341" r:id="rId39"/>
  </p:sldIdLst>
  <p:sldSz cx="9144000" cy="6858000" type="screen4x3"/>
  <p:notesSz cx="6858000" cy="9144000"/>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FF"/>
    <a:srgbClr val="050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smtClean="0"/>
            </a:lvl1pPr>
          </a:lstStyle>
          <a:p>
            <a:pPr>
              <a:defRPr/>
            </a:pPr>
            <a:endParaRPr lang="en-US" altLang="tr-TR"/>
          </a:p>
        </p:txBody>
      </p:sp>
      <p:sp>
        <p:nvSpPr>
          <p:cNvPr id="174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lvl1pPr>
          </a:lstStyle>
          <a:p>
            <a:pPr>
              <a:defRPr/>
            </a:pPr>
            <a:endParaRPr lang="en-US" altLang="tr-T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noProof="0"/>
              <a:t>Click to edit Master text styles</a:t>
            </a:r>
          </a:p>
          <a:p>
            <a:pPr lvl="1"/>
            <a:r>
              <a:rPr lang="en-US" altLang="tr-TR" noProof="0"/>
              <a:t>Second level</a:t>
            </a:r>
          </a:p>
          <a:p>
            <a:pPr lvl="2"/>
            <a:r>
              <a:rPr lang="en-US" altLang="tr-TR" noProof="0"/>
              <a:t>Third level</a:t>
            </a:r>
          </a:p>
          <a:p>
            <a:pPr lvl="3"/>
            <a:r>
              <a:rPr lang="en-US" altLang="tr-TR" noProof="0"/>
              <a:t>Fourth level</a:t>
            </a:r>
          </a:p>
          <a:p>
            <a:pPr lvl="4"/>
            <a:r>
              <a:rPr lang="en-US" altLang="tr-TR" noProof="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smtClean="0"/>
            </a:lvl1pPr>
          </a:lstStyle>
          <a:p>
            <a:pPr>
              <a:defRPr/>
            </a:pPr>
            <a:endParaRPr lang="en-US" altLang="tr-TR"/>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smtClean="0"/>
            </a:lvl1pPr>
          </a:lstStyle>
          <a:p>
            <a:pPr>
              <a:defRPr/>
            </a:pPr>
            <a:fld id="{495A96C7-33D6-4EDB-840F-FBC4BE5613B2}"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Reliability ROFOC: rate of failure occurrence;</a:t>
            </a:r>
            <a:r>
              <a:rPr lang="tr-TR" baseline="0" dirty="0"/>
              <a:t>  MTTF: mean time to failure</a:t>
            </a:r>
          </a:p>
          <a:p>
            <a:r>
              <a:rPr lang="tr-TR" baseline="0" dirty="0"/>
              <a:t>Ease of use: # of errors made per unit time made/training time</a:t>
            </a:r>
          </a:p>
          <a:p>
            <a:r>
              <a:rPr lang="tr-TR" baseline="0" dirty="0"/>
              <a:t>Code modularity: # of classes per unit code size</a:t>
            </a:r>
            <a:endParaRPr lang="en-US" dirty="0"/>
          </a:p>
        </p:txBody>
      </p:sp>
      <p:sp>
        <p:nvSpPr>
          <p:cNvPr id="4" name="Slide Number Placeholder 3"/>
          <p:cNvSpPr>
            <a:spLocks noGrp="1"/>
          </p:cNvSpPr>
          <p:nvPr>
            <p:ph type="sldNum" sz="quarter" idx="10"/>
          </p:nvPr>
        </p:nvSpPr>
        <p:spPr/>
        <p:txBody>
          <a:bodyPr/>
          <a:lstStyle/>
          <a:p>
            <a:pPr>
              <a:defRPr/>
            </a:pPr>
            <a:fld id="{495A96C7-33D6-4EDB-840F-FBC4BE5613B2}" type="slidenum">
              <a:rPr lang="en-US" altLang="tr-TR" smtClean="0"/>
              <a:pPr>
                <a:defRPr/>
              </a:pPr>
              <a:t>11</a:t>
            </a:fld>
            <a:endParaRPr lang="en-US" altLang="tr-TR"/>
          </a:p>
        </p:txBody>
      </p:sp>
    </p:spTree>
    <p:extLst>
      <p:ext uri="{BB962C8B-B14F-4D97-AF65-F5344CB8AC3E}">
        <p14:creationId xmlns:p14="http://schemas.microsoft.com/office/powerpoint/2010/main" val="27321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ER: Entity - relationship</a:t>
            </a:r>
            <a:endParaRPr lang="en-US" dirty="0"/>
          </a:p>
        </p:txBody>
      </p:sp>
      <p:sp>
        <p:nvSpPr>
          <p:cNvPr id="4" name="Slide Number Placeholder 3"/>
          <p:cNvSpPr>
            <a:spLocks noGrp="1"/>
          </p:cNvSpPr>
          <p:nvPr>
            <p:ph type="sldNum" sz="quarter" idx="10"/>
          </p:nvPr>
        </p:nvSpPr>
        <p:spPr/>
        <p:txBody>
          <a:bodyPr/>
          <a:lstStyle/>
          <a:p>
            <a:pPr>
              <a:defRPr/>
            </a:pPr>
            <a:fld id="{495A96C7-33D6-4EDB-840F-FBC4BE5613B2}" type="slidenum">
              <a:rPr lang="en-US" altLang="tr-TR" smtClean="0"/>
              <a:pPr>
                <a:defRPr/>
              </a:pPr>
              <a:t>13</a:t>
            </a:fld>
            <a:endParaRPr lang="en-US" altLang="tr-TR"/>
          </a:p>
        </p:txBody>
      </p:sp>
    </p:spTree>
    <p:extLst>
      <p:ext uri="{BB962C8B-B14F-4D97-AF65-F5344CB8AC3E}">
        <p14:creationId xmlns:p14="http://schemas.microsoft.com/office/powerpoint/2010/main" val="167762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mn-cs"/>
              </a:rPr>
              <a:t>comparison metric (i.e., A</a:t>
            </a:r>
            <a:r>
              <a:rPr lang="tr-TR" sz="1200" kern="1200" dirty="0">
                <a:solidFill>
                  <a:schemeClr val="tx1"/>
                </a:solidFill>
                <a:effectLst/>
                <a:latin typeface="Arial" panose="020B0604020202020204" pitchFamily="34" charset="0"/>
                <a:ea typeface="+mn-ea"/>
                <a:cs typeface="+mn-cs"/>
              </a:rPr>
              <a:t>djusted</a:t>
            </a:r>
            <a:r>
              <a:rPr lang="tr-TR" sz="1200" kern="1200" baseline="0" dirty="0">
                <a:solidFill>
                  <a:schemeClr val="tx1"/>
                </a:solidFill>
                <a:effectLst/>
                <a:latin typeface="Arial" panose="020B0604020202020204" pitchFamily="34" charset="0"/>
                <a:ea typeface="+mn-ea"/>
                <a:cs typeface="+mn-cs"/>
              </a:rPr>
              <a:t> Rand Index (ARI)</a:t>
            </a:r>
            <a:r>
              <a:rPr lang="en-US" sz="1200" kern="1200" dirty="0">
                <a:solidFill>
                  <a:schemeClr val="tx1"/>
                </a:solidFill>
                <a:effectLst/>
                <a:latin typeface="Arial" panose="020B0604020202020204" pitchFamily="34" charset="0"/>
                <a:ea typeface="+mn-ea"/>
                <a:cs typeface="+mn-cs"/>
              </a:rPr>
              <a:t>, F-score, Precision/Recall</a:t>
            </a:r>
            <a:r>
              <a:rPr lang="tr-TR" sz="1200" kern="1200" dirty="0">
                <a:solidFill>
                  <a:schemeClr val="tx1"/>
                </a:solidFill>
                <a:effectLst/>
                <a:latin typeface="Arial" panose="020B0604020202020204" pitchFamily="34" charset="0"/>
                <a:ea typeface="+mn-ea"/>
                <a:cs typeface="+mn-cs"/>
              </a:rPr>
              <a:t>, standard accuracy criteria such as sensitivity, specificity, False</a:t>
            </a:r>
            <a:r>
              <a:rPr lang="tr-TR" sz="1200" kern="1200" baseline="0" dirty="0">
                <a:solidFill>
                  <a:schemeClr val="tx1"/>
                </a:solidFill>
                <a:effectLst/>
                <a:latin typeface="Arial" panose="020B0604020202020204" pitchFamily="34" charset="0"/>
                <a:ea typeface="+mn-ea"/>
                <a:cs typeface="+mn-cs"/>
              </a:rPr>
              <a:t> positive/negative rates </a:t>
            </a:r>
            <a:r>
              <a:rPr lang="en-US" sz="1200" kern="1200" dirty="0">
                <a:solidFill>
                  <a:schemeClr val="tx1"/>
                </a:solidFill>
                <a:effectLst/>
                <a:latin typeface="Arial" panose="020B0604020202020204" pitchFamily="34" charset="0"/>
                <a:ea typeface="+mn-ea"/>
                <a:cs typeface="+mn-cs"/>
              </a:rPr>
              <a:t>…etc.)</a:t>
            </a:r>
            <a:endParaRPr lang="en-US" dirty="0"/>
          </a:p>
        </p:txBody>
      </p:sp>
      <p:sp>
        <p:nvSpPr>
          <p:cNvPr id="4" name="Slide Number Placeholder 3"/>
          <p:cNvSpPr>
            <a:spLocks noGrp="1"/>
          </p:cNvSpPr>
          <p:nvPr>
            <p:ph type="sldNum" sz="quarter" idx="10"/>
          </p:nvPr>
        </p:nvSpPr>
        <p:spPr/>
        <p:txBody>
          <a:bodyPr/>
          <a:lstStyle/>
          <a:p>
            <a:pPr>
              <a:defRPr/>
            </a:pPr>
            <a:fld id="{495A96C7-33D6-4EDB-840F-FBC4BE5613B2}" type="slidenum">
              <a:rPr lang="en-US" altLang="tr-TR" smtClean="0"/>
              <a:pPr>
                <a:defRPr/>
              </a:pPr>
              <a:t>28</a:t>
            </a:fld>
            <a:endParaRPr lang="en-US" altLang="tr-TR"/>
          </a:p>
        </p:txBody>
      </p:sp>
    </p:spTree>
    <p:extLst>
      <p:ext uri="{BB962C8B-B14F-4D97-AF65-F5344CB8AC3E}">
        <p14:creationId xmlns:p14="http://schemas.microsoft.com/office/powerpoint/2010/main" val="106193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mn-cs"/>
              </a:rPr>
              <a:t>comparison metric (i.e., A</a:t>
            </a:r>
            <a:r>
              <a:rPr lang="tr-TR" sz="1200" kern="1200" dirty="0">
                <a:solidFill>
                  <a:schemeClr val="tx1"/>
                </a:solidFill>
                <a:effectLst/>
                <a:latin typeface="Arial" panose="020B0604020202020204" pitchFamily="34" charset="0"/>
                <a:ea typeface="+mn-ea"/>
                <a:cs typeface="+mn-cs"/>
              </a:rPr>
              <a:t>djusted</a:t>
            </a:r>
            <a:r>
              <a:rPr lang="tr-TR" sz="1200" kern="1200" baseline="0" dirty="0">
                <a:solidFill>
                  <a:schemeClr val="tx1"/>
                </a:solidFill>
                <a:effectLst/>
                <a:latin typeface="Arial" panose="020B0604020202020204" pitchFamily="34" charset="0"/>
                <a:ea typeface="+mn-ea"/>
                <a:cs typeface="+mn-cs"/>
              </a:rPr>
              <a:t> Rand Index (ARI)</a:t>
            </a:r>
            <a:r>
              <a:rPr lang="en-US" sz="1200" kern="1200" dirty="0">
                <a:solidFill>
                  <a:schemeClr val="tx1"/>
                </a:solidFill>
                <a:effectLst/>
                <a:latin typeface="Arial" panose="020B0604020202020204" pitchFamily="34" charset="0"/>
                <a:ea typeface="+mn-ea"/>
                <a:cs typeface="+mn-cs"/>
              </a:rPr>
              <a:t>, F-score, Precision/Recall</a:t>
            </a:r>
            <a:r>
              <a:rPr lang="tr-TR" sz="1200" kern="1200" dirty="0">
                <a:solidFill>
                  <a:schemeClr val="tx1"/>
                </a:solidFill>
                <a:effectLst/>
                <a:latin typeface="Arial" panose="020B0604020202020204" pitchFamily="34" charset="0"/>
                <a:ea typeface="+mn-ea"/>
                <a:cs typeface="+mn-cs"/>
              </a:rPr>
              <a:t>, standard accuracy criteria such as sensitivity, specificity, False</a:t>
            </a:r>
            <a:r>
              <a:rPr lang="tr-TR" sz="1200" kern="1200" baseline="0" dirty="0">
                <a:solidFill>
                  <a:schemeClr val="tx1"/>
                </a:solidFill>
                <a:effectLst/>
                <a:latin typeface="Arial" panose="020B0604020202020204" pitchFamily="34" charset="0"/>
                <a:ea typeface="+mn-ea"/>
                <a:cs typeface="+mn-cs"/>
              </a:rPr>
              <a:t> positive/negative rates </a:t>
            </a:r>
            <a:r>
              <a:rPr lang="en-US" sz="1200" kern="1200" dirty="0">
                <a:solidFill>
                  <a:schemeClr val="tx1"/>
                </a:solidFill>
                <a:effectLst/>
                <a:latin typeface="Arial" panose="020B0604020202020204" pitchFamily="34" charset="0"/>
                <a:ea typeface="+mn-ea"/>
                <a:cs typeface="+mn-cs"/>
              </a:rPr>
              <a:t>…etc.)</a:t>
            </a:r>
            <a:endParaRPr lang="en-US" dirty="0"/>
          </a:p>
        </p:txBody>
      </p:sp>
      <p:sp>
        <p:nvSpPr>
          <p:cNvPr id="4" name="Slide Number Placeholder 3"/>
          <p:cNvSpPr>
            <a:spLocks noGrp="1"/>
          </p:cNvSpPr>
          <p:nvPr>
            <p:ph type="sldNum" sz="quarter" idx="10"/>
          </p:nvPr>
        </p:nvSpPr>
        <p:spPr/>
        <p:txBody>
          <a:bodyPr/>
          <a:lstStyle/>
          <a:p>
            <a:pPr>
              <a:defRPr/>
            </a:pPr>
            <a:fld id="{495A96C7-33D6-4EDB-840F-FBC4BE5613B2}" type="slidenum">
              <a:rPr lang="en-US" altLang="tr-TR" smtClean="0"/>
              <a:pPr>
                <a:defRPr/>
              </a:pPr>
              <a:t>29</a:t>
            </a:fld>
            <a:endParaRPr lang="en-US" altLang="tr-TR"/>
          </a:p>
        </p:txBody>
      </p:sp>
    </p:spTree>
    <p:extLst>
      <p:ext uri="{BB962C8B-B14F-4D97-AF65-F5344CB8AC3E}">
        <p14:creationId xmlns:p14="http://schemas.microsoft.com/office/powerpoint/2010/main" val="412752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6" name="Rectangle 6"/>
          <p:cNvSpPr>
            <a:spLocks noGrp="1" noChangeArrowheads="1"/>
          </p:cNvSpPr>
          <p:nvPr>
            <p:ph type="sldNum" sz="quarter" idx="12"/>
          </p:nvPr>
        </p:nvSpPr>
        <p:spPr>
          <a:ln/>
        </p:spPr>
        <p:txBody>
          <a:bodyPr/>
          <a:lstStyle>
            <a:lvl1pPr>
              <a:defRPr/>
            </a:lvl1pPr>
          </a:lstStyle>
          <a:p>
            <a:pPr>
              <a:defRPr/>
            </a:pPr>
            <a:fld id="{18C5D1F9-2293-4D36-B802-FA4503BE428F}" type="slidenum">
              <a:rPr lang="en-US" altLang="tr-TR"/>
              <a:pPr>
                <a:defRPr/>
              </a:pPr>
              <a:t>‹#›</a:t>
            </a:fld>
            <a:endParaRPr lang="en-US" altLang="tr-TR"/>
          </a:p>
        </p:txBody>
      </p:sp>
    </p:spTree>
    <p:extLst>
      <p:ext uri="{BB962C8B-B14F-4D97-AF65-F5344CB8AC3E}">
        <p14:creationId xmlns:p14="http://schemas.microsoft.com/office/powerpoint/2010/main" val="222838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6" name="Rectangle 6"/>
          <p:cNvSpPr>
            <a:spLocks noGrp="1" noChangeArrowheads="1"/>
          </p:cNvSpPr>
          <p:nvPr>
            <p:ph type="sldNum" sz="quarter" idx="12"/>
          </p:nvPr>
        </p:nvSpPr>
        <p:spPr>
          <a:ln/>
        </p:spPr>
        <p:txBody>
          <a:bodyPr/>
          <a:lstStyle>
            <a:lvl1pPr>
              <a:defRPr/>
            </a:lvl1pPr>
          </a:lstStyle>
          <a:p>
            <a:pPr>
              <a:defRPr/>
            </a:pPr>
            <a:fld id="{90309638-4725-488D-B078-53AE0F04BF2E}" type="slidenum">
              <a:rPr lang="en-US" altLang="tr-TR"/>
              <a:pPr>
                <a:defRPr/>
              </a:pPr>
              <a:t>‹#›</a:t>
            </a:fld>
            <a:endParaRPr lang="en-US" altLang="tr-TR"/>
          </a:p>
        </p:txBody>
      </p:sp>
    </p:spTree>
    <p:extLst>
      <p:ext uri="{BB962C8B-B14F-4D97-AF65-F5344CB8AC3E}">
        <p14:creationId xmlns:p14="http://schemas.microsoft.com/office/powerpoint/2010/main" val="400245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6" name="Rectangle 6"/>
          <p:cNvSpPr>
            <a:spLocks noGrp="1" noChangeArrowheads="1"/>
          </p:cNvSpPr>
          <p:nvPr>
            <p:ph type="sldNum" sz="quarter" idx="12"/>
          </p:nvPr>
        </p:nvSpPr>
        <p:spPr>
          <a:ln/>
        </p:spPr>
        <p:txBody>
          <a:bodyPr/>
          <a:lstStyle>
            <a:lvl1pPr>
              <a:defRPr/>
            </a:lvl1pPr>
          </a:lstStyle>
          <a:p>
            <a:pPr>
              <a:defRPr/>
            </a:pPr>
            <a:fld id="{EA387866-5269-4933-848F-DE071EC13B0B}" type="slidenum">
              <a:rPr lang="en-US" altLang="tr-TR"/>
              <a:pPr>
                <a:defRPr/>
              </a:pPr>
              <a:t>‹#›</a:t>
            </a:fld>
            <a:endParaRPr lang="en-US" altLang="tr-TR"/>
          </a:p>
        </p:txBody>
      </p:sp>
    </p:spTree>
    <p:extLst>
      <p:ext uri="{BB962C8B-B14F-4D97-AF65-F5344CB8AC3E}">
        <p14:creationId xmlns:p14="http://schemas.microsoft.com/office/powerpoint/2010/main" val="33110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8" name="Rectangle 6"/>
          <p:cNvSpPr>
            <a:spLocks noGrp="1" noChangeArrowheads="1"/>
          </p:cNvSpPr>
          <p:nvPr>
            <p:ph type="sldNum" sz="quarter" idx="12"/>
          </p:nvPr>
        </p:nvSpPr>
        <p:spPr>
          <a:ln/>
        </p:spPr>
        <p:txBody>
          <a:bodyPr/>
          <a:lstStyle>
            <a:lvl1pPr>
              <a:defRPr/>
            </a:lvl1pPr>
          </a:lstStyle>
          <a:p>
            <a:pPr>
              <a:defRPr/>
            </a:pPr>
            <a:fld id="{0BC04852-A875-40B9-9877-7DC388E8B3FB}" type="slidenum">
              <a:rPr lang="en-US" altLang="tr-TR"/>
              <a:pPr>
                <a:defRPr/>
              </a:pPr>
              <a:t>‹#›</a:t>
            </a:fld>
            <a:endParaRPr lang="en-US" altLang="tr-TR"/>
          </a:p>
        </p:txBody>
      </p:sp>
    </p:spTree>
    <p:extLst>
      <p:ext uri="{BB962C8B-B14F-4D97-AF65-F5344CB8AC3E}">
        <p14:creationId xmlns:p14="http://schemas.microsoft.com/office/powerpoint/2010/main" val="75001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dirty="0"/>
              <a:t>Click to edit Master title style</a:t>
            </a:r>
            <a:endParaRPr lang="tr-TR" dirty="0"/>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9" name="Rectangle 6"/>
          <p:cNvSpPr>
            <a:spLocks noGrp="1" noChangeArrowheads="1"/>
          </p:cNvSpPr>
          <p:nvPr>
            <p:ph type="sldNum" sz="quarter" idx="12"/>
          </p:nvPr>
        </p:nvSpPr>
        <p:spPr>
          <a:ln/>
        </p:spPr>
        <p:txBody>
          <a:bodyPr/>
          <a:lstStyle>
            <a:lvl1pPr>
              <a:defRPr/>
            </a:lvl1pPr>
          </a:lstStyle>
          <a:p>
            <a:pPr>
              <a:defRPr/>
            </a:pPr>
            <a:fld id="{2C1CF7F0-3E74-4D04-9FB9-BC6616959370}" type="slidenum">
              <a:rPr lang="en-US" altLang="tr-TR"/>
              <a:pPr>
                <a:defRPr/>
              </a:pPr>
              <a:t>‹#›</a:t>
            </a:fld>
            <a:endParaRPr lang="en-US" altLang="tr-TR"/>
          </a:p>
        </p:txBody>
      </p:sp>
    </p:spTree>
    <p:extLst>
      <p:ext uri="{BB962C8B-B14F-4D97-AF65-F5344CB8AC3E}">
        <p14:creationId xmlns:p14="http://schemas.microsoft.com/office/powerpoint/2010/main" val="406979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tr-T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6" name="Rectangle 6"/>
          <p:cNvSpPr>
            <a:spLocks noGrp="1" noChangeArrowheads="1"/>
          </p:cNvSpPr>
          <p:nvPr>
            <p:ph type="sldNum" sz="quarter" idx="12"/>
          </p:nvPr>
        </p:nvSpPr>
        <p:spPr>
          <a:ln/>
        </p:spPr>
        <p:txBody>
          <a:bodyPr/>
          <a:lstStyle>
            <a:lvl1pPr>
              <a:defRPr/>
            </a:lvl1pPr>
          </a:lstStyle>
          <a:p>
            <a:pPr>
              <a:defRPr/>
            </a:pPr>
            <a:fld id="{C2E88449-CE02-4197-81DA-CE3CD8723C53}" type="slidenum">
              <a:rPr lang="en-US" altLang="tr-TR"/>
              <a:pPr>
                <a:defRPr/>
              </a:pPr>
              <a:t>‹#›</a:t>
            </a:fld>
            <a:endParaRPr lang="en-US" altLang="tr-TR"/>
          </a:p>
        </p:txBody>
      </p:sp>
    </p:spTree>
    <p:extLst>
      <p:ext uri="{BB962C8B-B14F-4D97-AF65-F5344CB8AC3E}">
        <p14:creationId xmlns:p14="http://schemas.microsoft.com/office/powerpoint/2010/main" val="92329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6" name="Rectangle 6"/>
          <p:cNvSpPr>
            <a:spLocks noGrp="1" noChangeArrowheads="1"/>
          </p:cNvSpPr>
          <p:nvPr>
            <p:ph type="sldNum" sz="quarter" idx="12"/>
          </p:nvPr>
        </p:nvSpPr>
        <p:spPr>
          <a:ln/>
        </p:spPr>
        <p:txBody>
          <a:bodyPr/>
          <a:lstStyle>
            <a:lvl1pPr>
              <a:defRPr/>
            </a:lvl1pPr>
          </a:lstStyle>
          <a:p>
            <a:pPr>
              <a:defRPr/>
            </a:pPr>
            <a:fld id="{FD75E5EF-73FD-4DA2-A899-6971A438439B}" type="slidenum">
              <a:rPr lang="en-US" altLang="tr-TR"/>
              <a:pPr>
                <a:defRPr/>
              </a:pPr>
              <a:t>‹#›</a:t>
            </a:fld>
            <a:endParaRPr lang="en-US" altLang="tr-TR"/>
          </a:p>
        </p:txBody>
      </p:sp>
    </p:spTree>
    <p:extLst>
      <p:ext uri="{BB962C8B-B14F-4D97-AF65-F5344CB8AC3E}">
        <p14:creationId xmlns:p14="http://schemas.microsoft.com/office/powerpoint/2010/main" val="132566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7" name="Rectangle 6"/>
          <p:cNvSpPr>
            <a:spLocks noGrp="1" noChangeArrowheads="1"/>
          </p:cNvSpPr>
          <p:nvPr>
            <p:ph type="sldNum" sz="quarter" idx="12"/>
          </p:nvPr>
        </p:nvSpPr>
        <p:spPr>
          <a:ln/>
        </p:spPr>
        <p:txBody>
          <a:bodyPr/>
          <a:lstStyle>
            <a:lvl1pPr>
              <a:defRPr/>
            </a:lvl1pPr>
          </a:lstStyle>
          <a:p>
            <a:pPr>
              <a:defRPr/>
            </a:pPr>
            <a:fld id="{67026B39-76CB-44F6-B7DB-F292E3A698B3}" type="slidenum">
              <a:rPr lang="en-US" altLang="tr-TR"/>
              <a:pPr>
                <a:defRPr/>
              </a:pPr>
              <a:t>‹#›</a:t>
            </a:fld>
            <a:endParaRPr lang="en-US" altLang="tr-TR"/>
          </a:p>
        </p:txBody>
      </p:sp>
    </p:spTree>
    <p:extLst>
      <p:ext uri="{BB962C8B-B14F-4D97-AF65-F5344CB8AC3E}">
        <p14:creationId xmlns:p14="http://schemas.microsoft.com/office/powerpoint/2010/main" val="4949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9" name="Rectangle 6"/>
          <p:cNvSpPr>
            <a:spLocks noGrp="1" noChangeArrowheads="1"/>
          </p:cNvSpPr>
          <p:nvPr>
            <p:ph type="sldNum" sz="quarter" idx="12"/>
          </p:nvPr>
        </p:nvSpPr>
        <p:spPr>
          <a:ln/>
        </p:spPr>
        <p:txBody>
          <a:bodyPr/>
          <a:lstStyle>
            <a:lvl1pPr>
              <a:defRPr/>
            </a:lvl1pPr>
          </a:lstStyle>
          <a:p>
            <a:pPr>
              <a:defRPr/>
            </a:pPr>
            <a:fld id="{D7CDBE82-A8E2-464A-8C6F-7A9CF89A5EE9}" type="slidenum">
              <a:rPr lang="en-US" altLang="tr-TR"/>
              <a:pPr>
                <a:defRPr/>
              </a:pPr>
              <a:t>‹#›</a:t>
            </a:fld>
            <a:endParaRPr lang="en-US" altLang="tr-TR"/>
          </a:p>
        </p:txBody>
      </p:sp>
    </p:spTree>
    <p:extLst>
      <p:ext uri="{BB962C8B-B14F-4D97-AF65-F5344CB8AC3E}">
        <p14:creationId xmlns:p14="http://schemas.microsoft.com/office/powerpoint/2010/main" val="1605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5" name="Rectangle 6"/>
          <p:cNvSpPr>
            <a:spLocks noGrp="1" noChangeArrowheads="1"/>
          </p:cNvSpPr>
          <p:nvPr>
            <p:ph type="sldNum" sz="quarter" idx="12"/>
          </p:nvPr>
        </p:nvSpPr>
        <p:spPr>
          <a:ln/>
        </p:spPr>
        <p:txBody>
          <a:bodyPr/>
          <a:lstStyle>
            <a:lvl1pPr>
              <a:defRPr/>
            </a:lvl1pPr>
          </a:lstStyle>
          <a:p>
            <a:pPr>
              <a:defRPr/>
            </a:pPr>
            <a:fld id="{819B7C29-96D2-4EA7-8FDD-4481CDE246B7}" type="slidenum">
              <a:rPr lang="en-US" altLang="tr-TR"/>
              <a:pPr>
                <a:defRPr/>
              </a:pPr>
              <a:t>‹#›</a:t>
            </a:fld>
            <a:endParaRPr lang="en-US" altLang="tr-TR"/>
          </a:p>
        </p:txBody>
      </p:sp>
    </p:spTree>
    <p:extLst>
      <p:ext uri="{BB962C8B-B14F-4D97-AF65-F5344CB8AC3E}">
        <p14:creationId xmlns:p14="http://schemas.microsoft.com/office/powerpoint/2010/main" val="207020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4" name="Rectangle 6"/>
          <p:cNvSpPr>
            <a:spLocks noGrp="1" noChangeArrowheads="1"/>
          </p:cNvSpPr>
          <p:nvPr>
            <p:ph type="sldNum" sz="quarter" idx="12"/>
          </p:nvPr>
        </p:nvSpPr>
        <p:spPr>
          <a:ln/>
        </p:spPr>
        <p:txBody>
          <a:bodyPr/>
          <a:lstStyle>
            <a:lvl1pPr>
              <a:defRPr/>
            </a:lvl1pPr>
          </a:lstStyle>
          <a:p>
            <a:pPr>
              <a:defRPr/>
            </a:pPr>
            <a:fld id="{1BA2BC6E-6064-4B19-A5D1-1345ED3FE324}" type="slidenum">
              <a:rPr lang="en-US" altLang="tr-TR"/>
              <a:pPr>
                <a:defRPr/>
              </a:pPr>
              <a:t>‹#›</a:t>
            </a:fld>
            <a:endParaRPr lang="en-US" altLang="tr-TR"/>
          </a:p>
        </p:txBody>
      </p:sp>
    </p:spTree>
    <p:extLst>
      <p:ext uri="{BB962C8B-B14F-4D97-AF65-F5344CB8AC3E}">
        <p14:creationId xmlns:p14="http://schemas.microsoft.com/office/powerpoint/2010/main" val="255105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7" name="Rectangle 6"/>
          <p:cNvSpPr>
            <a:spLocks noGrp="1" noChangeArrowheads="1"/>
          </p:cNvSpPr>
          <p:nvPr>
            <p:ph type="sldNum" sz="quarter" idx="12"/>
          </p:nvPr>
        </p:nvSpPr>
        <p:spPr>
          <a:ln/>
        </p:spPr>
        <p:txBody>
          <a:bodyPr/>
          <a:lstStyle>
            <a:lvl1pPr>
              <a:defRPr/>
            </a:lvl1pPr>
          </a:lstStyle>
          <a:p>
            <a:pPr>
              <a:defRPr/>
            </a:pPr>
            <a:fld id="{771069A2-636F-41AC-ACA8-4CF172199F2E}" type="slidenum">
              <a:rPr lang="en-US" altLang="tr-TR"/>
              <a:pPr>
                <a:defRPr/>
              </a:pPr>
              <a:t>‹#›</a:t>
            </a:fld>
            <a:endParaRPr lang="en-US" altLang="tr-TR"/>
          </a:p>
        </p:txBody>
      </p:sp>
    </p:spTree>
    <p:extLst>
      <p:ext uri="{BB962C8B-B14F-4D97-AF65-F5344CB8AC3E}">
        <p14:creationId xmlns:p14="http://schemas.microsoft.com/office/powerpoint/2010/main" val="221173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tr-TR"/>
          </a:p>
        </p:txBody>
      </p:sp>
      <p:sp>
        <p:nvSpPr>
          <p:cNvPr id="7" name="Rectangle 6"/>
          <p:cNvSpPr>
            <a:spLocks noGrp="1" noChangeArrowheads="1"/>
          </p:cNvSpPr>
          <p:nvPr>
            <p:ph type="sldNum" sz="quarter" idx="12"/>
          </p:nvPr>
        </p:nvSpPr>
        <p:spPr>
          <a:ln/>
        </p:spPr>
        <p:txBody>
          <a:bodyPr/>
          <a:lstStyle>
            <a:lvl1pPr>
              <a:defRPr/>
            </a:lvl1pPr>
          </a:lstStyle>
          <a:p>
            <a:pPr>
              <a:defRPr/>
            </a:pPr>
            <a:fld id="{D7EB972C-123A-4EDC-A80D-A1C48B59BE46}" type="slidenum">
              <a:rPr lang="en-US" altLang="tr-TR"/>
              <a:pPr>
                <a:defRPr/>
              </a:pPr>
              <a:t>‹#›</a:t>
            </a:fld>
            <a:endParaRPr lang="en-US" altLang="tr-TR"/>
          </a:p>
        </p:txBody>
      </p:sp>
    </p:spTree>
    <p:extLst>
      <p:ext uri="{BB962C8B-B14F-4D97-AF65-F5344CB8AC3E}">
        <p14:creationId xmlns:p14="http://schemas.microsoft.com/office/powerpoint/2010/main" val="327341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i="0" smtClean="0"/>
            </a:lvl1pPr>
          </a:lstStyle>
          <a:p>
            <a:pPr>
              <a:defRPr/>
            </a:pPr>
            <a:endParaRPr lang="en-US" alt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i="0" smtClean="0"/>
            </a:lvl1pPr>
          </a:lstStyle>
          <a:p>
            <a:pPr>
              <a:defRPr/>
            </a:pPr>
            <a:endParaRPr lang="en-US" alt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i="0" smtClean="0"/>
            </a:lvl1pPr>
          </a:lstStyle>
          <a:p>
            <a:pPr>
              <a:defRPr/>
            </a:pPr>
            <a:fld id="{CBD9283C-C373-45AD-8677-66529F0F5F6B}"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kern="1200">
          <a:solidFill>
            <a:srgbClr val="0505FF"/>
          </a:solidFill>
          <a:latin typeface="+mj-lt"/>
          <a:ea typeface="+mj-ea"/>
          <a:cs typeface="+mj-cs"/>
        </a:defRPr>
      </a:lvl1pPr>
      <a:lvl2pPr algn="ctr" rtl="0" eaLnBrk="0" fontAlgn="base" hangingPunct="0">
        <a:spcBef>
          <a:spcPct val="0"/>
        </a:spcBef>
        <a:spcAft>
          <a:spcPct val="0"/>
        </a:spcAft>
        <a:defRPr sz="4400">
          <a:solidFill>
            <a:srgbClr val="0505FF"/>
          </a:solidFill>
          <a:latin typeface="Times New Roman" panose="02020603050405020304" pitchFamily="18" charset="0"/>
        </a:defRPr>
      </a:lvl2pPr>
      <a:lvl3pPr algn="ctr" rtl="0" eaLnBrk="0" fontAlgn="base" hangingPunct="0">
        <a:spcBef>
          <a:spcPct val="0"/>
        </a:spcBef>
        <a:spcAft>
          <a:spcPct val="0"/>
        </a:spcAft>
        <a:defRPr sz="4400">
          <a:solidFill>
            <a:srgbClr val="0505FF"/>
          </a:solidFill>
          <a:latin typeface="Times New Roman" panose="02020603050405020304" pitchFamily="18" charset="0"/>
        </a:defRPr>
      </a:lvl3pPr>
      <a:lvl4pPr algn="ctr" rtl="0" eaLnBrk="0" fontAlgn="base" hangingPunct="0">
        <a:spcBef>
          <a:spcPct val="0"/>
        </a:spcBef>
        <a:spcAft>
          <a:spcPct val="0"/>
        </a:spcAft>
        <a:defRPr sz="4400">
          <a:solidFill>
            <a:srgbClr val="0505FF"/>
          </a:solidFill>
          <a:latin typeface="Times New Roman" panose="02020603050405020304" pitchFamily="18" charset="0"/>
        </a:defRPr>
      </a:lvl4pPr>
      <a:lvl5pPr algn="ctr" rtl="0" eaLnBrk="0" fontAlgn="base" hangingPunct="0">
        <a:spcBef>
          <a:spcPct val="0"/>
        </a:spcBef>
        <a:spcAft>
          <a:spcPct val="0"/>
        </a:spcAft>
        <a:defRPr sz="4400">
          <a:solidFill>
            <a:srgbClr val="0505FF"/>
          </a:solidFill>
          <a:latin typeface="Times New Roman" panose="02020603050405020304" pitchFamily="18" charset="0"/>
        </a:defRPr>
      </a:lvl5pPr>
      <a:lvl6pPr marL="457200" algn="ctr" rtl="0" fontAlgn="base">
        <a:spcBef>
          <a:spcPct val="0"/>
        </a:spcBef>
        <a:spcAft>
          <a:spcPct val="0"/>
        </a:spcAft>
        <a:defRPr sz="4400">
          <a:solidFill>
            <a:srgbClr val="0505FF"/>
          </a:solidFill>
          <a:latin typeface="Times New Roman" panose="02020603050405020304" pitchFamily="18" charset="0"/>
        </a:defRPr>
      </a:lvl6pPr>
      <a:lvl7pPr marL="914400" algn="ctr" rtl="0" fontAlgn="base">
        <a:spcBef>
          <a:spcPct val="0"/>
        </a:spcBef>
        <a:spcAft>
          <a:spcPct val="0"/>
        </a:spcAft>
        <a:defRPr sz="4400">
          <a:solidFill>
            <a:srgbClr val="0505FF"/>
          </a:solidFill>
          <a:latin typeface="Times New Roman" panose="02020603050405020304" pitchFamily="18" charset="0"/>
        </a:defRPr>
      </a:lvl7pPr>
      <a:lvl8pPr marL="1371600" algn="ctr" rtl="0" fontAlgn="base">
        <a:spcBef>
          <a:spcPct val="0"/>
        </a:spcBef>
        <a:spcAft>
          <a:spcPct val="0"/>
        </a:spcAft>
        <a:defRPr sz="4400">
          <a:solidFill>
            <a:srgbClr val="0505FF"/>
          </a:solidFill>
          <a:latin typeface="Times New Roman" panose="02020603050405020304" pitchFamily="18" charset="0"/>
        </a:defRPr>
      </a:lvl8pPr>
      <a:lvl9pPr marL="1828800" algn="ctr" rtl="0" fontAlgn="base">
        <a:spcBef>
          <a:spcPct val="0"/>
        </a:spcBef>
        <a:spcAft>
          <a:spcPct val="0"/>
        </a:spcAft>
        <a:defRPr sz="4400">
          <a:solidFill>
            <a:srgbClr val="0505FF"/>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A2BC6E-6064-4B19-A5D1-1345ED3FE324}" type="slidenum">
              <a:rPr lang="en-US" altLang="tr-TR" smtClean="0"/>
              <a:pPr>
                <a:defRPr/>
              </a:pPr>
              <a:t>1</a:t>
            </a:fld>
            <a:endParaRPr lang="en-US" altLang="tr-TR"/>
          </a:p>
        </p:txBody>
      </p:sp>
      <p:sp>
        <p:nvSpPr>
          <p:cNvPr id="3" name="TextBox 2"/>
          <p:cNvSpPr txBox="1"/>
          <p:nvPr/>
        </p:nvSpPr>
        <p:spPr>
          <a:xfrm>
            <a:off x="323528" y="136908"/>
            <a:ext cx="8507288" cy="6740307"/>
          </a:xfrm>
          <a:prstGeom prst="rect">
            <a:avLst/>
          </a:prstGeom>
          <a:noFill/>
        </p:spPr>
        <p:txBody>
          <a:bodyPr wrap="square" rtlCol="0">
            <a:spAutoFit/>
          </a:bodyPr>
          <a:lstStyle/>
          <a:p>
            <a:r>
              <a:rPr lang="en-US" sz="3600" i="0" dirty="0">
                <a:latin typeface="+mj-lt"/>
              </a:rPr>
              <a:t>This video is copyrighted by M. Borahan </a:t>
            </a:r>
            <a:r>
              <a:rPr lang="en-US" sz="3600" i="0" dirty="0" err="1">
                <a:latin typeface="+mj-lt"/>
              </a:rPr>
              <a:t>Tümer</a:t>
            </a:r>
            <a:r>
              <a:rPr lang="en-US" sz="3600" i="0" dirty="0">
                <a:latin typeface="+mj-lt"/>
              </a:rPr>
              <a:t>, Marmara University and is protected under the Law on Intellectual and Artistic Works </a:t>
            </a:r>
            <a:r>
              <a:rPr lang="tr-TR" sz="3600" i="0" dirty="0">
                <a:latin typeface="+mj-lt"/>
              </a:rPr>
              <a:t>(No:5486) </a:t>
            </a:r>
            <a:r>
              <a:rPr lang="en-US" sz="3600" i="0" dirty="0">
                <a:latin typeface="+mj-lt"/>
              </a:rPr>
              <a:t>(T.C. 5486 </a:t>
            </a:r>
            <a:r>
              <a:rPr lang="en-US" sz="3600" i="0" dirty="0" err="1">
                <a:latin typeface="+mj-lt"/>
              </a:rPr>
              <a:t>no'lu</a:t>
            </a:r>
            <a:r>
              <a:rPr lang="en-US" sz="3600" i="0" dirty="0">
                <a:latin typeface="+mj-lt"/>
              </a:rPr>
              <a:t> </a:t>
            </a:r>
            <a:r>
              <a:rPr lang="en-US" sz="3600" i="0" dirty="0" err="1">
                <a:latin typeface="+mj-lt"/>
              </a:rPr>
              <a:t>Fikir</a:t>
            </a:r>
            <a:r>
              <a:rPr lang="en-US" sz="3600" i="0" dirty="0">
                <a:latin typeface="+mj-lt"/>
              </a:rPr>
              <a:t> </a:t>
            </a:r>
            <a:r>
              <a:rPr lang="en-US" sz="3600" i="0" dirty="0" err="1">
                <a:latin typeface="+mj-lt"/>
              </a:rPr>
              <a:t>ve</a:t>
            </a:r>
            <a:r>
              <a:rPr lang="en-US" sz="3600" i="0" dirty="0">
                <a:latin typeface="+mj-lt"/>
              </a:rPr>
              <a:t> </a:t>
            </a:r>
            <a:r>
              <a:rPr lang="en-US" sz="3600" i="0" dirty="0" err="1">
                <a:latin typeface="+mj-lt"/>
              </a:rPr>
              <a:t>Sanat</a:t>
            </a:r>
            <a:r>
              <a:rPr lang="en-US" sz="3600" i="0" dirty="0">
                <a:latin typeface="+mj-lt"/>
              </a:rPr>
              <a:t> </a:t>
            </a:r>
            <a:r>
              <a:rPr lang="en-US" sz="3600" i="0" dirty="0" err="1">
                <a:latin typeface="+mj-lt"/>
              </a:rPr>
              <a:t>Eserleri</a:t>
            </a:r>
            <a:r>
              <a:rPr lang="en-US" sz="3600" i="0" dirty="0">
                <a:latin typeface="+mj-lt"/>
              </a:rPr>
              <a:t> </a:t>
            </a:r>
            <a:r>
              <a:rPr lang="en-US" sz="3600" i="0" dirty="0" err="1">
                <a:latin typeface="+mj-lt"/>
              </a:rPr>
              <a:t>Kanunu</a:t>
            </a:r>
            <a:r>
              <a:rPr lang="en-US" sz="3600" i="0" dirty="0">
                <a:latin typeface="+mj-lt"/>
              </a:rPr>
              <a:t>) and all applicable international, federal, state and local laws, with all rights reserved. No part of this may be copied, distributed, or changed in any format, sold or used in any way other than individual learning purposes without express permission from M. Borahan </a:t>
            </a:r>
            <a:r>
              <a:rPr lang="en-US" sz="3600" i="0" dirty="0" err="1">
                <a:latin typeface="+mj-lt"/>
              </a:rPr>
              <a:t>Tümer</a:t>
            </a:r>
            <a:r>
              <a:rPr lang="en-US" sz="3600" i="0" dirty="0">
                <a:latin typeface="+mj-lt"/>
              </a:rPr>
              <a:t>, Marmara University.</a:t>
            </a:r>
            <a:endParaRPr lang="en-US" sz="3600" dirty="0">
              <a:latin typeface="+mj-lt"/>
            </a:endParaRPr>
          </a:p>
        </p:txBody>
      </p:sp>
    </p:spTree>
    <p:extLst>
      <p:ext uri="{BB962C8B-B14F-4D97-AF65-F5344CB8AC3E}">
        <p14:creationId xmlns:p14="http://schemas.microsoft.com/office/powerpoint/2010/main" val="61091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10</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Project Requirements</a:t>
            </a:r>
          </a:p>
        </p:txBody>
      </p:sp>
      <p:sp>
        <p:nvSpPr>
          <p:cNvPr id="4100" name="Rectangle 3"/>
          <p:cNvSpPr>
            <a:spLocks noGrp="1" noChangeArrowheads="1"/>
          </p:cNvSpPr>
          <p:nvPr>
            <p:ph type="body" idx="1"/>
          </p:nvPr>
        </p:nvSpPr>
        <p:spPr>
          <a:xfrm>
            <a:off x="611560" y="1008947"/>
            <a:ext cx="7952992" cy="4857403"/>
          </a:xfrm>
        </p:spPr>
        <p:txBody>
          <a:bodyPr/>
          <a:lstStyle/>
          <a:p>
            <a:r>
              <a:rPr lang="en-US" i="1" dirty="0">
                <a:solidFill>
                  <a:srgbClr val="FF0000"/>
                </a:solidFill>
              </a:rPr>
              <a:t>Functional</a:t>
            </a:r>
            <a:r>
              <a:rPr lang="en-US" dirty="0"/>
              <a:t> Requirements</a:t>
            </a:r>
            <a:r>
              <a:rPr lang="tr-TR" dirty="0"/>
              <a:t> </a:t>
            </a:r>
          </a:p>
          <a:p>
            <a:pPr lvl="1"/>
            <a:r>
              <a:rPr lang="tr-TR" altLang="en-US" i="1" dirty="0">
                <a:solidFill>
                  <a:srgbClr val="FF0000"/>
                </a:solidFill>
              </a:rPr>
              <a:t>Description of system functionality</a:t>
            </a:r>
            <a:r>
              <a:rPr lang="en-GB" altLang="en-US" dirty="0"/>
              <a:t> </a:t>
            </a:r>
            <a:endParaRPr lang="tr-TR" altLang="en-US" dirty="0"/>
          </a:p>
          <a:p>
            <a:pPr lvl="2"/>
            <a:r>
              <a:rPr lang="en-GB" altLang="en-US" dirty="0"/>
              <a:t>System</a:t>
            </a:r>
            <a:r>
              <a:rPr lang="tr-TR" altLang="en-US" dirty="0"/>
              <a:t>’s</a:t>
            </a:r>
            <a:r>
              <a:rPr lang="en-GB" altLang="en-US" dirty="0"/>
              <a:t> react</a:t>
            </a:r>
            <a:r>
              <a:rPr lang="tr-TR" altLang="en-US" dirty="0"/>
              <a:t>ion</a:t>
            </a:r>
            <a:r>
              <a:rPr lang="en-GB" altLang="en-US" dirty="0"/>
              <a:t> to particular inputs and</a:t>
            </a:r>
            <a:endParaRPr lang="tr-TR" altLang="en-US" dirty="0"/>
          </a:p>
          <a:p>
            <a:pPr lvl="2"/>
            <a:r>
              <a:rPr lang="en-GB" altLang="en-US" dirty="0"/>
              <a:t>System</a:t>
            </a:r>
            <a:r>
              <a:rPr lang="tr-TR" altLang="en-US" dirty="0"/>
              <a:t>’s</a:t>
            </a:r>
            <a:r>
              <a:rPr lang="en-GB" altLang="en-US" dirty="0"/>
              <a:t> </a:t>
            </a:r>
            <a:r>
              <a:rPr lang="en-GB" altLang="en-US" dirty="0" err="1"/>
              <a:t>behav</a:t>
            </a:r>
            <a:r>
              <a:rPr lang="tr-TR" altLang="en-US" dirty="0"/>
              <a:t>iour</a:t>
            </a:r>
            <a:r>
              <a:rPr lang="en-GB" altLang="en-US" dirty="0"/>
              <a:t> in particular situations.</a:t>
            </a:r>
            <a:endParaRPr lang="tr-TR" dirty="0"/>
          </a:p>
          <a:p>
            <a:r>
              <a:rPr lang="tr-TR" i="1" dirty="0">
                <a:solidFill>
                  <a:srgbClr val="FF0000"/>
                </a:solidFill>
              </a:rPr>
              <a:t>Non-f</a:t>
            </a:r>
            <a:r>
              <a:rPr lang="en-US" i="1" dirty="0" err="1">
                <a:solidFill>
                  <a:srgbClr val="FF0000"/>
                </a:solidFill>
              </a:rPr>
              <a:t>unctional</a:t>
            </a:r>
            <a:r>
              <a:rPr lang="tr-TR" i="1" dirty="0">
                <a:solidFill>
                  <a:srgbClr val="FF0000"/>
                </a:solidFill>
              </a:rPr>
              <a:t> (NF)</a:t>
            </a:r>
            <a:r>
              <a:rPr lang="en-US" dirty="0"/>
              <a:t> Requirements</a:t>
            </a:r>
            <a:endParaRPr lang="tr-TR" dirty="0"/>
          </a:p>
          <a:p>
            <a:pPr lvl="1"/>
            <a:r>
              <a:rPr lang="tr-TR" altLang="en-US" i="1" dirty="0">
                <a:solidFill>
                  <a:srgbClr val="FF0000"/>
                </a:solidFill>
              </a:rPr>
              <a:t>Properties</a:t>
            </a:r>
            <a:r>
              <a:rPr lang="tr-TR" altLang="en-US" dirty="0"/>
              <a:t> of the system</a:t>
            </a:r>
            <a:endParaRPr lang="tr-TR" dirty="0"/>
          </a:p>
          <a:p>
            <a:pPr lvl="1"/>
            <a:r>
              <a:rPr lang="tr-TR" altLang="en-US" i="1" dirty="0">
                <a:solidFill>
                  <a:srgbClr val="FF0000"/>
                </a:solidFill>
              </a:rPr>
              <a:t>C</a:t>
            </a:r>
            <a:r>
              <a:rPr lang="en-GB" altLang="en-US" i="1" dirty="0" err="1">
                <a:solidFill>
                  <a:srgbClr val="FF0000"/>
                </a:solidFill>
              </a:rPr>
              <a:t>onstraints</a:t>
            </a:r>
            <a:r>
              <a:rPr lang="en-GB" altLang="en-US" i="1" dirty="0">
                <a:solidFill>
                  <a:srgbClr val="FF0000"/>
                </a:solidFill>
              </a:rPr>
              <a:t> </a:t>
            </a:r>
            <a:r>
              <a:rPr lang="tr-TR" altLang="en-US" i="1" dirty="0">
                <a:solidFill>
                  <a:srgbClr val="FF0000"/>
                </a:solidFill>
              </a:rPr>
              <a:t>on the</a:t>
            </a:r>
          </a:p>
          <a:p>
            <a:pPr lvl="2"/>
            <a:r>
              <a:rPr lang="en-GB" altLang="en-US" i="1" dirty="0">
                <a:solidFill>
                  <a:srgbClr val="FF0000"/>
                </a:solidFill>
              </a:rPr>
              <a:t>services or functions</a:t>
            </a:r>
            <a:r>
              <a:rPr lang="en-GB" altLang="en-US" dirty="0"/>
              <a:t> offered by the system such as timing constraints, </a:t>
            </a:r>
            <a:endParaRPr lang="tr-TR" altLang="en-US" dirty="0"/>
          </a:p>
          <a:p>
            <a:pPr lvl="2"/>
            <a:r>
              <a:rPr lang="en-GB" altLang="en-US" i="1" dirty="0">
                <a:solidFill>
                  <a:srgbClr val="FF0000"/>
                </a:solidFill>
              </a:rPr>
              <a:t>development process, standards</a:t>
            </a:r>
            <a:r>
              <a:rPr lang="en-GB" altLang="en-US" dirty="0"/>
              <a:t>, etc.</a:t>
            </a:r>
            <a:endParaRPr lang="tr-TR" altLang="en-US" dirty="0"/>
          </a:p>
          <a:p>
            <a:pPr lvl="1"/>
            <a:r>
              <a:rPr lang="tr-TR" altLang="en-US" dirty="0"/>
              <a:t>Must be </a:t>
            </a:r>
            <a:r>
              <a:rPr lang="tr-TR" altLang="en-US" b="1" i="1" dirty="0">
                <a:solidFill>
                  <a:srgbClr val="FF0000"/>
                </a:solidFill>
              </a:rPr>
              <a:t>verifiable</a:t>
            </a:r>
            <a:r>
              <a:rPr lang="tr-TR" altLang="en-US" dirty="0"/>
              <a:t> (i.e., use a testable </a:t>
            </a:r>
            <a:r>
              <a:rPr lang="tr-TR" altLang="en-US" i="1" dirty="0"/>
              <a:t>measure</a:t>
            </a:r>
            <a:r>
              <a:rPr lang="tr-TR" altLang="en-US" dirty="0"/>
              <a:t>).</a:t>
            </a:r>
            <a:endParaRPr lang="tr-TR" dirty="0"/>
          </a:p>
          <a:p>
            <a:endParaRPr lang="tr-TR" dirty="0"/>
          </a:p>
        </p:txBody>
      </p:sp>
    </p:spTree>
    <p:extLst>
      <p:ext uri="{BB962C8B-B14F-4D97-AF65-F5344CB8AC3E}">
        <p14:creationId xmlns:p14="http://schemas.microsoft.com/office/powerpoint/2010/main" val="380797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11</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tr-TR" dirty="0"/>
              <a:t>N-F</a:t>
            </a:r>
            <a:r>
              <a:rPr lang="en-US" dirty="0"/>
              <a:t> Requirements</a:t>
            </a:r>
            <a:r>
              <a:rPr lang="tr-TR" dirty="0"/>
              <a:t> &amp; measures</a:t>
            </a:r>
            <a:endParaRPr lang="en-US" dirty="0"/>
          </a:p>
        </p:txBody>
      </p:sp>
      <p:sp>
        <p:nvSpPr>
          <p:cNvPr id="4100" name="Rectangle 3"/>
          <p:cNvSpPr>
            <a:spLocks noGrp="1" noChangeArrowheads="1"/>
          </p:cNvSpPr>
          <p:nvPr>
            <p:ph type="body" idx="1"/>
          </p:nvPr>
        </p:nvSpPr>
        <p:spPr>
          <a:xfrm>
            <a:off x="107504" y="1008947"/>
            <a:ext cx="8928992" cy="4857403"/>
          </a:xfrm>
        </p:spPr>
        <p:txBody>
          <a:bodyPr/>
          <a:lstStyle/>
          <a:p>
            <a:pPr lvl="1"/>
            <a:r>
              <a:rPr lang="tr-TR" altLang="en-US" i="1" u="sng" dirty="0"/>
              <a:t>Performance</a:t>
            </a:r>
            <a:r>
              <a:rPr lang="tr-TR" altLang="en-US" i="1" dirty="0"/>
              <a:t> </a:t>
            </a:r>
            <a:r>
              <a:rPr lang="tr-TR" altLang="en-US" sz="2000" i="1" dirty="0"/>
              <a:t>(throughput, </a:t>
            </a:r>
            <a:r>
              <a:rPr lang="tr-TR" altLang="en-US" sz="2000" i="1" dirty="0" err="1">
                <a:solidFill>
                  <a:srgbClr val="FF0000"/>
                </a:solidFill>
              </a:rPr>
              <a:t>response</a:t>
            </a:r>
            <a:r>
              <a:rPr lang="tr-TR" altLang="en-US" sz="2000" i="1" dirty="0">
                <a:solidFill>
                  <a:srgbClr val="FF0000"/>
                </a:solidFill>
              </a:rPr>
              <a:t> time</a:t>
            </a:r>
            <a:r>
              <a:rPr lang="tr-TR" altLang="en-US" sz="2000" i="1" dirty="0"/>
              <a:t>, screen refreshing time)</a:t>
            </a:r>
            <a:endParaRPr lang="tr-TR" sz="2000" dirty="0"/>
          </a:p>
          <a:p>
            <a:pPr lvl="1"/>
            <a:r>
              <a:rPr lang="tr-TR" altLang="en-US" b="1" i="1" dirty="0"/>
              <a:t>Reliability</a:t>
            </a:r>
            <a:r>
              <a:rPr lang="tr-TR" altLang="en-US" i="1" dirty="0"/>
              <a:t> </a:t>
            </a:r>
            <a:r>
              <a:rPr lang="tr-TR" altLang="en-US" sz="2000" i="1" dirty="0"/>
              <a:t>(ROFOC, </a:t>
            </a:r>
            <a:r>
              <a:rPr lang="tr-TR" altLang="en-US" sz="2000" i="1" dirty="0">
                <a:solidFill>
                  <a:srgbClr val="FF0000"/>
                </a:solidFill>
              </a:rPr>
              <a:t>MTTF</a:t>
            </a:r>
            <a:r>
              <a:rPr lang="tr-TR" altLang="en-US" sz="2000" i="1" dirty="0"/>
              <a:t>)</a:t>
            </a:r>
            <a:r>
              <a:rPr lang="tr-TR" altLang="en-US" sz="1400" i="1" dirty="0"/>
              <a:t>(rate of failure occurrence, mean time to failure)</a:t>
            </a:r>
          </a:p>
          <a:p>
            <a:pPr lvl="1"/>
            <a:r>
              <a:rPr lang="tr-TR" altLang="en-US" i="1" u="sng" dirty="0"/>
              <a:t>Usability</a:t>
            </a:r>
            <a:r>
              <a:rPr lang="tr-TR" altLang="en-US" i="1" dirty="0"/>
              <a:t> </a:t>
            </a:r>
            <a:r>
              <a:rPr lang="tr-TR" altLang="en-US" sz="2000" i="1" dirty="0"/>
              <a:t>(Ease of use, </a:t>
            </a:r>
            <a:r>
              <a:rPr lang="tr-TR" altLang="en-US" sz="2000" i="1" dirty="0">
                <a:solidFill>
                  <a:srgbClr val="FF0000"/>
                </a:solidFill>
              </a:rPr>
              <a:t># of help frames</a:t>
            </a:r>
            <a:r>
              <a:rPr lang="tr-TR" altLang="en-US" sz="2000" i="1" dirty="0"/>
              <a:t>, warn./err. messages, </a:t>
            </a:r>
            <a:r>
              <a:rPr lang="tr-TR" altLang="en-US" sz="2000" i="1" dirty="0">
                <a:solidFill>
                  <a:srgbClr val="FF0000"/>
                </a:solidFill>
              </a:rPr>
              <a:t>size of user’s guide</a:t>
            </a:r>
            <a:r>
              <a:rPr lang="tr-TR" altLang="en-US" sz="2000" i="1" dirty="0"/>
              <a:t>) </a:t>
            </a:r>
            <a:r>
              <a:rPr lang="tr-TR" altLang="en-US" sz="1400" i="1" dirty="0"/>
              <a:t>(# of errors made per unit time/training time)</a:t>
            </a:r>
          </a:p>
          <a:p>
            <a:pPr lvl="1"/>
            <a:r>
              <a:rPr lang="tr-TR" altLang="en-US" b="1" i="1" dirty="0"/>
              <a:t>Security</a:t>
            </a:r>
            <a:r>
              <a:rPr lang="tr-TR" altLang="en-US" i="1" dirty="0"/>
              <a:t> </a:t>
            </a:r>
            <a:r>
              <a:rPr lang="tr-TR" altLang="en-US" sz="2000" i="1" dirty="0"/>
              <a:t>(</a:t>
            </a:r>
            <a:r>
              <a:rPr lang="en-US" altLang="en-US" sz="2000" i="1" dirty="0"/>
              <a:t>only </a:t>
            </a:r>
            <a:r>
              <a:rPr lang="tr-TR" altLang="en-US" sz="2000" i="1" dirty="0" err="1"/>
              <a:t>for</a:t>
            </a:r>
            <a:r>
              <a:rPr lang="tr-TR" altLang="en-US" sz="2000" i="1" dirty="0"/>
              <a:t> networking systems; number of unauthorized accesses to the system)</a:t>
            </a:r>
          </a:p>
          <a:p>
            <a:pPr lvl="1"/>
            <a:r>
              <a:rPr lang="tr-TR" altLang="en-US" i="1" u="sng" dirty="0"/>
              <a:t>Maintainability</a:t>
            </a:r>
            <a:r>
              <a:rPr lang="tr-TR" altLang="en-US" i="1" dirty="0"/>
              <a:t> </a:t>
            </a:r>
            <a:r>
              <a:rPr lang="tr-TR" altLang="en-US" sz="2000" i="1" dirty="0"/>
              <a:t>(code modularity, rate of bug repair per unit time)</a:t>
            </a:r>
          </a:p>
          <a:p>
            <a:pPr lvl="1"/>
            <a:r>
              <a:rPr lang="tr-TR" altLang="en-US" b="1" i="1" dirty="0"/>
              <a:t>Portability/platform-independence</a:t>
            </a:r>
            <a:r>
              <a:rPr lang="tr-TR" altLang="en-US" i="1" dirty="0"/>
              <a:t> (% target dependent statements)</a:t>
            </a:r>
          </a:p>
          <a:p>
            <a:pPr lvl="1"/>
            <a:r>
              <a:rPr lang="tr-TR" altLang="en-US" i="1" u="sng" dirty="0"/>
              <a:t>Scalability</a:t>
            </a:r>
            <a:r>
              <a:rPr lang="tr-TR" altLang="en-US" i="1" dirty="0"/>
              <a:t> </a:t>
            </a:r>
            <a:r>
              <a:rPr lang="tr-TR" altLang="en-US" sz="2000" i="1" dirty="0"/>
              <a:t>(# of running components, max. # of users with system up</a:t>
            </a:r>
            <a:r>
              <a:rPr lang="tr-TR" altLang="en-US" i="1" dirty="0"/>
              <a:t>)</a:t>
            </a:r>
          </a:p>
        </p:txBody>
      </p:sp>
    </p:spTree>
    <p:extLst>
      <p:ext uri="{BB962C8B-B14F-4D97-AF65-F5344CB8AC3E}">
        <p14:creationId xmlns:p14="http://schemas.microsoft.com/office/powerpoint/2010/main" val="140979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12</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chemeClr val="bg2">
                    <a:lumMod val="75000"/>
                  </a:schemeClr>
                </a:solidFill>
              </a:rPr>
              <a:t>Literature Survey (revised from PSD)</a:t>
            </a:r>
          </a:p>
          <a:p>
            <a:pPr lvl="0"/>
            <a:r>
              <a:rPr lang="en-US" sz="2800" dirty="0">
                <a:solidFill>
                  <a:schemeClr val="bg2">
                    <a:lumMod val="75000"/>
                  </a:schemeClr>
                </a:solidFill>
              </a:rPr>
              <a:t>Project Requirements</a:t>
            </a:r>
          </a:p>
          <a:p>
            <a:pPr lvl="0"/>
            <a:r>
              <a:rPr lang="en-US" sz="2800" dirty="0">
                <a:solidFill>
                  <a:srgbClr val="FF0000"/>
                </a:solidFill>
              </a:rPr>
              <a:t>System Design</a:t>
            </a:r>
          </a:p>
          <a:p>
            <a:pPr lvl="0"/>
            <a:r>
              <a:rPr lang="en-US" sz="2800" dirty="0">
                <a:solidFill>
                  <a:schemeClr val="bg2">
                    <a:lumMod val="40000"/>
                    <a:lumOff val="60000"/>
                  </a:schemeClr>
                </a:solidFill>
              </a:rPr>
              <a:t>Software Architecture (main aspects of data flow/control flow/modular design)</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39629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13</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System Design</a:t>
            </a:r>
          </a:p>
        </p:txBody>
      </p:sp>
      <p:sp>
        <p:nvSpPr>
          <p:cNvPr id="4100" name="Rectangle 3"/>
          <p:cNvSpPr>
            <a:spLocks noGrp="1" noChangeArrowheads="1"/>
          </p:cNvSpPr>
          <p:nvPr>
            <p:ph type="body" idx="1"/>
          </p:nvPr>
        </p:nvSpPr>
        <p:spPr>
          <a:xfrm>
            <a:off x="611560" y="1008947"/>
            <a:ext cx="7952992" cy="5084349"/>
          </a:xfrm>
        </p:spPr>
        <p:txBody>
          <a:bodyPr/>
          <a:lstStyle/>
          <a:p>
            <a:r>
              <a:rPr lang="en-US" sz="2800" i="1" dirty="0"/>
              <a:t>UML </a:t>
            </a:r>
            <a:r>
              <a:rPr lang="en-US" sz="2800" i="1" dirty="0">
                <a:solidFill>
                  <a:srgbClr val="FF0000"/>
                </a:solidFill>
              </a:rPr>
              <a:t>Use case</a:t>
            </a:r>
            <a:r>
              <a:rPr lang="en-US" sz="2800" i="1" dirty="0"/>
              <a:t> </a:t>
            </a:r>
            <a:r>
              <a:rPr lang="tr-TR" sz="2800" i="1" dirty="0"/>
              <a:t>d</a:t>
            </a:r>
            <a:r>
              <a:rPr lang="en-US" sz="2800" i="1" dirty="0" err="1"/>
              <a:t>iagrams</a:t>
            </a:r>
            <a:r>
              <a:rPr lang="en-US" sz="2800" dirty="0"/>
              <a:t> for main use cases</a:t>
            </a:r>
            <a:endParaRPr lang="tr-TR" sz="2800" dirty="0"/>
          </a:p>
          <a:p>
            <a:pPr lvl="1"/>
            <a:r>
              <a:rPr lang="tr-TR" dirty="0"/>
              <a:t>to specify </a:t>
            </a:r>
            <a:r>
              <a:rPr lang="tr-TR" i="1" dirty="0">
                <a:solidFill>
                  <a:srgbClr val="FF0000"/>
                </a:solidFill>
              </a:rPr>
              <a:t>scenarios / use cases</a:t>
            </a:r>
            <a:r>
              <a:rPr lang="tr-TR" dirty="0"/>
              <a:t> of the system</a:t>
            </a:r>
          </a:p>
          <a:p>
            <a:r>
              <a:rPr lang="en-US" sz="2800" i="1" dirty="0"/>
              <a:t>UML </a:t>
            </a:r>
            <a:r>
              <a:rPr lang="en-US" sz="2800" i="1" dirty="0">
                <a:solidFill>
                  <a:srgbClr val="FF0000"/>
                </a:solidFill>
              </a:rPr>
              <a:t>Class and/or Database ER</a:t>
            </a:r>
            <a:r>
              <a:rPr lang="en-US" sz="2800" i="1" dirty="0"/>
              <a:t> diagrams</a:t>
            </a:r>
            <a:r>
              <a:rPr lang="tr-TR" sz="2800" i="1" dirty="0"/>
              <a:t>…</a:t>
            </a:r>
          </a:p>
          <a:p>
            <a:pPr lvl="1"/>
            <a:r>
              <a:rPr lang="tr-TR" sz="2400" dirty="0" err="1"/>
              <a:t>show</a:t>
            </a:r>
            <a:r>
              <a:rPr lang="tr-TR" sz="2400" dirty="0"/>
              <a:t> building blocks of your system</a:t>
            </a:r>
          </a:p>
          <a:p>
            <a:pPr lvl="1"/>
            <a:r>
              <a:rPr lang="tr-TR" sz="2400" dirty="0" err="1"/>
              <a:t>represent</a:t>
            </a:r>
            <a:r>
              <a:rPr lang="tr-TR" sz="2400" i="1" dirty="0"/>
              <a:t> a static view </a:t>
            </a:r>
            <a:r>
              <a:rPr lang="tr-TR" sz="2400" dirty="0"/>
              <a:t>of your model</a:t>
            </a:r>
          </a:p>
          <a:p>
            <a:pPr lvl="1"/>
            <a:r>
              <a:rPr lang="tr-TR" sz="2400" dirty="0" err="1"/>
              <a:t>describe</a:t>
            </a:r>
            <a:r>
              <a:rPr lang="tr-TR" sz="2400" dirty="0"/>
              <a:t> attributes and behavior for targeted operations</a:t>
            </a:r>
          </a:p>
          <a:p>
            <a:r>
              <a:rPr lang="tr-TR" sz="2800" i="1" dirty="0"/>
              <a:t>UML </a:t>
            </a:r>
            <a:r>
              <a:rPr lang="tr-TR" sz="2800" i="1" dirty="0">
                <a:solidFill>
                  <a:srgbClr val="FF0000"/>
                </a:solidFill>
              </a:rPr>
              <a:t>Sequence</a:t>
            </a:r>
            <a:r>
              <a:rPr lang="tr-TR" sz="2800" i="1" dirty="0"/>
              <a:t> diagrams…</a:t>
            </a:r>
          </a:p>
          <a:p>
            <a:pPr lvl="1"/>
            <a:r>
              <a:rPr lang="tr-TR" sz="2400" dirty="0" err="1"/>
              <a:t>describe</a:t>
            </a:r>
            <a:r>
              <a:rPr lang="tr-TR" sz="2400" dirty="0"/>
              <a:t> </a:t>
            </a:r>
            <a:r>
              <a:rPr lang="en-US" sz="2400" dirty="0"/>
              <a:t>a </a:t>
            </a:r>
            <a:r>
              <a:rPr lang="tr-TR" sz="2400" dirty="0" err="1"/>
              <a:t>sequence</a:t>
            </a:r>
            <a:r>
              <a:rPr lang="tr-TR" sz="2400" dirty="0"/>
              <a:t> of </a:t>
            </a:r>
            <a:r>
              <a:rPr lang="tr-TR" sz="2400" i="1" dirty="0">
                <a:solidFill>
                  <a:schemeClr val="tx2"/>
                </a:solidFill>
              </a:rPr>
              <a:t>interactions among actors and use cases</a:t>
            </a:r>
            <a:r>
              <a:rPr lang="tr-TR" sz="2400" dirty="0">
                <a:solidFill>
                  <a:schemeClr val="tx2"/>
                </a:solidFill>
              </a:rPr>
              <a:t> </a:t>
            </a:r>
            <a:r>
              <a:rPr lang="tr-TR" sz="2400" dirty="0"/>
              <a:t>to attain the goal of the specified behaviour.  </a:t>
            </a:r>
          </a:p>
          <a:p>
            <a:r>
              <a:rPr lang="en-US" sz="2800" i="1" dirty="0"/>
              <a:t>User Interface</a:t>
            </a:r>
            <a:r>
              <a:rPr lang="tr-TR" sz="2800" i="1" dirty="0"/>
              <a:t> </a:t>
            </a:r>
            <a:r>
              <a:rPr lang="tr-TR" sz="2400" i="1" dirty="0"/>
              <a:t>(</a:t>
            </a:r>
            <a:r>
              <a:rPr lang="tr-TR" sz="2800" i="1" dirty="0"/>
              <a:t>a p</a:t>
            </a:r>
            <a:r>
              <a:rPr lang="en-US" sz="2800" i="1" dirty="0" err="1"/>
              <a:t>reliminary</a:t>
            </a:r>
            <a:r>
              <a:rPr lang="en-US" sz="2800" i="1" dirty="0"/>
              <a:t> </a:t>
            </a:r>
            <a:r>
              <a:rPr lang="en-US" sz="2800" i="1" dirty="0" err="1"/>
              <a:t>versio</a:t>
            </a:r>
            <a:r>
              <a:rPr lang="tr-TR" sz="2800" i="1" dirty="0"/>
              <a:t>n</a:t>
            </a:r>
            <a:r>
              <a:rPr lang="tr-TR" sz="2400" i="1" dirty="0"/>
              <a:t>)</a:t>
            </a:r>
          </a:p>
          <a:p>
            <a:r>
              <a:rPr lang="en-US" sz="2800" dirty="0"/>
              <a:t>Test Plan</a:t>
            </a:r>
          </a:p>
          <a:p>
            <a:pPr marL="0" indent="0">
              <a:buNone/>
            </a:pPr>
            <a:endParaRPr lang="tr-TR" dirty="0"/>
          </a:p>
          <a:p>
            <a:endParaRPr lang="tr-TR" dirty="0"/>
          </a:p>
        </p:txBody>
      </p:sp>
    </p:spTree>
    <p:extLst>
      <p:ext uri="{BB962C8B-B14F-4D97-AF65-F5344CB8AC3E}">
        <p14:creationId xmlns:p14="http://schemas.microsoft.com/office/powerpoint/2010/main" val="308231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14</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chemeClr val="bg2">
                    <a:lumMod val="75000"/>
                  </a:schemeClr>
                </a:solidFill>
              </a:rPr>
              <a:t>Literature Survey (revised from PSD)</a:t>
            </a:r>
          </a:p>
          <a:p>
            <a:pPr lvl="0"/>
            <a:r>
              <a:rPr lang="en-US" sz="2800" dirty="0">
                <a:solidFill>
                  <a:schemeClr val="bg2">
                    <a:lumMod val="75000"/>
                  </a:schemeClr>
                </a:solidFill>
              </a:rPr>
              <a:t>Project Requirements</a:t>
            </a:r>
          </a:p>
          <a:p>
            <a:pPr lvl="0"/>
            <a:r>
              <a:rPr lang="en-US" sz="2800" dirty="0">
                <a:solidFill>
                  <a:schemeClr val="bg2">
                    <a:lumMod val="75000"/>
                  </a:schemeClr>
                </a:solidFill>
              </a:rPr>
              <a:t>System Design</a:t>
            </a:r>
          </a:p>
          <a:p>
            <a:pPr lvl="0"/>
            <a:r>
              <a:rPr lang="en-US" sz="2800" dirty="0">
                <a:solidFill>
                  <a:srgbClr val="FF0000"/>
                </a:solidFill>
              </a:rPr>
              <a:t>Software Architecture (main aspects of data flow/control flow/modular design)</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340801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15</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Software Architecture</a:t>
            </a:r>
          </a:p>
        </p:txBody>
      </p:sp>
      <p:sp>
        <p:nvSpPr>
          <p:cNvPr id="4100" name="Rectangle 3"/>
          <p:cNvSpPr>
            <a:spLocks noGrp="1" noChangeArrowheads="1"/>
          </p:cNvSpPr>
          <p:nvPr>
            <p:ph type="body" idx="1"/>
          </p:nvPr>
        </p:nvSpPr>
        <p:spPr>
          <a:xfrm>
            <a:off x="611560" y="1008947"/>
            <a:ext cx="7952992" cy="4857403"/>
          </a:xfrm>
        </p:spPr>
        <p:txBody>
          <a:bodyPr/>
          <a:lstStyle/>
          <a:p>
            <a:r>
              <a:rPr lang="tr-TR" dirty="0"/>
              <a:t>Display </a:t>
            </a:r>
          </a:p>
          <a:p>
            <a:pPr marL="0" indent="0">
              <a:buNone/>
            </a:pPr>
            <a:endParaRPr lang="tr-TR" dirty="0"/>
          </a:p>
          <a:p>
            <a:pPr lvl="1"/>
            <a:r>
              <a:rPr lang="tr-TR" dirty="0"/>
              <a:t>the system’s </a:t>
            </a:r>
            <a:r>
              <a:rPr lang="tr-TR" i="1" dirty="0"/>
              <a:t>structure</a:t>
            </a:r>
            <a:r>
              <a:rPr lang="tr-TR" dirty="0"/>
              <a:t> and </a:t>
            </a:r>
            <a:r>
              <a:rPr lang="tr-TR" i="1" dirty="0"/>
              <a:t>static aspects </a:t>
            </a:r>
            <a:r>
              <a:rPr lang="tr-TR" dirty="0"/>
              <a:t>such as </a:t>
            </a:r>
            <a:r>
              <a:rPr lang="tr-TR" i="1" dirty="0">
                <a:solidFill>
                  <a:srgbClr val="FF0000"/>
                </a:solidFill>
              </a:rPr>
              <a:t>subsystems/modules </a:t>
            </a:r>
            <a:r>
              <a:rPr lang="tr-TR" dirty="0"/>
              <a:t>using </a:t>
            </a:r>
            <a:r>
              <a:rPr lang="tr-TR" i="1" dirty="0">
                <a:solidFill>
                  <a:srgbClr val="FF0000"/>
                </a:solidFill>
              </a:rPr>
              <a:t>block diagrams</a:t>
            </a:r>
            <a:r>
              <a:rPr lang="tr-TR" dirty="0"/>
              <a:t>, and other </a:t>
            </a:r>
            <a:r>
              <a:rPr lang="tr-TR" i="1" dirty="0">
                <a:solidFill>
                  <a:srgbClr val="FF0000"/>
                </a:solidFill>
              </a:rPr>
              <a:t>visual aids</a:t>
            </a:r>
            <a:r>
              <a:rPr lang="tr-TR" dirty="0"/>
              <a:t>.</a:t>
            </a:r>
          </a:p>
          <a:p>
            <a:pPr marL="457200" lvl="1" indent="0">
              <a:buNone/>
            </a:pPr>
            <a:endParaRPr lang="tr-TR" dirty="0"/>
          </a:p>
          <a:p>
            <a:pPr lvl="1"/>
            <a:r>
              <a:rPr lang="tr-TR" dirty="0"/>
              <a:t>its </a:t>
            </a:r>
            <a:r>
              <a:rPr lang="tr-TR" i="1" dirty="0"/>
              <a:t>dynamic perspective </a:t>
            </a:r>
            <a:r>
              <a:rPr lang="tr-TR" dirty="0"/>
              <a:t>such as </a:t>
            </a:r>
            <a:r>
              <a:rPr lang="en-US" i="1" dirty="0">
                <a:solidFill>
                  <a:srgbClr val="FF0000"/>
                </a:solidFill>
              </a:rPr>
              <a:t>data </a:t>
            </a:r>
            <a:r>
              <a:rPr lang="tr-TR" dirty="0">
                <a:solidFill>
                  <a:srgbClr val="FF0000"/>
                </a:solidFill>
              </a:rPr>
              <a:t>and </a:t>
            </a:r>
            <a:r>
              <a:rPr lang="en-US" i="1" dirty="0">
                <a:solidFill>
                  <a:srgbClr val="FF0000"/>
                </a:solidFill>
              </a:rPr>
              <a:t>control flow</a:t>
            </a:r>
            <a:r>
              <a:rPr lang="tr-TR" i="1" dirty="0"/>
              <a:t> </a:t>
            </a:r>
            <a:r>
              <a:rPr lang="tr-TR" dirty="0"/>
              <a:t>using </a:t>
            </a:r>
            <a:r>
              <a:rPr lang="tr-TR" i="1" dirty="0">
                <a:solidFill>
                  <a:srgbClr val="FF0000"/>
                </a:solidFill>
              </a:rPr>
              <a:t>state machines </a:t>
            </a:r>
            <a:r>
              <a:rPr lang="tr-TR" i="1" dirty="0"/>
              <a:t>(especially fit for real-time systems) </a:t>
            </a:r>
          </a:p>
          <a:p>
            <a:endParaRPr lang="tr-TR" dirty="0"/>
          </a:p>
        </p:txBody>
      </p:sp>
    </p:spTree>
    <p:extLst>
      <p:ext uri="{BB962C8B-B14F-4D97-AF65-F5344CB8AC3E}">
        <p14:creationId xmlns:p14="http://schemas.microsoft.com/office/powerpoint/2010/main" val="44157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16</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chemeClr val="bg2">
                    <a:lumMod val="75000"/>
                  </a:schemeClr>
                </a:solidFill>
              </a:rPr>
              <a:t>Literature Survey (revised from PSD)</a:t>
            </a:r>
          </a:p>
          <a:p>
            <a:pPr lvl="0"/>
            <a:r>
              <a:rPr lang="en-US" sz="2800" dirty="0">
                <a:solidFill>
                  <a:schemeClr val="bg2">
                    <a:lumMod val="75000"/>
                  </a:schemeClr>
                </a:solidFill>
              </a:rPr>
              <a:t>Project Requirements</a:t>
            </a:r>
          </a:p>
          <a:p>
            <a:pPr lvl="0"/>
            <a:r>
              <a:rPr lang="en-US" sz="2800" dirty="0">
                <a:solidFill>
                  <a:schemeClr val="bg2">
                    <a:lumMod val="75000"/>
                  </a:schemeClr>
                </a:solidFill>
              </a:rPr>
              <a:t>System Design</a:t>
            </a:r>
          </a:p>
          <a:p>
            <a:pPr lvl="0"/>
            <a:r>
              <a:rPr lang="en-US" sz="2800" dirty="0">
                <a:solidFill>
                  <a:schemeClr val="bg2">
                    <a:lumMod val="75000"/>
                  </a:schemeClr>
                </a:solidFill>
              </a:rPr>
              <a:t>Software Architecture (main aspects of data flow/control flow/modular design)</a:t>
            </a:r>
          </a:p>
          <a:p>
            <a:pPr lvl="0"/>
            <a:r>
              <a:rPr lang="en-US" sz="2800" dirty="0">
                <a:solidFill>
                  <a:srgbClr val="FF0000"/>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178872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17</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a:t>Tasks Accomplished</a:t>
            </a:r>
            <a:endParaRPr lang="en-US" dirty="0"/>
          </a:p>
        </p:txBody>
      </p:sp>
      <p:sp>
        <p:nvSpPr>
          <p:cNvPr id="4100" name="Rectangle 3"/>
          <p:cNvSpPr>
            <a:spLocks noGrp="1" noChangeArrowheads="1"/>
          </p:cNvSpPr>
          <p:nvPr>
            <p:ph type="body" idx="1"/>
          </p:nvPr>
        </p:nvSpPr>
        <p:spPr>
          <a:xfrm>
            <a:off x="611560" y="1008947"/>
            <a:ext cx="7952992" cy="4857403"/>
          </a:xfrm>
        </p:spPr>
        <p:txBody>
          <a:bodyPr/>
          <a:lstStyle/>
          <a:p>
            <a:pPr marL="342900" lvl="1" indent="-342900">
              <a:buFontTx/>
              <a:buChar char="•"/>
            </a:pPr>
            <a:r>
              <a:rPr lang="en-US" sz="3200" i="1" dirty="0">
                <a:solidFill>
                  <a:srgbClr val="FF0000"/>
                </a:solidFill>
              </a:rPr>
              <a:t>Current state </a:t>
            </a:r>
            <a:r>
              <a:rPr lang="en-US" sz="3200" dirty="0"/>
              <a:t>of the project (implementation and preliminary results)</a:t>
            </a:r>
          </a:p>
          <a:p>
            <a:r>
              <a:rPr lang="en-US" i="1" dirty="0">
                <a:solidFill>
                  <a:srgbClr val="FF0000"/>
                </a:solidFill>
              </a:rPr>
              <a:t>Task Log </a:t>
            </a:r>
            <a:r>
              <a:rPr lang="en-US" dirty="0"/>
              <a:t>(information about meetings and activities, including date, short description and hours)</a:t>
            </a:r>
            <a:endParaRPr lang="en-US" sz="2800" dirty="0"/>
          </a:p>
          <a:p>
            <a:r>
              <a:rPr lang="en-US" i="1" dirty="0">
                <a:solidFill>
                  <a:srgbClr val="FF0000"/>
                </a:solidFill>
              </a:rPr>
              <a:t>Task Plan with Milestones </a:t>
            </a:r>
            <a:r>
              <a:rPr lang="en-US" dirty="0"/>
              <a:t>(clear and well-defined descriptions of the </a:t>
            </a:r>
            <a:r>
              <a:rPr lang="en-US" i="1" dirty="0">
                <a:solidFill>
                  <a:srgbClr val="FF0000"/>
                </a:solidFill>
              </a:rPr>
              <a:t>work that must be completed</a:t>
            </a:r>
            <a:r>
              <a:rPr lang="en-US" dirty="0"/>
              <a:t> before predetermined check points, illustrated by </a:t>
            </a:r>
            <a:r>
              <a:rPr lang="en-US" i="1" dirty="0">
                <a:solidFill>
                  <a:srgbClr val="FF0000"/>
                </a:solidFill>
              </a:rPr>
              <a:t>Gantt chart</a:t>
            </a:r>
            <a:r>
              <a:rPr lang="en-US" dirty="0"/>
              <a:t>)</a:t>
            </a:r>
            <a:endParaRPr lang="en-US" sz="2800" dirty="0"/>
          </a:p>
          <a:p>
            <a:pPr marL="0" lvl="0" indent="0">
              <a:buNone/>
            </a:pPr>
            <a:endParaRPr lang="en-US" sz="2800" dirty="0"/>
          </a:p>
          <a:p>
            <a:pPr marL="0" indent="0">
              <a:buNone/>
            </a:pPr>
            <a:endParaRPr lang="tr-TR" dirty="0"/>
          </a:p>
          <a:p>
            <a:endParaRPr lang="tr-TR" dirty="0"/>
          </a:p>
        </p:txBody>
      </p:sp>
    </p:spTree>
    <p:extLst>
      <p:ext uri="{BB962C8B-B14F-4D97-AF65-F5344CB8AC3E}">
        <p14:creationId xmlns:p14="http://schemas.microsoft.com/office/powerpoint/2010/main" val="126649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18</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chemeClr val="bg2">
                    <a:lumMod val="75000"/>
                  </a:schemeClr>
                </a:solidFill>
              </a:rPr>
              <a:t>Literature Survey (revised from PSD)</a:t>
            </a:r>
          </a:p>
          <a:p>
            <a:pPr lvl="0"/>
            <a:r>
              <a:rPr lang="en-US" sz="2800" dirty="0">
                <a:solidFill>
                  <a:schemeClr val="bg2">
                    <a:lumMod val="75000"/>
                  </a:schemeClr>
                </a:solidFill>
              </a:rPr>
              <a:t>Project Requirements</a:t>
            </a:r>
          </a:p>
          <a:p>
            <a:pPr lvl="0"/>
            <a:r>
              <a:rPr lang="en-US" sz="2800" dirty="0">
                <a:solidFill>
                  <a:schemeClr val="bg2">
                    <a:lumMod val="75000"/>
                  </a:schemeClr>
                </a:solidFill>
              </a:rPr>
              <a:t>System Design</a:t>
            </a:r>
          </a:p>
          <a:p>
            <a:pPr lvl="0"/>
            <a:r>
              <a:rPr lang="en-US" sz="2800" dirty="0">
                <a:solidFill>
                  <a:schemeClr val="bg2">
                    <a:lumMod val="75000"/>
                  </a:schemeClr>
                </a:solidFill>
              </a:rPr>
              <a:t>Software Architecture (main aspects of data flow/control flow/modular design)</a:t>
            </a:r>
          </a:p>
          <a:p>
            <a:pPr lvl="0"/>
            <a:r>
              <a:rPr lang="en-US" sz="2800" dirty="0">
                <a:solidFill>
                  <a:schemeClr val="bg2">
                    <a:lumMod val="75000"/>
                  </a:schemeClr>
                </a:solidFill>
              </a:rPr>
              <a:t>Tasks Accomplished</a:t>
            </a:r>
          </a:p>
          <a:p>
            <a:pPr lvl="0"/>
            <a:r>
              <a:rPr lang="en-US" sz="2800" dirty="0">
                <a:solidFill>
                  <a:srgbClr val="FF0000"/>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196928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19</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tr-TR" dirty="0"/>
              <a:t>References</a:t>
            </a:r>
            <a:endParaRPr lang="en-US" dirty="0"/>
          </a:p>
        </p:txBody>
      </p:sp>
      <p:sp>
        <p:nvSpPr>
          <p:cNvPr id="4100" name="Rectangle 3"/>
          <p:cNvSpPr>
            <a:spLocks noGrp="1" noChangeArrowheads="1"/>
          </p:cNvSpPr>
          <p:nvPr>
            <p:ph type="body" idx="1"/>
          </p:nvPr>
        </p:nvSpPr>
        <p:spPr>
          <a:xfrm>
            <a:off x="611560" y="1008947"/>
            <a:ext cx="7952992" cy="4857403"/>
          </a:xfrm>
        </p:spPr>
        <p:txBody>
          <a:bodyPr/>
          <a:lstStyle/>
          <a:p>
            <a:pPr marL="342900" lvl="1" indent="-342900">
              <a:buFontTx/>
              <a:buChar char="•"/>
            </a:pPr>
            <a:r>
              <a:rPr lang="tr-TR" sz="3200" i="1" dirty="0"/>
              <a:t>Use a specific numbering index with</a:t>
            </a:r>
            <a:r>
              <a:rPr lang="tr-TR" sz="3200" i="1" dirty="0">
                <a:solidFill>
                  <a:srgbClr val="FF0000"/>
                </a:solidFill>
              </a:rPr>
              <a:t> square brackets</a:t>
            </a:r>
          </a:p>
          <a:p>
            <a:pPr marL="342900" lvl="1" indent="-342900">
              <a:buFontTx/>
              <a:buChar char="•"/>
            </a:pPr>
            <a:r>
              <a:rPr lang="tr-TR" sz="3200" i="1" dirty="0"/>
              <a:t>Add </a:t>
            </a:r>
            <a:r>
              <a:rPr lang="tr-TR" sz="3200" i="1" u="sng" dirty="0"/>
              <a:t>all resources</a:t>
            </a:r>
            <a:r>
              <a:rPr lang="tr-TR" sz="3200" i="1" dirty="0"/>
              <a:t> </a:t>
            </a:r>
            <a:r>
              <a:rPr lang="tr-TR" sz="3200" dirty="0"/>
              <a:t>that you have made use of </a:t>
            </a:r>
          </a:p>
          <a:p>
            <a:pPr marL="342900" lvl="1" indent="-342900">
              <a:buFontTx/>
              <a:buChar char="•"/>
            </a:pPr>
            <a:r>
              <a:rPr lang="tr-TR" sz="3200" dirty="0"/>
              <a:t>Do NOT add any references </a:t>
            </a:r>
            <a:r>
              <a:rPr lang="tr-TR" sz="3200" i="1" dirty="0"/>
              <a:t>you do not cite in the text</a:t>
            </a:r>
            <a:r>
              <a:rPr lang="tr-TR" sz="3200" dirty="0"/>
              <a:t>!   </a:t>
            </a:r>
          </a:p>
          <a:p>
            <a:pPr marL="342900" lvl="1" indent="-342900">
              <a:buFontTx/>
              <a:buChar char="•"/>
            </a:pPr>
            <a:r>
              <a:rPr lang="tr-TR" sz="3200" i="1" dirty="0">
                <a:solidFill>
                  <a:srgbClr val="FF0000"/>
                </a:solidFill>
              </a:rPr>
              <a:t>Never misuse any source </a:t>
            </a:r>
            <a:r>
              <a:rPr lang="tr-TR" sz="3200" i="1" dirty="0"/>
              <a:t>for copying/</a:t>
            </a:r>
            <a:r>
              <a:rPr lang="tr-TR" sz="3200" i="1" dirty="0" err="1"/>
              <a:t>pasting</a:t>
            </a:r>
            <a:r>
              <a:rPr lang="tr-TR" sz="3200" i="1" dirty="0"/>
              <a:t> </a:t>
            </a:r>
            <a:r>
              <a:rPr lang="tr-TR" sz="3200" dirty="0" err="1"/>
              <a:t>text</a:t>
            </a:r>
            <a:r>
              <a:rPr lang="en-US" sz="3200" dirty="0"/>
              <a:t> or figures or tables</a:t>
            </a:r>
            <a:r>
              <a:rPr lang="tr-TR" sz="3200" dirty="0"/>
              <a:t>! That is considered </a:t>
            </a:r>
            <a:r>
              <a:rPr lang="tr-TR" sz="3200" b="1" i="1" u="sng" dirty="0">
                <a:solidFill>
                  <a:srgbClr val="FF0000"/>
                </a:solidFill>
                <a:highlight>
                  <a:srgbClr val="00FFFF"/>
                </a:highlight>
              </a:rPr>
              <a:t>plagiarism</a:t>
            </a:r>
            <a:r>
              <a:rPr lang="tr-TR" sz="3200" dirty="0"/>
              <a:t>!!! </a:t>
            </a:r>
            <a:r>
              <a:rPr lang="tr-TR" sz="3200" dirty="0" err="1"/>
              <a:t>You</a:t>
            </a:r>
            <a:r>
              <a:rPr lang="tr-TR" sz="3200" dirty="0"/>
              <a:t> </a:t>
            </a:r>
            <a:r>
              <a:rPr lang="en-US" sz="3200" dirty="0"/>
              <a:t>do NOT want </a:t>
            </a:r>
            <a:r>
              <a:rPr lang="tr-TR" sz="3200" dirty="0"/>
              <a:t>t</a:t>
            </a:r>
            <a:r>
              <a:rPr lang="en-US" sz="3200" dirty="0"/>
              <a:t>o</a:t>
            </a:r>
            <a:r>
              <a:rPr lang="tr-TR" sz="3200" dirty="0"/>
              <a:t> do this!</a:t>
            </a:r>
            <a:endParaRPr lang="tr-TR" sz="3200" dirty="0">
              <a:solidFill>
                <a:srgbClr val="FF0000"/>
              </a:solidFill>
            </a:endParaRPr>
          </a:p>
          <a:p>
            <a:pPr marL="342900" lvl="1" indent="-342900">
              <a:buFontTx/>
              <a:buChar char="•"/>
            </a:pPr>
            <a:endParaRPr lang="en-US" sz="2800" dirty="0"/>
          </a:p>
          <a:p>
            <a:pPr marL="0" lvl="0" indent="0">
              <a:buNone/>
            </a:pPr>
            <a:endParaRPr lang="en-US" sz="2800" dirty="0"/>
          </a:p>
          <a:p>
            <a:pPr marL="0" indent="0">
              <a:buNone/>
            </a:pPr>
            <a:endParaRPr lang="tr-TR" dirty="0"/>
          </a:p>
          <a:p>
            <a:endParaRPr lang="tr-TR" dirty="0"/>
          </a:p>
        </p:txBody>
      </p:sp>
    </p:spTree>
    <p:extLst>
      <p:ext uri="{BB962C8B-B14F-4D97-AF65-F5344CB8AC3E}">
        <p14:creationId xmlns:p14="http://schemas.microsoft.com/office/powerpoint/2010/main" val="194463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3D748E84-5002-493B-987E-E863246C560B}" type="slidenum">
              <a:rPr lang="en-US" altLang="tr-TR" i="0"/>
              <a:pPr/>
              <a:t>2</a:t>
            </a:fld>
            <a:endParaRPr lang="en-US" altLang="tr-TR" i="0"/>
          </a:p>
        </p:txBody>
      </p:sp>
      <p:sp>
        <p:nvSpPr>
          <p:cNvPr id="3075" name="Rectangle 2"/>
          <p:cNvSpPr>
            <a:spLocks noGrp="1" noChangeArrowheads="1"/>
          </p:cNvSpPr>
          <p:nvPr>
            <p:ph type="ctrTitle"/>
          </p:nvPr>
        </p:nvSpPr>
        <p:spPr>
          <a:xfrm>
            <a:off x="683568" y="2060848"/>
            <a:ext cx="7772400" cy="1470025"/>
          </a:xfrm>
        </p:spPr>
        <p:txBody>
          <a:bodyPr anchor="ctr"/>
          <a:lstStyle/>
          <a:p>
            <a:pPr eaLnBrk="1" hangingPunct="1"/>
            <a:r>
              <a:rPr lang="tr-TR" altLang="tr-TR" b="1" dirty="0"/>
              <a:t>Analysis &amp; Design </a:t>
            </a:r>
            <a:br>
              <a:rPr lang="tr-TR" altLang="tr-TR" b="1" dirty="0"/>
            </a:br>
            <a:r>
              <a:rPr lang="tr-TR" altLang="tr-TR" b="1" dirty="0"/>
              <a:t>Document</a:t>
            </a:r>
            <a:br>
              <a:rPr lang="tr-TR" altLang="tr-TR" b="1" dirty="0"/>
            </a:br>
            <a:br>
              <a:rPr lang="tr-TR" altLang="tr-TR" sz="4400" b="1" dirty="0"/>
            </a:br>
            <a:r>
              <a:rPr lang="tr-TR" altLang="tr-TR" sz="3600" b="1" dirty="0"/>
              <a:t>A Guide for its Preparation…</a:t>
            </a:r>
            <a:endParaRPr lang="en-US" altLang="tr-TR"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20</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196752"/>
            <a:ext cx="8229600" cy="4857403"/>
          </a:xfrm>
        </p:spPr>
        <p:txBody>
          <a:bodyPr/>
          <a:lstStyle/>
          <a:p>
            <a:r>
              <a:rPr lang="en-US" sz="2800" dirty="0"/>
              <a:t>Title Page</a:t>
            </a:r>
          </a:p>
          <a:p>
            <a:pPr lvl="0"/>
            <a:r>
              <a:rPr lang="en-US" sz="2800" dirty="0">
                <a:solidFill>
                  <a:srgbClr val="FF0000"/>
                </a:solidFill>
              </a:rPr>
              <a:t>Introduction</a:t>
            </a:r>
          </a:p>
          <a:p>
            <a:pPr lvl="0"/>
            <a:r>
              <a:rPr lang="en-US" sz="2800" dirty="0"/>
              <a:t>Related Work (Comprehensive literature survey to present state-of-the art methods/algorithms)</a:t>
            </a:r>
          </a:p>
          <a:p>
            <a:pPr lvl="0"/>
            <a:r>
              <a:rPr lang="en-US" sz="2800" dirty="0">
                <a:solidFill>
                  <a:srgbClr val="FF0000"/>
                </a:solidFill>
              </a:rPr>
              <a:t>System Design</a:t>
            </a:r>
          </a:p>
          <a:p>
            <a:pPr lvl="0"/>
            <a:r>
              <a:rPr lang="en-US" sz="2800" dirty="0"/>
              <a:t>System Architecture (main aspects of data flow/control flow)</a:t>
            </a:r>
          </a:p>
          <a:p>
            <a:pPr lvl="0"/>
            <a:r>
              <a:rPr lang="en-US" sz="2800" dirty="0">
                <a:solidFill>
                  <a:srgbClr val="FF0000"/>
                </a:solidFill>
              </a:rPr>
              <a:t>Experimental Study (draft version to summarize details of the experiments)</a:t>
            </a:r>
          </a:p>
          <a:p>
            <a:pPr lvl="0"/>
            <a:r>
              <a:rPr lang="en-US" sz="2800" dirty="0"/>
              <a:t>Tasks Accomplished</a:t>
            </a:r>
          </a:p>
          <a:p>
            <a:pPr lvl="0"/>
            <a:r>
              <a:rPr lang="en-US" sz="2800" dirty="0">
                <a:solidFill>
                  <a:srgbClr val="FF0000"/>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401950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21</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196752"/>
            <a:ext cx="8229600" cy="4857403"/>
          </a:xfrm>
        </p:spPr>
        <p:txBody>
          <a:bodyPr/>
          <a:lstStyle/>
          <a:p>
            <a:pPr lvl="0"/>
            <a:r>
              <a:rPr lang="en-US" sz="2800" dirty="0">
                <a:solidFill>
                  <a:srgbClr val="FF0000"/>
                </a:solidFill>
              </a:rPr>
              <a:t>Introduction</a:t>
            </a:r>
          </a:p>
          <a:p>
            <a:pPr lvl="0"/>
            <a:r>
              <a:rPr lang="en-US" sz="2800" dirty="0">
                <a:solidFill>
                  <a:schemeClr val="bg2">
                    <a:lumMod val="40000"/>
                    <a:lumOff val="60000"/>
                  </a:schemeClr>
                </a:solidFill>
              </a:rPr>
              <a:t>Related Work (Comprehensive literature survey to present state-of-the art methods/algorithms)</a:t>
            </a:r>
            <a:endParaRPr lang="tr-TR" sz="2800" dirty="0">
              <a:solidFill>
                <a:schemeClr val="bg2">
                  <a:lumMod val="40000"/>
                  <a:lumOff val="60000"/>
                </a:schemeClr>
              </a:solidFill>
            </a:endParaRPr>
          </a:p>
          <a:p>
            <a:pPr lvl="0"/>
            <a:r>
              <a:rPr lang="tr-TR" sz="2800" dirty="0">
                <a:solidFill>
                  <a:schemeClr val="bg2">
                    <a:lumMod val="40000"/>
                    <a:lumOff val="60000"/>
                  </a:schemeClr>
                </a:solidFill>
              </a:rPr>
              <a:t>Preliminaries </a:t>
            </a:r>
            <a:r>
              <a:rPr lang="tr-TR" sz="2400" dirty="0">
                <a:solidFill>
                  <a:schemeClr val="bg2">
                    <a:lumMod val="40000"/>
                    <a:lumOff val="60000"/>
                  </a:schemeClr>
                </a:solidFill>
              </a:rPr>
              <a:t>(NOT in ADD; only in your final book!!!)</a:t>
            </a:r>
            <a:endParaRPr lang="en-US" sz="2400" dirty="0">
              <a:solidFill>
                <a:schemeClr val="bg2">
                  <a:lumMod val="40000"/>
                  <a:lumOff val="60000"/>
                </a:schemeClr>
              </a:solidFill>
            </a:endParaRP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System Architecture (main aspects of data flow/control flow)</a:t>
            </a:r>
          </a:p>
          <a:p>
            <a:pPr lvl="0"/>
            <a:r>
              <a:rPr lang="en-US" sz="2800" dirty="0">
                <a:solidFill>
                  <a:schemeClr val="bg2">
                    <a:lumMod val="40000"/>
                    <a:lumOff val="60000"/>
                  </a:schemeClr>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76520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22</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Introduction</a:t>
            </a:r>
          </a:p>
        </p:txBody>
      </p:sp>
      <p:sp>
        <p:nvSpPr>
          <p:cNvPr id="4100" name="Rectangle 3"/>
          <p:cNvSpPr>
            <a:spLocks noGrp="1" noChangeArrowheads="1"/>
          </p:cNvSpPr>
          <p:nvPr>
            <p:ph type="body" idx="1"/>
          </p:nvPr>
        </p:nvSpPr>
        <p:spPr>
          <a:xfrm>
            <a:off x="507440" y="1008947"/>
            <a:ext cx="8313032" cy="4857403"/>
          </a:xfrm>
        </p:spPr>
        <p:txBody>
          <a:bodyPr/>
          <a:lstStyle/>
          <a:p>
            <a:endParaRPr lang="tr-TR" dirty="0"/>
          </a:p>
          <a:p>
            <a:r>
              <a:rPr lang="en-US" dirty="0"/>
              <a:t>Problem Description and Motivation (revised &amp; extended from PSD)</a:t>
            </a:r>
            <a:endParaRPr lang="tr-TR" dirty="0"/>
          </a:p>
          <a:p>
            <a:pPr lvl="1"/>
            <a:r>
              <a:rPr lang="tr-TR" dirty="0"/>
              <a:t>What is the </a:t>
            </a:r>
            <a:r>
              <a:rPr lang="tr-TR" i="1" dirty="0">
                <a:solidFill>
                  <a:srgbClr val="FF0000"/>
                </a:solidFill>
              </a:rPr>
              <a:t>problem</a:t>
            </a:r>
            <a:r>
              <a:rPr lang="tr-TR" dirty="0"/>
              <a:t>?</a:t>
            </a:r>
          </a:p>
          <a:p>
            <a:pPr lvl="1"/>
            <a:r>
              <a:rPr lang="tr-TR" dirty="0"/>
              <a:t>Why is it </a:t>
            </a:r>
            <a:r>
              <a:rPr lang="tr-TR" i="1" dirty="0">
                <a:solidFill>
                  <a:srgbClr val="FF0000"/>
                </a:solidFill>
              </a:rPr>
              <a:t>worth solving </a:t>
            </a:r>
            <a:r>
              <a:rPr lang="tr-TR" dirty="0"/>
              <a:t>it? </a:t>
            </a:r>
          </a:p>
          <a:p>
            <a:r>
              <a:rPr lang="en-US" dirty="0"/>
              <a:t>Scope of the Project (revised from PSD)</a:t>
            </a:r>
            <a:endParaRPr lang="tr-TR" dirty="0"/>
          </a:p>
          <a:p>
            <a:pPr lvl="1"/>
            <a:r>
              <a:rPr lang="tr-TR" dirty="0"/>
              <a:t>What is </a:t>
            </a:r>
            <a:r>
              <a:rPr lang="tr-TR" i="1" dirty="0">
                <a:solidFill>
                  <a:srgbClr val="FF0000"/>
                </a:solidFill>
              </a:rPr>
              <a:t>in</a:t>
            </a:r>
            <a:r>
              <a:rPr lang="tr-TR" dirty="0"/>
              <a:t> and </a:t>
            </a:r>
            <a:r>
              <a:rPr lang="tr-TR" i="1" dirty="0">
                <a:solidFill>
                  <a:srgbClr val="FF0000"/>
                </a:solidFill>
              </a:rPr>
              <a:t>beyond</a:t>
            </a:r>
            <a:r>
              <a:rPr lang="tr-TR" dirty="0"/>
              <a:t> the context of the project?</a:t>
            </a:r>
          </a:p>
          <a:p>
            <a:pPr lvl="1"/>
            <a:r>
              <a:rPr lang="tr-TR" dirty="0"/>
              <a:t>What to </a:t>
            </a:r>
            <a:r>
              <a:rPr lang="tr-TR" i="1" dirty="0">
                <a:solidFill>
                  <a:srgbClr val="FF0000"/>
                </a:solidFill>
              </a:rPr>
              <a:t>use</a:t>
            </a:r>
            <a:r>
              <a:rPr lang="tr-TR" dirty="0"/>
              <a:t> </a:t>
            </a:r>
            <a:r>
              <a:rPr lang="tr-TR" i="1" dirty="0"/>
              <a:t>off-the-shelf</a:t>
            </a:r>
            <a:r>
              <a:rPr lang="tr-TR" dirty="0"/>
              <a:t> and to </a:t>
            </a:r>
            <a:r>
              <a:rPr lang="tr-TR" i="1" dirty="0">
                <a:solidFill>
                  <a:srgbClr val="FF0000"/>
                </a:solidFill>
              </a:rPr>
              <a:t>develop</a:t>
            </a:r>
            <a:r>
              <a:rPr lang="tr-TR" dirty="0"/>
              <a:t>? </a:t>
            </a:r>
            <a:endParaRPr lang="en-US" dirty="0"/>
          </a:p>
          <a:p>
            <a:r>
              <a:rPr lang="en-US" dirty="0"/>
              <a:t>Definitions, acronyms, and abbreviations</a:t>
            </a:r>
            <a:endParaRPr lang="tr-TR" dirty="0"/>
          </a:p>
          <a:p>
            <a:endParaRPr lang="tr-TR" dirty="0"/>
          </a:p>
        </p:txBody>
      </p:sp>
    </p:spTree>
    <p:extLst>
      <p:ext uri="{BB962C8B-B14F-4D97-AF65-F5344CB8AC3E}">
        <p14:creationId xmlns:p14="http://schemas.microsoft.com/office/powerpoint/2010/main" val="24297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23</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196752"/>
            <a:ext cx="8229600" cy="4857403"/>
          </a:xfrm>
        </p:spPr>
        <p:txBody>
          <a:bodyPr/>
          <a:lstStyle/>
          <a:p>
            <a:pPr lvl="0"/>
            <a:r>
              <a:rPr lang="en-US" sz="2800" dirty="0">
                <a:solidFill>
                  <a:schemeClr val="bg2">
                    <a:lumMod val="75000"/>
                  </a:schemeClr>
                </a:solidFill>
              </a:rPr>
              <a:t>Introduction</a:t>
            </a:r>
          </a:p>
          <a:p>
            <a:pPr lvl="0"/>
            <a:r>
              <a:rPr lang="en-US" sz="2800" dirty="0">
                <a:solidFill>
                  <a:srgbClr val="FF0000"/>
                </a:solidFill>
              </a:rPr>
              <a:t>Related Work (Comprehensive literature survey to present state-of-the art methods/algorithms)</a:t>
            </a:r>
          </a:p>
          <a:p>
            <a:pPr lvl="0"/>
            <a:r>
              <a:rPr lang="tr-TR" sz="2800" dirty="0">
                <a:solidFill>
                  <a:schemeClr val="bg2">
                    <a:lumMod val="40000"/>
                    <a:lumOff val="60000"/>
                  </a:schemeClr>
                </a:solidFill>
              </a:rPr>
              <a:t>Preliminaries </a:t>
            </a:r>
            <a:r>
              <a:rPr lang="tr-TR" sz="2400" dirty="0">
                <a:solidFill>
                  <a:schemeClr val="bg2">
                    <a:lumMod val="40000"/>
                    <a:lumOff val="60000"/>
                  </a:schemeClr>
                </a:solidFill>
              </a:rPr>
              <a:t>(NOT in ADD; only in your final book!!!)</a:t>
            </a:r>
            <a:endParaRPr lang="en-US" sz="2400" dirty="0">
              <a:solidFill>
                <a:schemeClr val="bg2">
                  <a:lumMod val="40000"/>
                  <a:lumOff val="60000"/>
                </a:schemeClr>
              </a:solidFill>
            </a:endParaRP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System Architecture (main aspects of data flow/control flow)</a:t>
            </a:r>
          </a:p>
          <a:p>
            <a:pPr lvl="0"/>
            <a:r>
              <a:rPr lang="en-US" sz="2800" dirty="0">
                <a:solidFill>
                  <a:schemeClr val="bg2">
                    <a:lumMod val="40000"/>
                    <a:lumOff val="60000"/>
                  </a:schemeClr>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3078221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24</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tr-TR" dirty="0"/>
              <a:t>Literature Survey</a:t>
            </a:r>
            <a:endParaRPr lang="en-US" dirty="0"/>
          </a:p>
        </p:txBody>
      </p:sp>
      <p:sp>
        <p:nvSpPr>
          <p:cNvPr id="4100" name="Rectangle 3"/>
          <p:cNvSpPr>
            <a:spLocks noGrp="1" noChangeArrowheads="1"/>
          </p:cNvSpPr>
          <p:nvPr>
            <p:ph type="body" idx="1"/>
          </p:nvPr>
        </p:nvSpPr>
        <p:spPr>
          <a:xfrm>
            <a:off x="611560" y="1365723"/>
            <a:ext cx="7952992" cy="4655565"/>
          </a:xfrm>
        </p:spPr>
        <p:txBody>
          <a:bodyPr/>
          <a:lstStyle/>
          <a:p>
            <a:pPr>
              <a:buClr>
                <a:schemeClr val="tx1"/>
              </a:buClr>
            </a:pPr>
            <a:r>
              <a:rPr lang="tr-TR" i="1" dirty="0" err="1">
                <a:solidFill>
                  <a:srgbClr val="FF0000"/>
                </a:solidFill>
              </a:rPr>
              <a:t>Refine</a:t>
            </a:r>
            <a:r>
              <a:rPr lang="tr-TR" dirty="0"/>
              <a:t> your </a:t>
            </a:r>
            <a:r>
              <a:rPr lang="tr-TR" i="1" dirty="0">
                <a:solidFill>
                  <a:srgbClr val="FF0000"/>
                </a:solidFill>
              </a:rPr>
              <a:t>literature survey </a:t>
            </a:r>
            <a:r>
              <a:rPr lang="tr-TR" dirty="0"/>
              <a:t>in PSD with </a:t>
            </a:r>
            <a:r>
              <a:rPr lang="tr-TR" dirty="0" err="1"/>
              <a:t>additional</a:t>
            </a:r>
            <a:r>
              <a:rPr lang="tr-TR" dirty="0"/>
              <a:t> </a:t>
            </a:r>
            <a:r>
              <a:rPr lang="tr-TR" dirty="0" err="1"/>
              <a:t>check</a:t>
            </a:r>
            <a:r>
              <a:rPr lang="en-US" dirty="0"/>
              <a:t> in literature</a:t>
            </a:r>
            <a:endParaRPr lang="tr-TR" dirty="0"/>
          </a:p>
          <a:p>
            <a:pPr lvl="1"/>
            <a:r>
              <a:rPr lang="en-US" i="1" dirty="0"/>
              <a:t>primarily following </a:t>
            </a:r>
            <a:r>
              <a:rPr lang="en-US" i="1" dirty="0">
                <a:solidFill>
                  <a:srgbClr val="FF0000"/>
                </a:solidFill>
              </a:rPr>
              <a:t>your advisor’s opinions </a:t>
            </a:r>
            <a:r>
              <a:rPr lang="en-US" i="1"/>
              <a:t>and then </a:t>
            </a:r>
            <a:r>
              <a:rPr lang="en-US" i="1" dirty="0">
                <a:solidFill>
                  <a:srgbClr val="FF0000"/>
                </a:solidFill>
              </a:rPr>
              <a:t>the comments of your PSD reviewers</a:t>
            </a:r>
          </a:p>
          <a:p>
            <a:pPr lvl="1"/>
            <a:r>
              <a:rPr lang="en-US" i="1" dirty="0"/>
              <a:t>by</a:t>
            </a:r>
            <a:r>
              <a:rPr lang="en-US" i="1" dirty="0">
                <a:solidFill>
                  <a:srgbClr val="FF0000"/>
                </a:solidFill>
              </a:rPr>
              <a:t> </a:t>
            </a:r>
            <a:r>
              <a:rPr lang="tr-TR" i="1" dirty="0" err="1">
                <a:solidFill>
                  <a:srgbClr val="FF0000"/>
                </a:solidFill>
              </a:rPr>
              <a:t>adding</a:t>
            </a:r>
            <a:r>
              <a:rPr lang="tr-TR" dirty="0"/>
              <a:t> any possibly </a:t>
            </a:r>
            <a:r>
              <a:rPr lang="tr-TR" i="1" dirty="0">
                <a:solidFill>
                  <a:srgbClr val="FF0000"/>
                </a:solidFill>
              </a:rPr>
              <a:t>new</a:t>
            </a:r>
            <a:r>
              <a:rPr lang="tr-TR" dirty="0">
                <a:solidFill>
                  <a:srgbClr val="FF0000"/>
                </a:solidFill>
              </a:rPr>
              <a:t> or </a:t>
            </a:r>
            <a:r>
              <a:rPr lang="tr-TR" i="1" dirty="0">
                <a:solidFill>
                  <a:srgbClr val="FF0000"/>
                </a:solidFill>
              </a:rPr>
              <a:t>just missed work </a:t>
            </a:r>
            <a:r>
              <a:rPr lang="tr-TR" dirty="0"/>
              <a:t>related to your problem/</a:t>
            </a:r>
            <a:r>
              <a:rPr lang="tr-TR" dirty="0" err="1"/>
              <a:t>work</a:t>
            </a:r>
            <a:r>
              <a:rPr lang="tr-TR" dirty="0"/>
              <a:t>.</a:t>
            </a:r>
          </a:p>
          <a:p>
            <a:r>
              <a:rPr lang="tr-TR" i="1" dirty="0" err="1">
                <a:solidFill>
                  <a:srgbClr val="FF0000"/>
                </a:solidFill>
              </a:rPr>
              <a:t>Rigorously</a:t>
            </a:r>
            <a:r>
              <a:rPr lang="tr-TR" i="1" dirty="0">
                <a:solidFill>
                  <a:srgbClr val="FF0000"/>
                </a:solidFill>
              </a:rPr>
              <a:t> </a:t>
            </a:r>
            <a:r>
              <a:rPr lang="tr-TR" i="1" dirty="0" err="1">
                <a:solidFill>
                  <a:srgbClr val="FF0000"/>
                </a:solidFill>
              </a:rPr>
              <a:t>discuss</a:t>
            </a:r>
            <a:r>
              <a:rPr lang="tr-TR" i="1" dirty="0">
                <a:solidFill>
                  <a:srgbClr val="FF0000"/>
                </a:solidFill>
              </a:rPr>
              <a:t> </a:t>
            </a:r>
            <a:r>
              <a:rPr lang="tr-TR" dirty="0" err="1"/>
              <a:t>any</a:t>
            </a:r>
            <a:r>
              <a:rPr lang="tr-TR" dirty="0"/>
              <a:t> </a:t>
            </a:r>
            <a:r>
              <a:rPr lang="tr-TR" dirty="0" err="1"/>
              <a:t>newly</a:t>
            </a:r>
            <a:r>
              <a:rPr lang="tr-TR" dirty="0"/>
              <a:t> </a:t>
            </a:r>
            <a:r>
              <a:rPr lang="tr-TR" dirty="0" err="1"/>
              <a:t>found</a:t>
            </a:r>
            <a:r>
              <a:rPr lang="tr-TR" dirty="0"/>
              <a:t> </a:t>
            </a:r>
            <a:r>
              <a:rPr lang="tr-TR" i="1" dirty="0" err="1">
                <a:solidFill>
                  <a:srgbClr val="FF0000"/>
                </a:solidFill>
              </a:rPr>
              <a:t>work</a:t>
            </a:r>
            <a:r>
              <a:rPr lang="tr-TR" i="1" dirty="0">
                <a:solidFill>
                  <a:srgbClr val="FF0000"/>
                </a:solidFill>
              </a:rPr>
              <a:t>/</a:t>
            </a:r>
            <a:r>
              <a:rPr lang="tr-TR" i="1" dirty="0" err="1">
                <a:solidFill>
                  <a:srgbClr val="FF0000"/>
                </a:solidFill>
              </a:rPr>
              <a:t>method</a:t>
            </a:r>
            <a:r>
              <a:rPr lang="tr-TR" dirty="0"/>
              <a:t> </a:t>
            </a:r>
            <a:r>
              <a:rPr lang="tr-TR" dirty="0" err="1"/>
              <a:t>essential</a:t>
            </a:r>
            <a:r>
              <a:rPr lang="tr-TR" dirty="0"/>
              <a:t>/</a:t>
            </a:r>
            <a:r>
              <a:rPr lang="tr-TR" i="1" dirty="0" err="1">
                <a:solidFill>
                  <a:srgbClr val="FF0000"/>
                </a:solidFill>
              </a:rPr>
              <a:t>comparable</a:t>
            </a:r>
            <a:r>
              <a:rPr lang="tr-TR" dirty="0"/>
              <a:t> </a:t>
            </a:r>
            <a:r>
              <a:rPr lang="tr-TR" i="1" dirty="0" err="1"/>
              <a:t>to</a:t>
            </a:r>
            <a:r>
              <a:rPr lang="tr-TR" i="1" dirty="0"/>
              <a:t> </a:t>
            </a:r>
            <a:r>
              <a:rPr lang="tr-TR" i="1" dirty="0" err="1"/>
              <a:t>your</a:t>
            </a:r>
            <a:r>
              <a:rPr lang="tr-TR" i="1" dirty="0"/>
              <a:t> </a:t>
            </a:r>
            <a:r>
              <a:rPr lang="tr-TR" i="1" dirty="0" err="1"/>
              <a:t>work</a:t>
            </a:r>
            <a:r>
              <a:rPr lang="tr-TR" dirty="0"/>
              <a:t> </a:t>
            </a:r>
            <a:r>
              <a:rPr lang="en-US" dirty="0"/>
              <a:t>in </a:t>
            </a:r>
            <a:r>
              <a:rPr lang="tr-TR" dirty="0"/>
              <a:t>«</a:t>
            </a:r>
            <a:r>
              <a:rPr lang="tr-TR" i="1" dirty="0"/>
              <a:t>related work»</a:t>
            </a:r>
            <a:r>
              <a:rPr lang="tr-TR" dirty="0"/>
              <a:t>.</a:t>
            </a:r>
          </a:p>
          <a:p>
            <a:pPr marL="0" indent="0">
              <a:buNone/>
            </a:pPr>
            <a:endParaRPr lang="tr-TR" dirty="0"/>
          </a:p>
        </p:txBody>
      </p:sp>
    </p:spTree>
    <p:extLst>
      <p:ext uri="{BB962C8B-B14F-4D97-AF65-F5344CB8AC3E}">
        <p14:creationId xmlns:p14="http://schemas.microsoft.com/office/powerpoint/2010/main" val="241482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25</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196752"/>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rgbClr val="FF0000"/>
                </a:solidFill>
              </a:rPr>
              <a:t>Preliminaries </a:t>
            </a:r>
            <a:r>
              <a:rPr lang="tr-TR" sz="2400" dirty="0">
                <a:solidFill>
                  <a:srgbClr val="FF0000"/>
                </a:solidFill>
              </a:rPr>
              <a:t>(NOT in ADD; only in your final book!!!)</a:t>
            </a:r>
            <a:endParaRPr lang="en-US" sz="2400" dirty="0">
              <a:solidFill>
                <a:srgbClr val="FF0000"/>
              </a:solidFill>
            </a:endParaRP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System Architecture (main aspects of data flow/control flow)</a:t>
            </a:r>
          </a:p>
          <a:p>
            <a:pPr lvl="0"/>
            <a:r>
              <a:rPr lang="en-US" sz="2800" dirty="0">
                <a:solidFill>
                  <a:schemeClr val="bg2">
                    <a:lumMod val="40000"/>
                    <a:lumOff val="60000"/>
                  </a:schemeClr>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915421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26</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err="1"/>
              <a:t>Pr</a:t>
            </a:r>
            <a:r>
              <a:rPr lang="tr-TR" dirty="0"/>
              <a:t>eliminaries</a:t>
            </a:r>
            <a:endParaRPr lang="en-US" dirty="0"/>
          </a:p>
        </p:txBody>
      </p:sp>
      <p:sp>
        <p:nvSpPr>
          <p:cNvPr id="4100" name="Rectangle 3"/>
          <p:cNvSpPr>
            <a:spLocks noGrp="1" noChangeArrowheads="1"/>
          </p:cNvSpPr>
          <p:nvPr>
            <p:ph type="body" idx="1"/>
          </p:nvPr>
        </p:nvSpPr>
        <p:spPr>
          <a:xfrm>
            <a:off x="611560" y="1008947"/>
            <a:ext cx="7952992" cy="4857403"/>
          </a:xfrm>
        </p:spPr>
        <p:txBody>
          <a:bodyPr/>
          <a:lstStyle/>
          <a:p>
            <a:endParaRPr lang="tr-TR" dirty="0"/>
          </a:p>
          <a:p>
            <a:r>
              <a:rPr lang="tr-TR" dirty="0"/>
              <a:t>Provide, if any, necessary </a:t>
            </a:r>
            <a:r>
              <a:rPr lang="tr-TR" i="1" dirty="0">
                <a:solidFill>
                  <a:srgbClr val="FF0000"/>
                </a:solidFill>
              </a:rPr>
              <a:t>fundamental or background concepts</a:t>
            </a:r>
            <a:r>
              <a:rPr lang="tr-TR" dirty="0"/>
              <a:t> you need know to accomplish your main tasks in this project. </a:t>
            </a:r>
          </a:p>
          <a:p>
            <a:endParaRPr lang="tr-TR" dirty="0"/>
          </a:p>
          <a:p>
            <a:r>
              <a:rPr lang="tr-TR" dirty="0"/>
              <a:t>Be rigorous in including all necessary </a:t>
            </a:r>
            <a:r>
              <a:rPr lang="tr-TR" i="1" dirty="0"/>
              <a:t>fundamentals</a:t>
            </a:r>
            <a:r>
              <a:rPr lang="tr-TR" dirty="0"/>
              <a:t> etc. you will be exploiting. </a:t>
            </a:r>
          </a:p>
        </p:txBody>
      </p:sp>
    </p:spTree>
    <p:extLst>
      <p:ext uri="{BB962C8B-B14F-4D97-AF65-F5344CB8AC3E}">
        <p14:creationId xmlns:p14="http://schemas.microsoft.com/office/powerpoint/2010/main" val="913587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27</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196752"/>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chemeClr val="bg2">
                    <a:lumMod val="75000"/>
                  </a:schemeClr>
                </a:solidFill>
              </a:rPr>
              <a:t>Preliminaries </a:t>
            </a:r>
            <a:r>
              <a:rPr lang="tr-TR" sz="2400" dirty="0">
                <a:solidFill>
                  <a:schemeClr val="bg2">
                    <a:lumMod val="75000"/>
                  </a:schemeClr>
                </a:solidFill>
              </a:rPr>
              <a:t>(NOT in ADD; only in your final book!!!)</a:t>
            </a:r>
            <a:endParaRPr lang="en-US" sz="2400" dirty="0">
              <a:solidFill>
                <a:schemeClr val="bg2">
                  <a:lumMod val="75000"/>
                </a:schemeClr>
              </a:solidFill>
            </a:endParaRPr>
          </a:p>
          <a:p>
            <a:pPr lvl="0"/>
            <a:r>
              <a:rPr lang="en-US" sz="2800" dirty="0">
                <a:solidFill>
                  <a:srgbClr val="FF0000"/>
                </a:solidFill>
              </a:rPr>
              <a:t>System Design</a:t>
            </a:r>
          </a:p>
          <a:p>
            <a:pPr lvl="0"/>
            <a:r>
              <a:rPr lang="en-US" sz="2800" dirty="0">
                <a:solidFill>
                  <a:schemeClr val="bg2">
                    <a:lumMod val="40000"/>
                    <a:lumOff val="60000"/>
                  </a:schemeClr>
                </a:solidFill>
              </a:rPr>
              <a:t>System Architecture (main aspects of data flow/control flow)</a:t>
            </a:r>
          </a:p>
          <a:p>
            <a:pPr lvl="0"/>
            <a:r>
              <a:rPr lang="en-US" sz="2800" dirty="0">
                <a:solidFill>
                  <a:schemeClr val="bg2">
                    <a:lumMod val="40000"/>
                    <a:lumOff val="60000"/>
                  </a:schemeClr>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195915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28</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System Design</a:t>
            </a:r>
            <a:r>
              <a:rPr lang="tr-TR" dirty="0"/>
              <a:t> (Methodology)</a:t>
            </a:r>
            <a:endParaRPr lang="en-US" dirty="0"/>
          </a:p>
        </p:txBody>
      </p:sp>
      <p:sp>
        <p:nvSpPr>
          <p:cNvPr id="4100" name="Rectangle 3"/>
          <p:cNvSpPr>
            <a:spLocks noGrp="1" noChangeArrowheads="1"/>
          </p:cNvSpPr>
          <p:nvPr>
            <p:ph type="body" idx="1"/>
          </p:nvPr>
        </p:nvSpPr>
        <p:spPr>
          <a:xfrm>
            <a:off x="323528" y="1268760"/>
            <a:ext cx="8241024" cy="4857403"/>
          </a:xfrm>
        </p:spPr>
        <p:txBody>
          <a:bodyPr/>
          <a:lstStyle/>
          <a:p>
            <a:r>
              <a:rPr lang="tr-TR" i="1" dirty="0"/>
              <a:t>System Model (</a:t>
            </a:r>
            <a:r>
              <a:rPr lang="tr-TR" sz="2400" i="1" dirty="0" err="1">
                <a:solidFill>
                  <a:srgbClr val="FF0000"/>
                </a:solidFill>
              </a:rPr>
              <a:t>block</a:t>
            </a:r>
            <a:r>
              <a:rPr lang="tr-TR" sz="2400" i="1" dirty="0">
                <a:solidFill>
                  <a:srgbClr val="FF0000"/>
                </a:solidFill>
              </a:rPr>
              <a:t> </a:t>
            </a:r>
            <a:r>
              <a:rPr lang="tr-TR" sz="2400" i="1" dirty="0" err="1">
                <a:solidFill>
                  <a:srgbClr val="FF0000"/>
                </a:solidFill>
              </a:rPr>
              <a:t>diagrams</a:t>
            </a:r>
            <a:r>
              <a:rPr lang="en-US" sz="2400" i="1" dirty="0">
                <a:solidFill>
                  <a:srgbClr val="FF0000"/>
                </a:solidFill>
              </a:rPr>
              <a:t> </a:t>
            </a:r>
            <a:r>
              <a:rPr lang="en-US" sz="2400" i="1" dirty="0"/>
              <a:t>for</a:t>
            </a:r>
            <a:r>
              <a:rPr lang="en-US" sz="2400" i="1" dirty="0">
                <a:solidFill>
                  <a:srgbClr val="FF0000"/>
                </a:solidFill>
              </a:rPr>
              <a:t> static </a:t>
            </a:r>
            <a:r>
              <a:rPr lang="en-US" sz="2400" i="1" dirty="0"/>
              <a:t>&amp;</a:t>
            </a:r>
            <a:r>
              <a:rPr lang="tr-TR" sz="2400" i="1" dirty="0"/>
              <a:t> </a:t>
            </a:r>
            <a:r>
              <a:rPr lang="tr-TR" sz="2400" i="1" dirty="0" err="1">
                <a:solidFill>
                  <a:srgbClr val="FF0000"/>
                </a:solidFill>
              </a:rPr>
              <a:t>state</a:t>
            </a:r>
            <a:r>
              <a:rPr lang="tr-TR" sz="2400" i="1" dirty="0">
                <a:solidFill>
                  <a:srgbClr val="FF0000"/>
                </a:solidFill>
              </a:rPr>
              <a:t> machines</a:t>
            </a:r>
            <a:r>
              <a:rPr lang="tr-TR" sz="2400" i="1" dirty="0"/>
              <a:t> </a:t>
            </a:r>
            <a:r>
              <a:rPr lang="tr-TR" sz="2400" i="1" dirty="0" err="1"/>
              <a:t>for</a:t>
            </a:r>
            <a:r>
              <a:rPr lang="tr-TR" sz="2400" i="1" dirty="0"/>
              <a:t> </a:t>
            </a:r>
            <a:r>
              <a:rPr lang="tr-TR" sz="2400" i="1" dirty="0" err="1">
                <a:solidFill>
                  <a:srgbClr val="FF0000"/>
                </a:solidFill>
              </a:rPr>
              <a:t>dynamic</a:t>
            </a:r>
            <a:r>
              <a:rPr lang="tr-TR" sz="2400" i="1" dirty="0">
                <a:solidFill>
                  <a:srgbClr val="FF0000"/>
                </a:solidFill>
              </a:rPr>
              <a:t> </a:t>
            </a:r>
            <a:r>
              <a:rPr lang="tr-TR" sz="2400" i="1" dirty="0" err="1">
                <a:solidFill>
                  <a:srgbClr val="FF0000"/>
                </a:solidFill>
              </a:rPr>
              <a:t>perspective</a:t>
            </a:r>
            <a:r>
              <a:rPr lang="tr-TR" sz="2400" i="1" dirty="0"/>
              <a:t>, </a:t>
            </a:r>
            <a:r>
              <a:rPr lang="tr-TR" sz="2400" i="1" dirty="0" err="1"/>
              <a:t>other</a:t>
            </a:r>
            <a:r>
              <a:rPr lang="tr-TR" sz="2400" i="1" dirty="0"/>
              <a:t> visual aids welcome</a:t>
            </a:r>
            <a:r>
              <a:rPr lang="tr-TR" i="1" dirty="0"/>
              <a:t>)</a:t>
            </a:r>
          </a:p>
          <a:p>
            <a:r>
              <a:rPr lang="tr-TR" i="1" dirty="0">
                <a:solidFill>
                  <a:srgbClr val="FF0000"/>
                </a:solidFill>
              </a:rPr>
              <a:t>Flow charts </a:t>
            </a:r>
            <a:r>
              <a:rPr lang="tr-TR" i="1" dirty="0"/>
              <a:t>and/or </a:t>
            </a:r>
            <a:r>
              <a:rPr lang="tr-TR" i="1" dirty="0">
                <a:solidFill>
                  <a:srgbClr val="FF0000"/>
                </a:solidFill>
              </a:rPr>
              <a:t>pseudocode</a:t>
            </a:r>
            <a:r>
              <a:rPr lang="tr-TR" i="1" dirty="0"/>
              <a:t> of proposed algorithms</a:t>
            </a:r>
          </a:p>
          <a:p>
            <a:r>
              <a:rPr lang="tr-TR" i="1" dirty="0">
                <a:solidFill>
                  <a:srgbClr val="FF0000"/>
                </a:solidFill>
              </a:rPr>
              <a:t>Performance assessment criteria</a:t>
            </a:r>
            <a:r>
              <a:rPr lang="tr-TR" i="1" dirty="0"/>
              <a:t>, </a:t>
            </a:r>
            <a:r>
              <a:rPr lang="tr-TR" i="1" dirty="0">
                <a:solidFill>
                  <a:srgbClr val="FF0000"/>
                </a:solidFill>
              </a:rPr>
              <a:t>comparison metrics</a:t>
            </a:r>
            <a:r>
              <a:rPr lang="tr-TR" i="1" dirty="0"/>
              <a:t> (provide detailed explanation, the more unambiguous the better!!!)</a:t>
            </a:r>
          </a:p>
          <a:p>
            <a:r>
              <a:rPr lang="tr-TR" i="1" dirty="0">
                <a:solidFill>
                  <a:srgbClr val="FF0000"/>
                </a:solidFill>
              </a:rPr>
              <a:t>Data sets </a:t>
            </a:r>
            <a:r>
              <a:rPr lang="tr-TR" i="1" dirty="0"/>
              <a:t>or </a:t>
            </a:r>
            <a:r>
              <a:rPr lang="tr-TR" i="1" dirty="0">
                <a:solidFill>
                  <a:srgbClr val="FF0000"/>
                </a:solidFill>
              </a:rPr>
              <a:t>benchmarks</a:t>
            </a:r>
            <a:r>
              <a:rPr lang="tr-TR" i="1" dirty="0"/>
              <a:t> (provide detailed explanation)</a:t>
            </a:r>
            <a:endParaRPr lang="en-US" dirty="0"/>
          </a:p>
        </p:txBody>
      </p:sp>
    </p:spTree>
    <p:extLst>
      <p:ext uri="{BB962C8B-B14F-4D97-AF65-F5344CB8AC3E}">
        <p14:creationId xmlns:p14="http://schemas.microsoft.com/office/powerpoint/2010/main" val="3269565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29</a:t>
            </a:fld>
            <a:endParaRPr lang="en-US" altLang="tr-TR" i="0"/>
          </a:p>
        </p:txBody>
      </p:sp>
      <p:sp>
        <p:nvSpPr>
          <p:cNvPr id="4099" name="Rectangle 2"/>
          <p:cNvSpPr>
            <a:spLocks noGrp="1" noChangeArrowheads="1"/>
          </p:cNvSpPr>
          <p:nvPr>
            <p:ph type="title"/>
          </p:nvPr>
        </p:nvSpPr>
        <p:spPr>
          <a:xfrm>
            <a:off x="539552" y="-173283"/>
            <a:ext cx="8239944" cy="889050"/>
          </a:xfrm>
        </p:spPr>
        <p:txBody>
          <a:bodyPr/>
          <a:lstStyle/>
          <a:p>
            <a:pPr lvl="0"/>
            <a:r>
              <a:rPr lang="en-US" dirty="0"/>
              <a:t>System Design</a:t>
            </a:r>
            <a:r>
              <a:rPr lang="tr-TR" dirty="0"/>
              <a:t> (Methodology)</a:t>
            </a:r>
            <a:endParaRPr lang="en-US" dirty="0"/>
          </a:p>
        </p:txBody>
      </p:sp>
      <p:sp>
        <p:nvSpPr>
          <p:cNvPr id="4100" name="Rectangle 3"/>
          <p:cNvSpPr>
            <a:spLocks noGrp="1" noChangeArrowheads="1"/>
          </p:cNvSpPr>
          <p:nvPr>
            <p:ph type="body" idx="1"/>
          </p:nvPr>
        </p:nvSpPr>
        <p:spPr>
          <a:xfrm>
            <a:off x="251520" y="620688"/>
            <a:ext cx="8241024" cy="5832648"/>
          </a:xfrm>
        </p:spPr>
        <p:txBody>
          <a:bodyPr/>
          <a:lstStyle/>
          <a:p>
            <a:r>
              <a:rPr lang="tr-TR" sz="2800" i="1" dirty="0">
                <a:solidFill>
                  <a:srgbClr val="FF0000"/>
                </a:solidFill>
              </a:rPr>
              <a:t>Flow charts </a:t>
            </a:r>
            <a:r>
              <a:rPr lang="tr-TR" sz="2800" i="1" dirty="0"/>
              <a:t>and/or </a:t>
            </a:r>
            <a:r>
              <a:rPr lang="tr-TR" sz="2800" i="1" dirty="0">
                <a:solidFill>
                  <a:srgbClr val="FF0000"/>
                </a:solidFill>
              </a:rPr>
              <a:t>pseudocode</a:t>
            </a:r>
            <a:r>
              <a:rPr lang="tr-TR" sz="2800" i="1" dirty="0"/>
              <a:t> of proposed algorithms</a:t>
            </a:r>
          </a:p>
          <a:p>
            <a:pPr lvl="1"/>
            <a:r>
              <a:rPr lang="tr-TR" sz="2400" dirty="0"/>
              <a:t>G</a:t>
            </a:r>
            <a:r>
              <a:rPr lang="en-US" sz="2400" dirty="0" err="1"/>
              <a:t>ive</a:t>
            </a:r>
            <a:r>
              <a:rPr lang="en-US" sz="2400" dirty="0"/>
              <a:t> enough details</a:t>
            </a:r>
            <a:r>
              <a:rPr lang="tr-TR" sz="2400" dirty="0"/>
              <a:t>!</a:t>
            </a:r>
          </a:p>
          <a:p>
            <a:pPr lvl="1"/>
            <a:r>
              <a:rPr lang="en-US" sz="2400" dirty="0"/>
              <a:t>C</a:t>
            </a:r>
            <a:r>
              <a:rPr lang="tr-TR" sz="2400" dirty="0" err="1"/>
              <a:t>onsider</a:t>
            </a:r>
            <a:r>
              <a:rPr lang="tr-TR" sz="2400" dirty="0"/>
              <a:t> </a:t>
            </a:r>
            <a:r>
              <a:rPr lang="en-US" sz="2400" dirty="0"/>
              <a:t>an </a:t>
            </a:r>
            <a:r>
              <a:rPr lang="en-US" sz="2400" i="1" dirty="0">
                <a:solidFill>
                  <a:srgbClr val="FF0000"/>
                </a:solidFill>
              </a:rPr>
              <a:t>individual</a:t>
            </a:r>
            <a:r>
              <a:rPr lang="en-US" sz="2400" dirty="0"/>
              <a:t> </a:t>
            </a:r>
            <a:r>
              <a:rPr lang="tr-TR" sz="2400" dirty="0">
                <a:solidFill>
                  <a:srgbClr val="FF0000"/>
                </a:solidFill>
              </a:rPr>
              <a:t>p</a:t>
            </a:r>
            <a:r>
              <a:rPr lang="en-US" sz="2400" dirty="0" err="1">
                <a:solidFill>
                  <a:srgbClr val="FF0000"/>
                </a:solidFill>
              </a:rPr>
              <a:t>seudocode</a:t>
            </a:r>
            <a:r>
              <a:rPr lang="en-US" sz="2400" dirty="0">
                <a:solidFill>
                  <a:srgbClr val="FF0000"/>
                </a:solidFill>
              </a:rPr>
              <a:t> </a:t>
            </a:r>
            <a:r>
              <a:rPr lang="tr-TR" sz="2400" dirty="0">
                <a:solidFill>
                  <a:srgbClr val="FF0000"/>
                </a:solidFill>
              </a:rPr>
              <a:t>per </a:t>
            </a:r>
            <a:r>
              <a:rPr lang="en-US" sz="2400" dirty="0">
                <a:solidFill>
                  <a:srgbClr val="FF0000"/>
                </a:solidFill>
              </a:rPr>
              <a:t>module</a:t>
            </a:r>
            <a:r>
              <a:rPr lang="tr-TR" sz="2400" dirty="0"/>
              <a:t>!</a:t>
            </a:r>
            <a:endParaRPr lang="tr-TR" sz="2400" i="1" dirty="0">
              <a:solidFill>
                <a:srgbClr val="FF0000"/>
              </a:solidFill>
            </a:endParaRPr>
          </a:p>
          <a:p>
            <a:r>
              <a:rPr lang="tr-TR" sz="2800" i="1" dirty="0">
                <a:solidFill>
                  <a:srgbClr val="FF0000"/>
                </a:solidFill>
              </a:rPr>
              <a:t>Performance assessment criteria</a:t>
            </a:r>
            <a:r>
              <a:rPr lang="tr-TR" sz="2800" i="1" dirty="0"/>
              <a:t>, </a:t>
            </a:r>
            <a:r>
              <a:rPr lang="tr-TR" sz="2800" i="1" dirty="0">
                <a:solidFill>
                  <a:srgbClr val="FF0000"/>
                </a:solidFill>
              </a:rPr>
              <a:t>comparison metrics</a:t>
            </a:r>
            <a:r>
              <a:rPr lang="tr-TR" sz="2800" i="1" dirty="0"/>
              <a:t> </a:t>
            </a:r>
          </a:p>
          <a:p>
            <a:pPr lvl="1"/>
            <a:r>
              <a:rPr lang="tr-TR" sz="2400" i="1" dirty="0" err="1"/>
              <a:t>select</a:t>
            </a:r>
            <a:r>
              <a:rPr lang="tr-TR" sz="2400" i="1" dirty="0"/>
              <a:t> </a:t>
            </a:r>
            <a:r>
              <a:rPr lang="tr-TR" sz="2400" i="1" dirty="0" err="1"/>
              <a:t>one</a:t>
            </a:r>
            <a:r>
              <a:rPr lang="tr-TR" sz="2400" i="1" dirty="0"/>
              <a:t> of </a:t>
            </a:r>
            <a:r>
              <a:rPr lang="tr-TR" sz="2400" i="1" dirty="0" err="1"/>
              <a:t>the</a:t>
            </a:r>
            <a:r>
              <a:rPr lang="tr-TR" sz="2400" i="1" dirty="0"/>
              <a:t> </a:t>
            </a:r>
            <a:r>
              <a:rPr lang="tr-TR" sz="2400" i="1" dirty="0" err="1"/>
              <a:t>following</a:t>
            </a:r>
            <a:r>
              <a:rPr lang="en-US" sz="2400" i="1" dirty="0"/>
              <a:t> appropriate for your work</a:t>
            </a:r>
            <a:r>
              <a:rPr lang="tr-TR" sz="2400" i="1" dirty="0"/>
              <a:t> to compare your results with the state of the art (newest work in literature)</a:t>
            </a:r>
          </a:p>
          <a:p>
            <a:pPr lvl="2"/>
            <a:r>
              <a:rPr lang="en-US" sz="2000" i="1" dirty="0"/>
              <a:t>A</a:t>
            </a:r>
            <a:r>
              <a:rPr lang="tr-TR" sz="2000" i="1" dirty="0"/>
              <a:t>djusted Rand Index (ARI)</a:t>
            </a:r>
            <a:r>
              <a:rPr lang="en-US" sz="2000" dirty="0"/>
              <a:t>,</a:t>
            </a:r>
            <a:endParaRPr lang="tr-TR" sz="2000" dirty="0"/>
          </a:p>
          <a:p>
            <a:pPr lvl="2"/>
            <a:r>
              <a:rPr lang="en-US" sz="2000" i="1" dirty="0"/>
              <a:t>F</a:t>
            </a:r>
            <a:r>
              <a:rPr lang="tr-TR" sz="2000" i="1" dirty="0"/>
              <a:t>(1)</a:t>
            </a:r>
            <a:r>
              <a:rPr lang="en-US" sz="2000" i="1" dirty="0"/>
              <a:t>-score,</a:t>
            </a:r>
            <a:endParaRPr lang="tr-TR" sz="2000" dirty="0"/>
          </a:p>
          <a:p>
            <a:pPr lvl="2"/>
            <a:r>
              <a:rPr lang="tr-TR" sz="2000" i="1" dirty="0"/>
              <a:t>p</a:t>
            </a:r>
            <a:r>
              <a:rPr lang="en-US" sz="2000" i="1" dirty="0" err="1"/>
              <a:t>recision</a:t>
            </a:r>
            <a:r>
              <a:rPr lang="en-US" sz="2000" i="1" dirty="0"/>
              <a:t>/</a:t>
            </a:r>
            <a:r>
              <a:rPr lang="tr-TR" sz="2000" i="1" dirty="0"/>
              <a:t>r</a:t>
            </a:r>
            <a:r>
              <a:rPr lang="en-US" sz="2000" i="1" dirty="0" err="1"/>
              <a:t>ecall</a:t>
            </a:r>
            <a:r>
              <a:rPr lang="tr-TR" sz="2000" i="1" dirty="0"/>
              <a:t> or </a:t>
            </a:r>
          </a:p>
          <a:p>
            <a:pPr lvl="2"/>
            <a:r>
              <a:rPr lang="tr-TR" sz="2000" i="1" dirty="0"/>
              <a:t>other standard accuracy criteria</a:t>
            </a:r>
            <a:r>
              <a:rPr lang="tr-TR" sz="2000" dirty="0"/>
              <a:t> such as </a:t>
            </a:r>
            <a:r>
              <a:rPr lang="tr-TR" sz="2000" i="1" dirty="0"/>
              <a:t>sensitivity</a:t>
            </a:r>
            <a:r>
              <a:rPr lang="tr-TR" sz="2000" dirty="0"/>
              <a:t>, </a:t>
            </a:r>
            <a:r>
              <a:rPr lang="tr-TR" sz="2000" i="1" dirty="0"/>
              <a:t>specificity</a:t>
            </a:r>
            <a:r>
              <a:rPr lang="tr-TR" sz="2000" dirty="0"/>
              <a:t>, </a:t>
            </a:r>
            <a:r>
              <a:rPr lang="tr-TR" sz="2000" i="1" dirty="0"/>
              <a:t>false positive/negative rates</a:t>
            </a:r>
            <a:r>
              <a:rPr lang="tr-TR" sz="2000" dirty="0"/>
              <a:t>, </a:t>
            </a:r>
            <a:r>
              <a:rPr lang="en-US" sz="2000" dirty="0"/>
              <a:t>etc.)</a:t>
            </a:r>
            <a:r>
              <a:rPr lang="en-US" sz="1600" dirty="0"/>
              <a:t>  </a:t>
            </a:r>
            <a:endParaRPr lang="tr-TR" sz="1600" i="1" dirty="0"/>
          </a:p>
        </p:txBody>
      </p:sp>
    </p:spTree>
    <p:extLst>
      <p:ext uri="{BB962C8B-B14F-4D97-AF65-F5344CB8AC3E}">
        <p14:creationId xmlns:p14="http://schemas.microsoft.com/office/powerpoint/2010/main" val="29216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a:t>
            </a:fld>
            <a:endParaRPr lang="en-US" altLang="tr-TR" i="0"/>
          </a:p>
        </p:txBody>
      </p:sp>
      <p:sp>
        <p:nvSpPr>
          <p:cNvPr id="4099" name="Rectangle 2"/>
          <p:cNvSpPr>
            <a:spLocks noGrp="1" noChangeArrowheads="1"/>
          </p:cNvSpPr>
          <p:nvPr>
            <p:ph type="title"/>
          </p:nvPr>
        </p:nvSpPr>
        <p:spPr/>
        <p:txBody>
          <a:bodyPr/>
          <a:lstStyle/>
          <a:p>
            <a:pPr eaLnBrk="1" hangingPunct="1"/>
            <a:r>
              <a:rPr lang="tr-TR" altLang="tr-TR" dirty="0"/>
              <a:t>Introduction</a:t>
            </a:r>
            <a:endParaRPr lang="en-US" altLang="tr-TR" dirty="0"/>
          </a:p>
        </p:txBody>
      </p:sp>
      <p:sp>
        <p:nvSpPr>
          <p:cNvPr id="4100" name="Rectangle 3"/>
          <p:cNvSpPr>
            <a:spLocks noGrp="1" noChangeArrowheads="1"/>
          </p:cNvSpPr>
          <p:nvPr>
            <p:ph type="body" idx="1"/>
          </p:nvPr>
        </p:nvSpPr>
        <p:spPr>
          <a:xfrm>
            <a:off x="476528" y="1523902"/>
            <a:ext cx="8229600" cy="4525963"/>
          </a:xfrm>
        </p:spPr>
        <p:txBody>
          <a:bodyPr/>
          <a:lstStyle/>
          <a:p>
            <a:pPr eaLnBrk="1" hangingPunct="1">
              <a:lnSpc>
                <a:spcPct val="90000"/>
              </a:lnSpc>
            </a:pPr>
            <a:r>
              <a:rPr lang="tr-TR" altLang="tr-TR" dirty="0">
                <a:solidFill>
                  <a:schemeClr val="tx1"/>
                </a:solidFill>
              </a:rPr>
              <a:t>ADD is </a:t>
            </a:r>
            <a:r>
              <a:rPr lang="tr-TR" altLang="tr-TR" i="1" dirty="0">
                <a:solidFill>
                  <a:schemeClr val="tx1"/>
                </a:solidFill>
              </a:rPr>
              <a:t>a continuation of</a:t>
            </a:r>
            <a:r>
              <a:rPr lang="tr-TR" altLang="tr-TR" dirty="0">
                <a:solidFill>
                  <a:schemeClr val="tx1"/>
                </a:solidFill>
              </a:rPr>
              <a:t> the project specification document (</a:t>
            </a:r>
            <a:r>
              <a:rPr lang="tr-TR" altLang="tr-TR" i="1" dirty="0">
                <a:solidFill>
                  <a:schemeClr val="tx1"/>
                </a:solidFill>
              </a:rPr>
              <a:t>PSD</a:t>
            </a:r>
            <a:r>
              <a:rPr lang="tr-TR" altLang="tr-TR" dirty="0">
                <a:solidFill>
                  <a:schemeClr val="tx1"/>
                </a:solidFill>
              </a:rPr>
              <a:t>)</a:t>
            </a:r>
          </a:p>
          <a:p>
            <a:pPr eaLnBrk="1" hangingPunct="1">
              <a:lnSpc>
                <a:spcPct val="90000"/>
              </a:lnSpc>
            </a:pPr>
            <a:r>
              <a:rPr lang="tr-TR" altLang="tr-TR" b="1" i="1" dirty="0">
                <a:solidFill>
                  <a:srgbClr val="FF0000"/>
                </a:solidFill>
              </a:rPr>
              <a:t>Goal:</a:t>
            </a:r>
            <a:r>
              <a:rPr lang="tr-TR" altLang="tr-TR" dirty="0"/>
              <a:t> presenting the analysis and design of the project.</a:t>
            </a:r>
          </a:p>
          <a:p>
            <a:pPr eaLnBrk="1" hangingPunct="1">
              <a:lnSpc>
                <a:spcPct val="90000"/>
              </a:lnSpc>
            </a:pPr>
            <a:r>
              <a:rPr lang="tr-TR" altLang="tr-TR" dirty="0">
                <a:solidFill>
                  <a:schemeClr val="tx1"/>
                </a:solidFill>
              </a:rPr>
              <a:t>Focuses on </a:t>
            </a:r>
            <a:r>
              <a:rPr lang="tr-TR" altLang="tr-TR" i="1" dirty="0">
                <a:solidFill>
                  <a:schemeClr val="tx1"/>
                </a:solidFill>
              </a:rPr>
              <a:t>two different types</a:t>
            </a:r>
            <a:r>
              <a:rPr lang="tr-TR" altLang="tr-TR" dirty="0">
                <a:solidFill>
                  <a:schemeClr val="tx1"/>
                </a:solidFill>
              </a:rPr>
              <a:t> of projects:</a:t>
            </a:r>
          </a:p>
          <a:p>
            <a:pPr lvl="1" eaLnBrk="1" hangingPunct="1">
              <a:lnSpc>
                <a:spcPct val="90000"/>
              </a:lnSpc>
            </a:pPr>
            <a:r>
              <a:rPr lang="tr-TR" altLang="tr-TR" b="1" i="1" dirty="0"/>
              <a:t>Software oriented projects</a:t>
            </a:r>
          </a:p>
          <a:p>
            <a:pPr lvl="1" eaLnBrk="1" hangingPunct="1">
              <a:lnSpc>
                <a:spcPct val="90000"/>
              </a:lnSpc>
            </a:pPr>
            <a:r>
              <a:rPr lang="tr-TR" altLang="tr-TR" b="1" i="1" dirty="0">
                <a:solidFill>
                  <a:schemeClr val="tx1"/>
                </a:solidFill>
              </a:rPr>
              <a:t>Academia oriented projects</a:t>
            </a:r>
          </a:p>
          <a:p>
            <a:pPr eaLnBrk="1" hangingPunct="1">
              <a:lnSpc>
                <a:spcPct val="90000"/>
              </a:lnSpc>
            </a:pPr>
            <a:r>
              <a:rPr lang="tr-TR" altLang="tr-TR" dirty="0"/>
              <a:t>Type of project to determine by advisor !!!</a:t>
            </a:r>
            <a:endParaRPr lang="en-US" altLang="tr-TR"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30</a:t>
            </a:fld>
            <a:endParaRPr lang="en-US" altLang="tr-TR" i="0"/>
          </a:p>
        </p:txBody>
      </p:sp>
      <p:sp>
        <p:nvSpPr>
          <p:cNvPr id="4099" name="Rectangle 2"/>
          <p:cNvSpPr>
            <a:spLocks noGrp="1" noChangeArrowheads="1"/>
          </p:cNvSpPr>
          <p:nvPr>
            <p:ph type="title"/>
          </p:nvPr>
        </p:nvSpPr>
        <p:spPr>
          <a:xfrm>
            <a:off x="539552" y="91678"/>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052736"/>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chemeClr val="bg2">
                    <a:lumMod val="75000"/>
                  </a:schemeClr>
                </a:solidFill>
              </a:rPr>
              <a:t>Preliminaries </a:t>
            </a:r>
            <a:r>
              <a:rPr lang="tr-TR" sz="2400" dirty="0">
                <a:solidFill>
                  <a:schemeClr val="bg2">
                    <a:lumMod val="75000"/>
                  </a:schemeClr>
                </a:solidFill>
              </a:rPr>
              <a:t>(NOT in ADD; only in your final book!!!)</a:t>
            </a:r>
            <a:endParaRPr lang="en-US" sz="2400" dirty="0">
              <a:solidFill>
                <a:schemeClr val="bg2">
                  <a:lumMod val="75000"/>
                </a:schemeClr>
              </a:solidFill>
            </a:endParaRPr>
          </a:p>
          <a:p>
            <a:pPr lvl="0"/>
            <a:r>
              <a:rPr lang="en-US" sz="2800" dirty="0">
                <a:solidFill>
                  <a:schemeClr val="bg2">
                    <a:lumMod val="75000"/>
                  </a:schemeClr>
                </a:solidFill>
              </a:rPr>
              <a:t>System Design</a:t>
            </a:r>
          </a:p>
          <a:p>
            <a:pPr lvl="0"/>
            <a:r>
              <a:rPr lang="en-US" sz="2800" dirty="0">
                <a:solidFill>
                  <a:srgbClr val="FF0000"/>
                </a:solidFill>
              </a:rPr>
              <a:t>System Architecture (main aspects of data flow/control flow)</a:t>
            </a:r>
          </a:p>
          <a:p>
            <a:pPr lvl="0"/>
            <a:r>
              <a:rPr lang="en-US" sz="2800" dirty="0">
                <a:solidFill>
                  <a:schemeClr val="bg2">
                    <a:lumMod val="40000"/>
                    <a:lumOff val="60000"/>
                  </a:schemeClr>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949020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31</a:t>
            </a:fld>
            <a:endParaRPr lang="en-US" altLang="tr-TR" i="0"/>
          </a:p>
        </p:txBody>
      </p:sp>
      <p:sp>
        <p:nvSpPr>
          <p:cNvPr id="4099" name="Rectangle 2"/>
          <p:cNvSpPr>
            <a:spLocks noGrp="1" noChangeArrowheads="1"/>
          </p:cNvSpPr>
          <p:nvPr>
            <p:ph type="title"/>
          </p:nvPr>
        </p:nvSpPr>
        <p:spPr>
          <a:xfrm>
            <a:off x="539552" y="260648"/>
            <a:ext cx="8239944" cy="889050"/>
          </a:xfrm>
        </p:spPr>
        <p:txBody>
          <a:bodyPr/>
          <a:lstStyle/>
          <a:p>
            <a:pPr lvl="0"/>
            <a:r>
              <a:rPr lang="en-US" dirty="0"/>
              <a:t>Software Architecture (Implementational Details)</a:t>
            </a:r>
          </a:p>
        </p:txBody>
      </p:sp>
      <p:sp>
        <p:nvSpPr>
          <p:cNvPr id="4100" name="Rectangle 3"/>
          <p:cNvSpPr>
            <a:spLocks noGrp="1" noChangeArrowheads="1"/>
          </p:cNvSpPr>
          <p:nvPr>
            <p:ph type="body" idx="1"/>
          </p:nvPr>
        </p:nvSpPr>
        <p:spPr>
          <a:xfrm>
            <a:off x="595504" y="1811957"/>
            <a:ext cx="7952992" cy="3633267"/>
          </a:xfrm>
        </p:spPr>
        <p:txBody>
          <a:bodyPr/>
          <a:lstStyle/>
          <a:p>
            <a:r>
              <a:rPr lang="tr-TR" dirty="0" err="1"/>
              <a:t>Display</a:t>
            </a:r>
            <a:endParaRPr lang="tr-TR" dirty="0"/>
          </a:p>
          <a:p>
            <a:pPr lvl="1"/>
            <a:r>
              <a:rPr lang="tr-TR" dirty="0" err="1"/>
              <a:t>the</a:t>
            </a:r>
            <a:r>
              <a:rPr lang="tr-TR" dirty="0"/>
              <a:t> system’s </a:t>
            </a:r>
            <a:r>
              <a:rPr lang="tr-TR" i="1" dirty="0"/>
              <a:t>structure</a:t>
            </a:r>
            <a:r>
              <a:rPr lang="tr-TR" dirty="0"/>
              <a:t> and </a:t>
            </a:r>
            <a:r>
              <a:rPr lang="tr-TR" i="1" dirty="0"/>
              <a:t>static aspects </a:t>
            </a:r>
            <a:r>
              <a:rPr lang="tr-TR" dirty="0"/>
              <a:t>such as </a:t>
            </a:r>
            <a:r>
              <a:rPr lang="tr-TR" i="1" dirty="0">
                <a:solidFill>
                  <a:srgbClr val="FF0000"/>
                </a:solidFill>
              </a:rPr>
              <a:t>subsystems/modules </a:t>
            </a:r>
            <a:r>
              <a:rPr lang="tr-TR" dirty="0"/>
              <a:t>using </a:t>
            </a:r>
            <a:r>
              <a:rPr lang="tr-TR" i="1" dirty="0">
                <a:solidFill>
                  <a:srgbClr val="FF0000"/>
                </a:solidFill>
              </a:rPr>
              <a:t>block diagrams</a:t>
            </a:r>
            <a:r>
              <a:rPr lang="tr-TR" dirty="0"/>
              <a:t>, and other </a:t>
            </a:r>
            <a:r>
              <a:rPr lang="tr-TR" i="1" dirty="0">
                <a:solidFill>
                  <a:srgbClr val="FF0000"/>
                </a:solidFill>
              </a:rPr>
              <a:t>visual aids</a:t>
            </a:r>
            <a:r>
              <a:rPr lang="tr-TR" dirty="0"/>
              <a:t>.</a:t>
            </a:r>
          </a:p>
          <a:p>
            <a:pPr lvl="1"/>
            <a:r>
              <a:rPr lang="tr-TR" dirty="0" err="1"/>
              <a:t>its</a:t>
            </a:r>
            <a:r>
              <a:rPr lang="tr-TR" dirty="0"/>
              <a:t> </a:t>
            </a:r>
            <a:r>
              <a:rPr lang="tr-TR" i="1" dirty="0"/>
              <a:t>dynamic perspective </a:t>
            </a:r>
            <a:r>
              <a:rPr lang="tr-TR" dirty="0"/>
              <a:t>such as </a:t>
            </a:r>
            <a:r>
              <a:rPr lang="en-US" i="1" dirty="0">
                <a:solidFill>
                  <a:srgbClr val="FF0000"/>
                </a:solidFill>
              </a:rPr>
              <a:t>data </a:t>
            </a:r>
            <a:r>
              <a:rPr lang="tr-TR" dirty="0">
                <a:solidFill>
                  <a:srgbClr val="FF0000"/>
                </a:solidFill>
              </a:rPr>
              <a:t>and </a:t>
            </a:r>
            <a:r>
              <a:rPr lang="en-US" i="1" dirty="0">
                <a:solidFill>
                  <a:srgbClr val="FF0000"/>
                </a:solidFill>
              </a:rPr>
              <a:t>control flow</a:t>
            </a:r>
            <a:r>
              <a:rPr lang="tr-TR" i="1" dirty="0"/>
              <a:t> </a:t>
            </a:r>
            <a:r>
              <a:rPr lang="tr-TR" dirty="0"/>
              <a:t>using </a:t>
            </a:r>
            <a:r>
              <a:rPr lang="tr-TR" i="1" dirty="0">
                <a:solidFill>
                  <a:srgbClr val="FF0000"/>
                </a:solidFill>
              </a:rPr>
              <a:t>state machines </a:t>
            </a:r>
            <a:r>
              <a:rPr lang="tr-TR" i="1" dirty="0"/>
              <a:t>(especially fit for real-time systems) </a:t>
            </a:r>
          </a:p>
          <a:p>
            <a:endParaRPr lang="tr-TR" dirty="0"/>
          </a:p>
        </p:txBody>
      </p:sp>
    </p:spTree>
    <p:extLst>
      <p:ext uri="{BB962C8B-B14F-4D97-AF65-F5344CB8AC3E}">
        <p14:creationId xmlns:p14="http://schemas.microsoft.com/office/powerpoint/2010/main" val="152156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32</a:t>
            </a:fld>
            <a:endParaRPr lang="en-US" altLang="tr-TR" i="0"/>
          </a:p>
        </p:txBody>
      </p:sp>
      <p:sp>
        <p:nvSpPr>
          <p:cNvPr id="4099" name="Rectangle 2"/>
          <p:cNvSpPr>
            <a:spLocks noGrp="1" noChangeArrowheads="1"/>
          </p:cNvSpPr>
          <p:nvPr>
            <p:ph type="title"/>
          </p:nvPr>
        </p:nvSpPr>
        <p:spPr>
          <a:xfrm>
            <a:off x="461610" y="163686"/>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235893"/>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chemeClr val="bg2">
                    <a:lumMod val="75000"/>
                  </a:schemeClr>
                </a:solidFill>
              </a:rPr>
              <a:t>Preliminaries </a:t>
            </a:r>
            <a:r>
              <a:rPr lang="tr-TR" sz="2400" dirty="0">
                <a:solidFill>
                  <a:schemeClr val="bg2">
                    <a:lumMod val="75000"/>
                  </a:schemeClr>
                </a:solidFill>
              </a:rPr>
              <a:t>(NOT in ADD; only in your final book!!!)</a:t>
            </a:r>
            <a:endParaRPr lang="en-US" sz="2400" dirty="0">
              <a:solidFill>
                <a:schemeClr val="bg2">
                  <a:lumMod val="75000"/>
                </a:schemeClr>
              </a:solidFill>
            </a:endParaRPr>
          </a:p>
          <a:p>
            <a:pPr lvl="0"/>
            <a:r>
              <a:rPr lang="en-US" sz="2800" dirty="0">
                <a:solidFill>
                  <a:schemeClr val="bg2">
                    <a:lumMod val="75000"/>
                  </a:schemeClr>
                </a:solidFill>
              </a:rPr>
              <a:t>System Design</a:t>
            </a:r>
          </a:p>
          <a:p>
            <a:pPr lvl="0"/>
            <a:r>
              <a:rPr lang="en-US" sz="2800" dirty="0">
                <a:solidFill>
                  <a:schemeClr val="bg2">
                    <a:lumMod val="75000"/>
                  </a:schemeClr>
                </a:solidFill>
              </a:rPr>
              <a:t>System Architecture (main aspects of data flow/control flow)</a:t>
            </a:r>
          </a:p>
          <a:p>
            <a:pPr lvl="0"/>
            <a:r>
              <a:rPr lang="en-US" sz="2800" dirty="0">
                <a:solidFill>
                  <a:srgbClr val="FF0000"/>
                </a:solidFill>
              </a:rPr>
              <a:t>Experimental Study (draft version to summarize details of the experiments)</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3392905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33</a:t>
            </a:fld>
            <a:endParaRPr lang="en-US" altLang="tr-TR" i="0"/>
          </a:p>
        </p:txBody>
      </p:sp>
      <p:sp>
        <p:nvSpPr>
          <p:cNvPr id="4100" name="Rectangle 3"/>
          <p:cNvSpPr>
            <a:spLocks noGrp="1" noChangeArrowheads="1"/>
          </p:cNvSpPr>
          <p:nvPr>
            <p:ph type="body" idx="1"/>
          </p:nvPr>
        </p:nvSpPr>
        <p:spPr>
          <a:xfrm>
            <a:off x="611560" y="1008947"/>
            <a:ext cx="7952992" cy="4857403"/>
          </a:xfrm>
        </p:spPr>
        <p:txBody>
          <a:bodyPr/>
          <a:lstStyle/>
          <a:p>
            <a:r>
              <a:rPr lang="tr-TR" sz="2800" i="1" dirty="0">
                <a:solidFill>
                  <a:srgbClr val="FF0000"/>
                </a:solidFill>
              </a:rPr>
              <a:t>Experiment setup</a:t>
            </a:r>
          </a:p>
          <a:p>
            <a:pPr lvl="1"/>
            <a:r>
              <a:rPr lang="tr-TR" sz="2400" dirty="0"/>
              <a:t>For each experiment that you conduct, specify</a:t>
            </a:r>
          </a:p>
          <a:p>
            <a:pPr lvl="2"/>
            <a:r>
              <a:rPr lang="tr-TR" sz="2000" dirty="0"/>
              <a:t>what </a:t>
            </a:r>
            <a:r>
              <a:rPr lang="tr-TR" sz="2000" i="1" dirty="0"/>
              <a:t>idea(s)</a:t>
            </a:r>
            <a:r>
              <a:rPr lang="tr-TR" sz="2000" dirty="0"/>
              <a:t> this </a:t>
            </a:r>
            <a:r>
              <a:rPr lang="tr-TR" sz="2000" dirty="0" err="1"/>
              <a:t>experiment</a:t>
            </a:r>
            <a:r>
              <a:rPr lang="tr-TR" sz="2000" dirty="0"/>
              <a:t> </a:t>
            </a:r>
            <a:r>
              <a:rPr lang="tr-TR" sz="2000" i="1" dirty="0" err="1"/>
              <a:t>supports</a:t>
            </a:r>
            <a:endParaRPr lang="tr-TR" sz="2000" i="1" dirty="0"/>
          </a:p>
          <a:p>
            <a:pPr lvl="2"/>
            <a:r>
              <a:rPr lang="tr-TR" sz="2000" i="1" dirty="0"/>
              <a:t>how it works</a:t>
            </a:r>
          </a:p>
          <a:p>
            <a:pPr lvl="2"/>
            <a:r>
              <a:rPr lang="tr-TR" sz="2000" dirty="0"/>
              <a:t>any </a:t>
            </a:r>
            <a:r>
              <a:rPr lang="tr-TR" sz="2000" i="1" dirty="0">
                <a:solidFill>
                  <a:srgbClr val="FF0000"/>
                </a:solidFill>
              </a:rPr>
              <a:t>parameter</a:t>
            </a:r>
            <a:r>
              <a:rPr lang="tr-TR" sz="2000" i="1" dirty="0"/>
              <a:t> values, necessary system specs</a:t>
            </a:r>
          </a:p>
          <a:p>
            <a:r>
              <a:rPr lang="tr-TR" sz="2800" i="1" dirty="0">
                <a:solidFill>
                  <a:srgbClr val="FF0000"/>
                </a:solidFill>
              </a:rPr>
              <a:t>Results</a:t>
            </a:r>
          </a:p>
          <a:p>
            <a:pPr lvl="1"/>
            <a:r>
              <a:rPr lang="tr-TR" sz="2400" i="1" dirty="0">
                <a:solidFill>
                  <a:srgbClr val="FF0000"/>
                </a:solidFill>
              </a:rPr>
              <a:t>show</a:t>
            </a:r>
            <a:r>
              <a:rPr lang="tr-TR" sz="2400" dirty="0"/>
              <a:t> your results </a:t>
            </a:r>
            <a:r>
              <a:rPr lang="tr-TR" sz="2400" i="1" dirty="0">
                <a:solidFill>
                  <a:srgbClr val="FF0000"/>
                </a:solidFill>
              </a:rPr>
              <a:t>using </a:t>
            </a:r>
            <a:r>
              <a:rPr lang="tr-TR" sz="2400" i="1" dirty="0"/>
              <a:t>curves, tables, figures and other </a:t>
            </a:r>
            <a:r>
              <a:rPr lang="tr-TR" sz="2400" i="1" dirty="0">
                <a:solidFill>
                  <a:srgbClr val="FF0000"/>
                </a:solidFill>
              </a:rPr>
              <a:t>visual aids</a:t>
            </a:r>
            <a:r>
              <a:rPr lang="tr-TR" sz="2400" dirty="0"/>
              <a:t>, etc</a:t>
            </a:r>
          </a:p>
          <a:p>
            <a:r>
              <a:rPr lang="tr-TR" sz="2800" i="1" dirty="0">
                <a:solidFill>
                  <a:srgbClr val="FF0000"/>
                </a:solidFill>
              </a:rPr>
              <a:t>Detailed discussion</a:t>
            </a:r>
            <a:endParaRPr lang="tr-TR" sz="2800" dirty="0"/>
          </a:p>
          <a:p>
            <a:pPr lvl="1"/>
            <a:r>
              <a:rPr lang="tr-TR" sz="2400" dirty="0"/>
              <a:t>Analyze and clarify </a:t>
            </a:r>
            <a:r>
              <a:rPr lang="tr-TR" sz="2400" i="1" dirty="0">
                <a:solidFill>
                  <a:srgbClr val="FF0000"/>
                </a:solidFill>
              </a:rPr>
              <a:t>all aspects of the results</a:t>
            </a:r>
            <a:r>
              <a:rPr lang="tr-TR" sz="2400" dirty="0"/>
              <a:t>.   </a:t>
            </a:r>
            <a:endParaRPr lang="en-US" sz="2400" dirty="0"/>
          </a:p>
          <a:p>
            <a:pPr lvl="1"/>
            <a:r>
              <a:rPr lang="en-US" sz="2400" i="1" dirty="0">
                <a:solidFill>
                  <a:srgbClr val="FF0000"/>
                </a:solidFill>
              </a:rPr>
              <a:t>Compare your results </a:t>
            </a:r>
            <a:r>
              <a:rPr lang="en-US" sz="2400" dirty="0"/>
              <a:t>with S-O-T-A and show!!!</a:t>
            </a:r>
            <a:r>
              <a:rPr lang="tr-TR" dirty="0"/>
              <a:t> </a:t>
            </a:r>
          </a:p>
        </p:txBody>
      </p:sp>
      <p:sp>
        <p:nvSpPr>
          <p:cNvPr id="8" name="Rectangle 2">
            <a:extLst>
              <a:ext uri="{FF2B5EF4-FFF2-40B4-BE49-F238E27FC236}">
                <a16:creationId xmlns:a16="http://schemas.microsoft.com/office/drawing/2014/main" id="{35920BBF-8740-45F4-80E2-4F1FD55E9E9D}"/>
              </a:ext>
            </a:extLst>
          </p:cNvPr>
          <p:cNvSpPr>
            <a:spLocks noGrp="1" noChangeArrowheads="1"/>
          </p:cNvSpPr>
          <p:nvPr>
            <p:ph type="title"/>
          </p:nvPr>
        </p:nvSpPr>
        <p:spPr>
          <a:xfrm>
            <a:off x="457200" y="116632"/>
            <a:ext cx="8229600" cy="1143000"/>
          </a:xfrm>
        </p:spPr>
        <p:txBody>
          <a:bodyPr/>
          <a:lstStyle/>
          <a:p>
            <a:pPr lvl="0"/>
            <a:r>
              <a:rPr lang="en-US" dirty="0"/>
              <a:t>Experimental Study</a:t>
            </a:r>
          </a:p>
        </p:txBody>
      </p:sp>
    </p:spTree>
    <p:extLst>
      <p:ext uri="{BB962C8B-B14F-4D97-AF65-F5344CB8AC3E}">
        <p14:creationId xmlns:p14="http://schemas.microsoft.com/office/powerpoint/2010/main" val="1339786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34</a:t>
            </a:fld>
            <a:endParaRPr lang="en-US" altLang="tr-TR" i="0"/>
          </a:p>
        </p:txBody>
      </p:sp>
      <p:sp>
        <p:nvSpPr>
          <p:cNvPr id="4099" name="Rectangle 2"/>
          <p:cNvSpPr>
            <a:spLocks noGrp="1" noChangeArrowheads="1"/>
          </p:cNvSpPr>
          <p:nvPr>
            <p:ph type="title"/>
          </p:nvPr>
        </p:nvSpPr>
        <p:spPr>
          <a:xfrm>
            <a:off x="539552" y="44624"/>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012542"/>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chemeClr val="bg2">
                    <a:lumMod val="75000"/>
                  </a:schemeClr>
                </a:solidFill>
              </a:rPr>
              <a:t>Preliminaries </a:t>
            </a:r>
            <a:r>
              <a:rPr lang="tr-TR" sz="2400" dirty="0">
                <a:solidFill>
                  <a:schemeClr val="bg2">
                    <a:lumMod val="75000"/>
                  </a:schemeClr>
                </a:solidFill>
              </a:rPr>
              <a:t>(NOT in ADD; only in your final book!!!)</a:t>
            </a:r>
            <a:endParaRPr lang="en-US" sz="2400" dirty="0">
              <a:solidFill>
                <a:schemeClr val="bg2">
                  <a:lumMod val="75000"/>
                </a:schemeClr>
              </a:solidFill>
            </a:endParaRPr>
          </a:p>
          <a:p>
            <a:pPr lvl="0"/>
            <a:r>
              <a:rPr lang="en-US" sz="2800" dirty="0">
                <a:solidFill>
                  <a:schemeClr val="bg2">
                    <a:lumMod val="75000"/>
                  </a:schemeClr>
                </a:solidFill>
              </a:rPr>
              <a:t>System Design</a:t>
            </a:r>
          </a:p>
          <a:p>
            <a:pPr lvl="0"/>
            <a:r>
              <a:rPr lang="en-US" sz="2800" dirty="0">
                <a:solidFill>
                  <a:schemeClr val="bg2">
                    <a:lumMod val="75000"/>
                  </a:schemeClr>
                </a:solidFill>
              </a:rPr>
              <a:t>System Architecture (main aspects of data flow/control flow)</a:t>
            </a:r>
          </a:p>
          <a:p>
            <a:pPr lvl="0"/>
            <a:r>
              <a:rPr lang="en-US" sz="2800" dirty="0">
                <a:solidFill>
                  <a:schemeClr val="bg2">
                    <a:lumMod val="75000"/>
                  </a:schemeClr>
                </a:solidFill>
              </a:rPr>
              <a:t>Experimental Study (draft version to summarize details of the experiments)</a:t>
            </a:r>
          </a:p>
          <a:p>
            <a:pPr lvl="0"/>
            <a:r>
              <a:rPr lang="en-US" sz="2800" dirty="0">
                <a:solidFill>
                  <a:srgbClr val="FF0000"/>
                </a:solidFill>
              </a:rPr>
              <a:t>Tasks Accomplished</a:t>
            </a:r>
          </a:p>
          <a:p>
            <a:pPr lvl="0"/>
            <a:r>
              <a:rPr lang="en-US" sz="2800" dirty="0">
                <a:solidFill>
                  <a:schemeClr val="bg2">
                    <a:lumMod val="40000"/>
                    <a:lumOff val="60000"/>
                  </a:schemeClr>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185437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35</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en-US" dirty="0"/>
              <a:t>Tasks Accomplished</a:t>
            </a:r>
          </a:p>
        </p:txBody>
      </p:sp>
      <p:sp>
        <p:nvSpPr>
          <p:cNvPr id="4100" name="Rectangle 3"/>
          <p:cNvSpPr>
            <a:spLocks noGrp="1" noChangeArrowheads="1"/>
          </p:cNvSpPr>
          <p:nvPr>
            <p:ph type="body" idx="1"/>
          </p:nvPr>
        </p:nvSpPr>
        <p:spPr>
          <a:xfrm>
            <a:off x="611560" y="1008947"/>
            <a:ext cx="7952992" cy="4857403"/>
          </a:xfrm>
        </p:spPr>
        <p:txBody>
          <a:bodyPr/>
          <a:lstStyle/>
          <a:p>
            <a:pPr marL="342900" lvl="1" indent="-342900">
              <a:buFontTx/>
              <a:buChar char="•"/>
            </a:pPr>
            <a:r>
              <a:rPr lang="en-US" sz="3200" i="1" dirty="0">
                <a:solidFill>
                  <a:srgbClr val="FF0000"/>
                </a:solidFill>
              </a:rPr>
              <a:t>Current state </a:t>
            </a:r>
            <a:r>
              <a:rPr lang="en-US" sz="3200" dirty="0"/>
              <a:t>of the project (implementation and preliminary results)</a:t>
            </a:r>
          </a:p>
          <a:p>
            <a:r>
              <a:rPr lang="en-US" i="1" dirty="0">
                <a:solidFill>
                  <a:srgbClr val="FF0000"/>
                </a:solidFill>
              </a:rPr>
              <a:t>Task Log </a:t>
            </a:r>
            <a:r>
              <a:rPr lang="en-US" dirty="0"/>
              <a:t>(information about meetings and activities, including date, short description and hours)</a:t>
            </a:r>
            <a:endParaRPr lang="en-US" sz="2800" dirty="0"/>
          </a:p>
          <a:p>
            <a:r>
              <a:rPr lang="en-US" i="1" dirty="0">
                <a:solidFill>
                  <a:srgbClr val="FF0000"/>
                </a:solidFill>
              </a:rPr>
              <a:t>Task Plan with Milestones </a:t>
            </a:r>
            <a:r>
              <a:rPr lang="en-US" dirty="0"/>
              <a:t>(clear and well-defined descriptions of the </a:t>
            </a:r>
            <a:r>
              <a:rPr lang="en-US" i="1" dirty="0">
                <a:solidFill>
                  <a:srgbClr val="FF0000"/>
                </a:solidFill>
              </a:rPr>
              <a:t>work that must be completed</a:t>
            </a:r>
            <a:r>
              <a:rPr lang="en-US" dirty="0"/>
              <a:t> before predetermined check points, illustrated by </a:t>
            </a:r>
            <a:r>
              <a:rPr lang="en-US" i="1" dirty="0">
                <a:solidFill>
                  <a:srgbClr val="FF0000"/>
                </a:solidFill>
              </a:rPr>
              <a:t>Gantt chart</a:t>
            </a:r>
            <a:r>
              <a:rPr lang="en-US" dirty="0"/>
              <a:t>)</a:t>
            </a:r>
            <a:endParaRPr lang="en-US" sz="2800" dirty="0"/>
          </a:p>
        </p:txBody>
      </p:sp>
    </p:spTree>
    <p:extLst>
      <p:ext uri="{BB962C8B-B14F-4D97-AF65-F5344CB8AC3E}">
        <p14:creationId xmlns:p14="http://schemas.microsoft.com/office/powerpoint/2010/main" val="1389339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36</a:t>
            </a:fld>
            <a:endParaRPr lang="en-US" altLang="tr-TR" i="0"/>
          </a:p>
        </p:txBody>
      </p:sp>
      <p:sp>
        <p:nvSpPr>
          <p:cNvPr id="4099" name="Rectangle 2"/>
          <p:cNvSpPr>
            <a:spLocks noGrp="1" noChangeArrowheads="1"/>
          </p:cNvSpPr>
          <p:nvPr>
            <p:ph type="title"/>
          </p:nvPr>
        </p:nvSpPr>
        <p:spPr>
          <a:xfrm>
            <a:off x="539552" y="44624"/>
            <a:ext cx="8239944" cy="889050"/>
          </a:xfrm>
        </p:spPr>
        <p:txBody>
          <a:bodyPr/>
          <a:lstStyle/>
          <a:p>
            <a:r>
              <a:rPr lang="en-US" sz="4000" dirty="0"/>
              <a:t>Academic</a:t>
            </a:r>
            <a:r>
              <a:rPr lang="tr-TR" sz="4000" dirty="0"/>
              <a:t> </a:t>
            </a:r>
            <a:r>
              <a:rPr lang="en-US" sz="4000" dirty="0"/>
              <a:t>Oriented Project</a:t>
            </a:r>
            <a:r>
              <a:rPr lang="tr-TR" sz="4000" dirty="0"/>
              <a:t>:</a:t>
            </a:r>
            <a:br>
              <a:rPr lang="tr-TR" sz="4000" dirty="0"/>
            </a:br>
            <a:r>
              <a:rPr lang="en-US" sz="4000" dirty="0"/>
              <a:t>Document</a:t>
            </a:r>
            <a:r>
              <a:rPr lang="tr-TR" sz="4000" dirty="0"/>
              <a:t> Layout</a:t>
            </a:r>
            <a:endParaRPr lang="en-US" sz="4000" dirty="0"/>
          </a:p>
        </p:txBody>
      </p:sp>
      <p:sp>
        <p:nvSpPr>
          <p:cNvPr id="4100" name="Rectangle 3"/>
          <p:cNvSpPr>
            <a:spLocks noGrp="1" noChangeArrowheads="1"/>
          </p:cNvSpPr>
          <p:nvPr>
            <p:ph type="body" idx="1"/>
          </p:nvPr>
        </p:nvSpPr>
        <p:spPr>
          <a:xfrm>
            <a:off x="457200" y="1012542"/>
            <a:ext cx="8229600" cy="4857403"/>
          </a:xfrm>
        </p:spPr>
        <p:txBody>
          <a:bodyPr/>
          <a:lstStyle/>
          <a:p>
            <a:pPr lvl="0"/>
            <a:r>
              <a:rPr lang="en-US" sz="2800" dirty="0">
                <a:solidFill>
                  <a:schemeClr val="bg2">
                    <a:lumMod val="75000"/>
                  </a:schemeClr>
                </a:solidFill>
              </a:rPr>
              <a:t>Introduction</a:t>
            </a:r>
          </a:p>
          <a:p>
            <a:pPr lvl="0"/>
            <a:r>
              <a:rPr lang="en-US" sz="2800" dirty="0">
                <a:solidFill>
                  <a:schemeClr val="bg2">
                    <a:lumMod val="75000"/>
                  </a:schemeClr>
                </a:solidFill>
              </a:rPr>
              <a:t>Related Work (Comprehensive literature survey to present state-of-the art methods/algorithms)</a:t>
            </a:r>
            <a:endParaRPr lang="tr-TR" sz="2800" dirty="0">
              <a:solidFill>
                <a:schemeClr val="bg2">
                  <a:lumMod val="75000"/>
                </a:schemeClr>
              </a:solidFill>
            </a:endParaRPr>
          </a:p>
          <a:p>
            <a:r>
              <a:rPr lang="tr-TR" sz="2800" dirty="0">
                <a:solidFill>
                  <a:schemeClr val="bg2">
                    <a:lumMod val="75000"/>
                  </a:schemeClr>
                </a:solidFill>
              </a:rPr>
              <a:t>Preliminaries </a:t>
            </a:r>
            <a:r>
              <a:rPr lang="tr-TR" sz="2400" dirty="0">
                <a:solidFill>
                  <a:schemeClr val="bg2">
                    <a:lumMod val="75000"/>
                  </a:schemeClr>
                </a:solidFill>
              </a:rPr>
              <a:t>(NOT in ADD; only in your final book!!!)</a:t>
            </a:r>
            <a:endParaRPr lang="en-US" sz="2400" dirty="0">
              <a:solidFill>
                <a:schemeClr val="bg2">
                  <a:lumMod val="75000"/>
                </a:schemeClr>
              </a:solidFill>
            </a:endParaRPr>
          </a:p>
          <a:p>
            <a:pPr lvl="0"/>
            <a:r>
              <a:rPr lang="en-US" sz="2800" dirty="0">
                <a:solidFill>
                  <a:schemeClr val="bg2">
                    <a:lumMod val="75000"/>
                  </a:schemeClr>
                </a:solidFill>
              </a:rPr>
              <a:t>System Design</a:t>
            </a:r>
          </a:p>
          <a:p>
            <a:pPr lvl="0"/>
            <a:r>
              <a:rPr lang="en-US" sz="2800" dirty="0">
                <a:solidFill>
                  <a:schemeClr val="bg2">
                    <a:lumMod val="75000"/>
                  </a:schemeClr>
                </a:solidFill>
              </a:rPr>
              <a:t>System Architecture (main aspects of data flow/control flow)</a:t>
            </a:r>
          </a:p>
          <a:p>
            <a:pPr lvl="0"/>
            <a:r>
              <a:rPr lang="en-US" sz="2800" dirty="0">
                <a:solidFill>
                  <a:schemeClr val="bg2">
                    <a:lumMod val="75000"/>
                  </a:schemeClr>
                </a:solidFill>
              </a:rPr>
              <a:t>Experimental Study (draft version to summarize details of the experiments)</a:t>
            </a:r>
          </a:p>
          <a:p>
            <a:pPr lvl="0"/>
            <a:r>
              <a:rPr lang="en-US" sz="2800" dirty="0">
                <a:solidFill>
                  <a:schemeClr val="bg2">
                    <a:lumMod val="75000"/>
                  </a:schemeClr>
                </a:solidFill>
              </a:rPr>
              <a:t>Tasks Accomplished</a:t>
            </a:r>
          </a:p>
          <a:p>
            <a:pPr lvl="0"/>
            <a:r>
              <a:rPr lang="en-US" sz="2800" dirty="0">
                <a:solidFill>
                  <a:srgbClr val="FF0000"/>
                </a:solidFill>
              </a:rPr>
              <a:t>References</a:t>
            </a:r>
          </a:p>
          <a:p>
            <a:pPr eaLnBrk="1" hangingPunct="1">
              <a:lnSpc>
                <a:spcPct val="90000"/>
              </a:lnSpc>
            </a:pPr>
            <a:endParaRPr lang="en-US" altLang="tr-TR" sz="3200" dirty="0">
              <a:solidFill>
                <a:schemeClr val="tx1"/>
              </a:solidFill>
            </a:endParaRPr>
          </a:p>
        </p:txBody>
      </p:sp>
    </p:spTree>
    <p:extLst>
      <p:ext uri="{BB962C8B-B14F-4D97-AF65-F5344CB8AC3E}">
        <p14:creationId xmlns:p14="http://schemas.microsoft.com/office/powerpoint/2010/main" val="374911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37</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tr-TR" dirty="0"/>
              <a:t>References</a:t>
            </a:r>
            <a:endParaRPr lang="en-US" dirty="0"/>
          </a:p>
        </p:txBody>
      </p:sp>
      <p:sp>
        <p:nvSpPr>
          <p:cNvPr id="4100" name="Rectangle 3"/>
          <p:cNvSpPr>
            <a:spLocks noGrp="1" noChangeArrowheads="1"/>
          </p:cNvSpPr>
          <p:nvPr>
            <p:ph type="body" idx="1"/>
          </p:nvPr>
        </p:nvSpPr>
        <p:spPr>
          <a:xfrm>
            <a:off x="611560" y="1008947"/>
            <a:ext cx="7952992" cy="4857403"/>
          </a:xfrm>
        </p:spPr>
        <p:txBody>
          <a:bodyPr/>
          <a:lstStyle/>
          <a:p>
            <a:pPr marL="342900" lvl="1" indent="-342900">
              <a:buFontTx/>
              <a:buChar char="•"/>
            </a:pPr>
            <a:r>
              <a:rPr lang="tr-TR" sz="3200" i="1" dirty="0"/>
              <a:t>Use a specific numbering index with</a:t>
            </a:r>
            <a:r>
              <a:rPr lang="tr-TR" sz="3200" i="1" dirty="0">
                <a:solidFill>
                  <a:srgbClr val="FF0000"/>
                </a:solidFill>
              </a:rPr>
              <a:t> square brackets</a:t>
            </a:r>
          </a:p>
          <a:p>
            <a:pPr marL="342900" lvl="1" indent="-342900">
              <a:buFontTx/>
              <a:buChar char="•"/>
            </a:pPr>
            <a:r>
              <a:rPr lang="tr-TR" sz="3200" i="1" dirty="0"/>
              <a:t>Add </a:t>
            </a:r>
            <a:r>
              <a:rPr lang="tr-TR" sz="3200" i="1" u="sng" dirty="0"/>
              <a:t>all resources</a:t>
            </a:r>
            <a:r>
              <a:rPr lang="tr-TR" sz="3200" i="1" dirty="0"/>
              <a:t> </a:t>
            </a:r>
            <a:r>
              <a:rPr lang="tr-TR" sz="3200" dirty="0"/>
              <a:t>that you have made use of </a:t>
            </a:r>
          </a:p>
          <a:p>
            <a:pPr marL="342900" lvl="1" indent="-342900">
              <a:buFontTx/>
              <a:buChar char="•"/>
            </a:pPr>
            <a:r>
              <a:rPr lang="tr-TR" sz="3200" dirty="0"/>
              <a:t>Do not add </a:t>
            </a:r>
            <a:r>
              <a:rPr lang="tr-TR" sz="3200" dirty="0" err="1"/>
              <a:t>any</a:t>
            </a:r>
            <a:r>
              <a:rPr lang="tr-TR" sz="3200" dirty="0"/>
              <a:t> </a:t>
            </a:r>
            <a:r>
              <a:rPr lang="tr-TR" sz="3200" dirty="0" err="1"/>
              <a:t>resource</a:t>
            </a:r>
            <a:r>
              <a:rPr lang="tr-TR" sz="3200" dirty="0"/>
              <a:t> you do not cite in the text!   </a:t>
            </a:r>
          </a:p>
          <a:p>
            <a:pPr marL="342900" lvl="1" indent="-342900">
              <a:buFontTx/>
              <a:buChar char="•"/>
            </a:pPr>
            <a:r>
              <a:rPr lang="tr-TR" sz="3200" i="1" dirty="0">
                <a:solidFill>
                  <a:srgbClr val="FF0000"/>
                </a:solidFill>
              </a:rPr>
              <a:t>Never misuse any source </a:t>
            </a:r>
            <a:r>
              <a:rPr lang="tr-TR" sz="3200" i="1" dirty="0"/>
              <a:t>for copying/</a:t>
            </a:r>
            <a:r>
              <a:rPr lang="tr-TR" sz="3200" i="1" dirty="0" err="1"/>
              <a:t>pasting</a:t>
            </a:r>
            <a:r>
              <a:rPr lang="tr-TR" sz="3200" i="1" dirty="0"/>
              <a:t> </a:t>
            </a:r>
            <a:r>
              <a:rPr lang="tr-TR" sz="3200" dirty="0" err="1"/>
              <a:t>text</a:t>
            </a:r>
            <a:r>
              <a:rPr lang="en-US" sz="3200" dirty="0"/>
              <a:t>, figures, tables etc.</a:t>
            </a:r>
            <a:r>
              <a:rPr lang="tr-TR" sz="3200" dirty="0"/>
              <a:t>! That is considered </a:t>
            </a:r>
            <a:r>
              <a:rPr lang="tr-TR" sz="3200" b="1" i="1" u="sng" dirty="0">
                <a:solidFill>
                  <a:srgbClr val="FF0000"/>
                </a:solidFill>
                <a:highlight>
                  <a:srgbClr val="00FFFF"/>
                </a:highlight>
              </a:rPr>
              <a:t>plagiarism</a:t>
            </a:r>
            <a:r>
              <a:rPr lang="tr-TR" sz="3200" dirty="0"/>
              <a:t>!!! </a:t>
            </a:r>
            <a:r>
              <a:rPr lang="tr-TR" sz="3200" b="1" u="sng" dirty="0" err="1">
                <a:solidFill>
                  <a:srgbClr val="FF0000"/>
                </a:solidFill>
              </a:rPr>
              <a:t>You</a:t>
            </a:r>
            <a:r>
              <a:rPr lang="tr-TR" sz="3200" b="1" u="sng" dirty="0">
                <a:solidFill>
                  <a:srgbClr val="FF0000"/>
                </a:solidFill>
              </a:rPr>
              <a:t> </a:t>
            </a:r>
            <a:r>
              <a:rPr lang="en-US" sz="3200" b="1" u="sng" dirty="0">
                <a:solidFill>
                  <a:srgbClr val="FF0000"/>
                </a:solidFill>
              </a:rPr>
              <a:t>do</a:t>
            </a:r>
            <a:r>
              <a:rPr lang="tr-TR" sz="3200" b="1" u="sng" dirty="0">
                <a:solidFill>
                  <a:srgbClr val="FF0000"/>
                </a:solidFill>
              </a:rPr>
              <a:t> </a:t>
            </a:r>
            <a:r>
              <a:rPr lang="en-US" sz="3200" b="1" u="sng" dirty="0">
                <a:solidFill>
                  <a:srgbClr val="FF0000"/>
                </a:solidFill>
              </a:rPr>
              <a:t>NOT want to </a:t>
            </a:r>
            <a:r>
              <a:rPr lang="tr-TR" sz="3200" b="1" u="sng" dirty="0">
                <a:solidFill>
                  <a:srgbClr val="FF0000"/>
                </a:solidFill>
              </a:rPr>
              <a:t>do this!</a:t>
            </a:r>
          </a:p>
          <a:p>
            <a:pPr marL="342900" lvl="1" indent="-342900">
              <a:buFontTx/>
              <a:buChar char="•"/>
            </a:pPr>
            <a:endParaRPr lang="en-US" sz="2800" dirty="0"/>
          </a:p>
          <a:p>
            <a:pPr marL="0" lvl="0" indent="0">
              <a:buNone/>
            </a:pPr>
            <a:endParaRPr lang="en-US" sz="2800" dirty="0"/>
          </a:p>
          <a:p>
            <a:pPr marL="0" indent="0">
              <a:buNone/>
            </a:pPr>
            <a:endParaRPr lang="tr-TR" dirty="0"/>
          </a:p>
          <a:p>
            <a:endParaRPr lang="tr-TR" dirty="0"/>
          </a:p>
        </p:txBody>
      </p:sp>
    </p:spTree>
    <p:extLst>
      <p:ext uri="{BB962C8B-B14F-4D97-AF65-F5344CB8AC3E}">
        <p14:creationId xmlns:p14="http://schemas.microsoft.com/office/powerpoint/2010/main" val="397979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59" y="1124744"/>
            <a:ext cx="7886700" cy="2852737"/>
          </a:xfrm>
        </p:spPr>
        <p:txBody>
          <a:bodyPr/>
          <a:lstStyle/>
          <a:p>
            <a:r>
              <a:rPr lang="tr-TR" dirty="0"/>
              <a:t>Thank you for </a:t>
            </a:r>
            <a:br>
              <a:rPr lang="tr-TR" dirty="0"/>
            </a:br>
            <a:r>
              <a:rPr lang="en-US" dirty="0"/>
              <a:t>your attention!</a:t>
            </a:r>
          </a:p>
        </p:txBody>
      </p:sp>
      <p:sp>
        <p:nvSpPr>
          <p:cNvPr id="4" name="Slide Number Placeholder 3"/>
          <p:cNvSpPr>
            <a:spLocks noGrp="1"/>
          </p:cNvSpPr>
          <p:nvPr>
            <p:ph type="sldNum" sz="quarter" idx="12"/>
          </p:nvPr>
        </p:nvSpPr>
        <p:spPr/>
        <p:txBody>
          <a:bodyPr/>
          <a:lstStyle/>
          <a:p>
            <a:pPr>
              <a:defRPr/>
            </a:pPr>
            <a:fld id="{FD75E5EF-73FD-4DA2-A899-6971A438439B}" type="slidenum">
              <a:rPr lang="en-US" altLang="tr-TR" smtClean="0"/>
              <a:pPr>
                <a:defRPr/>
              </a:pPr>
              <a:t>38</a:t>
            </a:fld>
            <a:endParaRPr lang="en-US" altLang="tr-TR"/>
          </a:p>
        </p:txBody>
      </p:sp>
    </p:spTree>
    <p:extLst>
      <p:ext uri="{BB962C8B-B14F-4D97-AF65-F5344CB8AC3E}">
        <p14:creationId xmlns:p14="http://schemas.microsoft.com/office/powerpoint/2010/main" val="100358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4</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t>Title Page</a:t>
            </a:r>
          </a:p>
          <a:p>
            <a:pPr lvl="0"/>
            <a:r>
              <a:rPr lang="en-US" sz="2800" dirty="0">
                <a:solidFill>
                  <a:srgbClr val="FF0000"/>
                </a:solidFill>
              </a:rPr>
              <a:t>Introduction</a:t>
            </a:r>
          </a:p>
          <a:p>
            <a:pPr lvl="0"/>
            <a:r>
              <a:rPr lang="en-US" sz="2800" dirty="0"/>
              <a:t>Literature Survey (revised from PSD)</a:t>
            </a:r>
          </a:p>
          <a:p>
            <a:pPr lvl="0"/>
            <a:r>
              <a:rPr lang="en-US" sz="2800" dirty="0">
                <a:solidFill>
                  <a:srgbClr val="FF0000"/>
                </a:solidFill>
              </a:rPr>
              <a:t>Project Requirements</a:t>
            </a:r>
          </a:p>
          <a:p>
            <a:pPr lvl="0"/>
            <a:r>
              <a:rPr lang="en-US" sz="2800" dirty="0"/>
              <a:t>System Design</a:t>
            </a:r>
          </a:p>
          <a:p>
            <a:pPr lvl="0"/>
            <a:r>
              <a:rPr lang="en-US" sz="2800" dirty="0">
                <a:solidFill>
                  <a:srgbClr val="FF0000"/>
                </a:solidFill>
              </a:rPr>
              <a:t>Software Architecture (main aspects of data flow/control flow/modular design)</a:t>
            </a:r>
          </a:p>
          <a:p>
            <a:pPr lvl="0"/>
            <a:r>
              <a:rPr lang="en-US" sz="2800" dirty="0"/>
              <a:t>Tasks Accomplished</a:t>
            </a:r>
          </a:p>
          <a:p>
            <a:pPr lvl="0"/>
            <a:r>
              <a:rPr lang="en-US" sz="2800" dirty="0">
                <a:solidFill>
                  <a:srgbClr val="FF0000"/>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310537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5</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rgbClr val="FF0000"/>
                </a:solidFill>
              </a:rPr>
              <a:t>Introduction</a:t>
            </a:r>
          </a:p>
          <a:p>
            <a:pPr lvl="0"/>
            <a:r>
              <a:rPr lang="en-US" sz="2800" dirty="0">
                <a:solidFill>
                  <a:schemeClr val="bg2">
                    <a:lumMod val="40000"/>
                    <a:lumOff val="60000"/>
                  </a:schemeClr>
                </a:solidFill>
              </a:rPr>
              <a:t>Literature Survey (revised from PSD)</a:t>
            </a:r>
          </a:p>
          <a:p>
            <a:pPr lvl="0"/>
            <a:r>
              <a:rPr lang="en-US" sz="2800" dirty="0">
                <a:solidFill>
                  <a:schemeClr val="bg2">
                    <a:lumMod val="40000"/>
                    <a:lumOff val="60000"/>
                  </a:schemeClr>
                </a:solidFill>
              </a:rPr>
              <a:t>Project Requirements</a:t>
            </a: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Software Architecture (main aspects of data flow/control flow/modular design)</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24969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6</a:t>
            </a:fld>
            <a:endParaRPr lang="en-US" altLang="tr-TR" i="0"/>
          </a:p>
        </p:txBody>
      </p:sp>
      <p:sp>
        <p:nvSpPr>
          <p:cNvPr id="4099" name="Rectangle 2"/>
          <p:cNvSpPr>
            <a:spLocks noGrp="1" noChangeArrowheads="1"/>
          </p:cNvSpPr>
          <p:nvPr>
            <p:ph type="title"/>
          </p:nvPr>
        </p:nvSpPr>
        <p:spPr>
          <a:xfrm>
            <a:off x="539552" y="79687"/>
            <a:ext cx="8239944" cy="889050"/>
          </a:xfrm>
        </p:spPr>
        <p:txBody>
          <a:bodyPr/>
          <a:lstStyle/>
          <a:p>
            <a:pPr lvl="0"/>
            <a:r>
              <a:rPr lang="en-US" dirty="0"/>
              <a:t>Introduction</a:t>
            </a:r>
          </a:p>
        </p:txBody>
      </p:sp>
      <p:sp>
        <p:nvSpPr>
          <p:cNvPr id="4100" name="Rectangle 3"/>
          <p:cNvSpPr>
            <a:spLocks noGrp="1" noChangeArrowheads="1"/>
          </p:cNvSpPr>
          <p:nvPr>
            <p:ph type="body" idx="1"/>
          </p:nvPr>
        </p:nvSpPr>
        <p:spPr>
          <a:xfrm>
            <a:off x="539552" y="1008947"/>
            <a:ext cx="7952992" cy="4857403"/>
          </a:xfrm>
        </p:spPr>
        <p:txBody>
          <a:bodyPr/>
          <a:lstStyle/>
          <a:p>
            <a:endParaRPr lang="tr-TR" dirty="0"/>
          </a:p>
          <a:p>
            <a:r>
              <a:rPr lang="en-US" dirty="0"/>
              <a:t>Problem Description and Motivation (revised &amp; extended from PSD)</a:t>
            </a:r>
            <a:endParaRPr lang="tr-TR" dirty="0"/>
          </a:p>
          <a:p>
            <a:pPr lvl="1"/>
            <a:r>
              <a:rPr lang="tr-TR" dirty="0"/>
              <a:t>What is the </a:t>
            </a:r>
            <a:r>
              <a:rPr lang="tr-TR" i="1" dirty="0">
                <a:solidFill>
                  <a:srgbClr val="FF0000"/>
                </a:solidFill>
              </a:rPr>
              <a:t>problem</a:t>
            </a:r>
            <a:r>
              <a:rPr lang="tr-TR" dirty="0"/>
              <a:t>?</a:t>
            </a:r>
          </a:p>
          <a:p>
            <a:pPr lvl="1"/>
            <a:r>
              <a:rPr lang="tr-TR" dirty="0"/>
              <a:t>Why is it </a:t>
            </a:r>
            <a:r>
              <a:rPr lang="tr-TR" i="1" dirty="0">
                <a:solidFill>
                  <a:srgbClr val="FF0000"/>
                </a:solidFill>
              </a:rPr>
              <a:t>worth solving </a:t>
            </a:r>
            <a:r>
              <a:rPr lang="tr-TR" dirty="0"/>
              <a:t>it? </a:t>
            </a:r>
          </a:p>
          <a:p>
            <a:r>
              <a:rPr lang="en-US" dirty="0"/>
              <a:t>Scope of the Project (revised from PSD)</a:t>
            </a:r>
            <a:endParaRPr lang="tr-TR" dirty="0"/>
          </a:p>
          <a:p>
            <a:pPr lvl="1"/>
            <a:r>
              <a:rPr lang="tr-TR" dirty="0"/>
              <a:t>What is </a:t>
            </a:r>
            <a:r>
              <a:rPr lang="tr-TR" i="1" dirty="0">
                <a:solidFill>
                  <a:srgbClr val="FF0000"/>
                </a:solidFill>
              </a:rPr>
              <a:t>in</a:t>
            </a:r>
            <a:r>
              <a:rPr lang="tr-TR" dirty="0"/>
              <a:t> and what is </a:t>
            </a:r>
            <a:r>
              <a:rPr lang="tr-TR" i="1" dirty="0">
                <a:solidFill>
                  <a:srgbClr val="FF0000"/>
                </a:solidFill>
              </a:rPr>
              <a:t>beyond</a:t>
            </a:r>
            <a:r>
              <a:rPr lang="tr-TR" dirty="0"/>
              <a:t> the project?</a:t>
            </a:r>
          </a:p>
          <a:p>
            <a:pPr lvl="1"/>
            <a:r>
              <a:rPr lang="tr-TR" dirty="0"/>
              <a:t>What to </a:t>
            </a:r>
            <a:r>
              <a:rPr lang="tr-TR" i="1" dirty="0">
                <a:solidFill>
                  <a:srgbClr val="FF0000"/>
                </a:solidFill>
              </a:rPr>
              <a:t>use</a:t>
            </a:r>
            <a:r>
              <a:rPr lang="tr-TR" dirty="0"/>
              <a:t> and what to </a:t>
            </a:r>
            <a:r>
              <a:rPr lang="tr-TR" i="1" dirty="0">
                <a:solidFill>
                  <a:srgbClr val="FF0000"/>
                </a:solidFill>
              </a:rPr>
              <a:t>develop</a:t>
            </a:r>
            <a:r>
              <a:rPr lang="tr-TR" dirty="0"/>
              <a:t>? </a:t>
            </a:r>
            <a:endParaRPr lang="en-US" dirty="0"/>
          </a:p>
          <a:p>
            <a:r>
              <a:rPr lang="en-US" dirty="0"/>
              <a:t>Definitions, acronyms, and abbreviations</a:t>
            </a:r>
            <a:endParaRPr lang="tr-TR" dirty="0"/>
          </a:p>
          <a:p>
            <a:endParaRPr lang="tr-TR" dirty="0"/>
          </a:p>
        </p:txBody>
      </p:sp>
    </p:spTree>
    <p:extLst>
      <p:ext uri="{BB962C8B-B14F-4D97-AF65-F5344CB8AC3E}">
        <p14:creationId xmlns:p14="http://schemas.microsoft.com/office/powerpoint/2010/main" val="114095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7</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rgbClr val="FF0000"/>
                </a:solidFill>
              </a:rPr>
              <a:t>Literature Survey (revised from PSD)</a:t>
            </a:r>
          </a:p>
          <a:p>
            <a:pPr lvl="0"/>
            <a:r>
              <a:rPr lang="en-US" sz="2800" dirty="0">
                <a:solidFill>
                  <a:schemeClr val="bg2">
                    <a:lumMod val="40000"/>
                    <a:lumOff val="60000"/>
                  </a:schemeClr>
                </a:solidFill>
              </a:rPr>
              <a:t>Project Requirements</a:t>
            </a: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Software Architecture (main aspects of data flow/control flow/modular design)</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120851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8</a:t>
            </a:fld>
            <a:endParaRPr lang="en-US" altLang="tr-TR" i="0"/>
          </a:p>
        </p:txBody>
      </p:sp>
      <p:sp>
        <p:nvSpPr>
          <p:cNvPr id="4099" name="Rectangle 2"/>
          <p:cNvSpPr>
            <a:spLocks noGrp="1" noChangeArrowheads="1"/>
          </p:cNvSpPr>
          <p:nvPr>
            <p:ph type="title"/>
          </p:nvPr>
        </p:nvSpPr>
        <p:spPr>
          <a:xfrm>
            <a:off x="539552" y="116632"/>
            <a:ext cx="8239944" cy="889050"/>
          </a:xfrm>
        </p:spPr>
        <p:txBody>
          <a:bodyPr/>
          <a:lstStyle/>
          <a:p>
            <a:pPr lvl="0"/>
            <a:r>
              <a:rPr lang="tr-TR" dirty="0"/>
              <a:t>Literature Survey</a:t>
            </a:r>
            <a:endParaRPr lang="en-US" dirty="0"/>
          </a:p>
        </p:txBody>
      </p:sp>
      <p:sp>
        <p:nvSpPr>
          <p:cNvPr id="4100" name="Rectangle 3"/>
          <p:cNvSpPr>
            <a:spLocks noGrp="1" noChangeArrowheads="1"/>
          </p:cNvSpPr>
          <p:nvPr>
            <p:ph type="body" idx="1"/>
          </p:nvPr>
        </p:nvSpPr>
        <p:spPr>
          <a:xfrm>
            <a:off x="611560" y="1365723"/>
            <a:ext cx="7952992" cy="4655565"/>
          </a:xfrm>
        </p:spPr>
        <p:txBody>
          <a:bodyPr/>
          <a:lstStyle/>
          <a:p>
            <a:pPr>
              <a:buClr>
                <a:schemeClr val="tx1"/>
              </a:buClr>
            </a:pPr>
            <a:r>
              <a:rPr lang="tr-TR" i="1" dirty="0" err="1">
                <a:solidFill>
                  <a:srgbClr val="FF0000"/>
                </a:solidFill>
              </a:rPr>
              <a:t>Refine</a:t>
            </a:r>
            <a:r>
              <a:rPr lang="tr-TR" dirty="0"/>
              <a:t> your </a:t>
            </a:r>
            <a:r>
              <a:rPr lang="tr-TR" i="1" dirty="0">
                <a:solidFill>
                  <a:srgbClr val="FF0000"/>
                </a:solidFill>
              </a:rPr>
              <a:t>literature survey </a:t>
            </a:r>
            <a:r>
              <a:rPr lang="tr-TR" dirty="0"/>
              <a:t>in PSD with additional </a:t>
            </a:r>
            <a:r>
              <a:rPr lang="tr-TR" dirty="0" err="1"/>
              <a:t>literature</a:t>
            </a:r>
            <a:r>
              <a:rPr lang="tr-TR" dirty="0"/>
              <a:t> </a:t>
            </a:r>
            <a:r>
              <a:rPr lang="tr-TR" dirty="0" err="1"/>
              <a:t>check</a:t>
            </a:r>
            <a:endParaRPr lang="tr-TR" dirty="0"/>
          </a:p>
          <a:p>
            <a:pPr lvl="1"/>
            <a:r>
              <a:rPr lang="en-US" i="1" dirty="0"/>
              <a:t>in the direction of</a:t>
            </a:r>
            <a:r>
              <a:rPr lang="en-US" i="1" dirty="0">
                <a:solidFill>
                  <a:srgbClr val="FF0000"/>
                </a:solidFill>
              </a:rPr>
              <a:t> your advisor’s opinions </a:t>
            </a:r>
            <a:r>
              <a:rPr lang="en-US" i="1" dirty="0"/>
              <a:t>and </a:t>
            </a:r>
            <a:r>
              <a:rPr lang="en-US" i="1" dirty="0">
                <a:solidFill>
                  <a:srgbClr val="FF0000"/>
                </a:solidFill>
              </a:rPr>
              <a:t>the comments of your PSD reviewers</a:t>
            </a:r>
          </a:p>
          <a:p>
            <a:pPr lvl="1"/>
            <a:r>
              <a:rPr lang="en-US" i="1" dirty="0"/>
              <a:t>by</a:t>
            </a:r>
            <a:r>
              <a:rPr lang="en-US" i="1" dirty="0">
                <a:solidFill>
                  <a:srgbClr val="FF0000"/>
                </a:solidFill>
              </a:rPr>
              <a:t> </a:t>
            </a:r>
            <a:r>
              <a:rPr lang="tr-TR" i="1" dirty="0" err="1">
                <a:solidFill>
                  <a:srgbClr val="FF0000"/>
                </a:solidFill>
              </a:rPr>
              <a:t>adding</a:t>
            </a:r>
            <a:r>
              <a:rPr lang="tr-TR" dirty="0"/>
              <a:t> any possibly </a:t>
            </a:r>
            <a:r>
              <a:rPr lang="tr-TR" i="1" dirty="0">
                <a:solidFill>
                  <a:srgbClr val="FF0000"/>
                </a:solidFill>
              </a:rPr>
              <a:t>new</a:t>
            </a:r>
            <a:r>
              <a:rPr lang="tr-TR" dirty="0">
                <a:solidFill>
                  <a:srgbClr val="FF0000"/>
                </a:solidFill>
              </a:rPr>
              <a:t> or </a:t>
            </a:r>
            <a:r>
              <a:rPr lang="tr-TR" i="1" dirty="0">
                <a:solidFill>
                  <a:srgbClr val="FF0000"/>
                </a:solidFill>
              </a:rPr>
              <a:t>just missed work </a:t>
            </a:r>
            <a:r>
              <a:rPr lang="tr-TR" dirty="0"/>
              <a:t>related to your problem/</a:t>
            </a:r>
            <a:r>
              <a:rPr lang="tr-TR" dirty="0" err="1"/>
              <a:t>work</a:t>
            </a:r>
            <a:r>
              <a:rPr lang="tr-TR" dirty="0"/>
              <a:t>.</a:t>
            </a:r>
          </a:p>
          <a:p>
            <a:r>
              <a:rPr lang="tr-TR" dirty="0"/>
              <a:t>Any new </a:t>
            </a:r>
            <a:r>
              <a:rPr lang="tr-TR" i="1" dirty="0">
                <a:solidFill>
                  <a:srgbClr val="FF0000"/>
                </a:solidFill>
              </a:rPr>
              <a:t>work critically similar </a:t>
            </a:r>
            <a:r>
              <a:rPr lang="tr-TR" dirty="0"/>
              <a:t>to your project </a:t>
            </a:r>
            <a:r>
              <a:rPr lang="tr-TR" i="1" dirty="0">
                <a:solidFill>
                  <a:srgbClr val="FF0000"/>
                </a:solidFill>
              </a:rPr>
              <a:t>you</a:t>
            </a:r>
            <a:r>
              <a:rPr lang="tr-TR" dirty="0"/>
              <a:t> should </a:t>
            </a:r>
            <a:r>
              <a:rPr lang="tr-TR" i="1" dirty="0">
                <a:solidFill>
                  <a:srgbClr val="FF0000"/>
                </a:solidFill>
              </a:rPr>
              <a:t>rigorously discuss </a:t>
            </a:r>
            <a:r>
              <a:rPr lang="tr-TR" dirty="0"/>
              <a:t>in the section «</a:t>
            </a:r>
            <a:r>
              <a:rPr lang="tr-TR" i="1" dirty="0"/>
              <a:t>related work»</a:t>
            </a:r>
            <a:r>
              <a:rPr lang="tr-TR" dirty="0"/>
              <a:t>.</a:t>
            </a:r>
          </a:p>
          <a:p>
            <a:pPr marL="0" indent="0">
              <a:buNone/>
            </a:pPr>
            <a:endParaRPr lang="tr-TR" dirty="0"/>
          </a:p>
        </p:txBody>
      </p:sp>
    </p:spTree>
    <p:extLst>
      <p:ext uri="{BB962C8B-B14F-4D97-AF65-F5344CB8AC3E}">
        <p14:creationId xmlns:p14="http://schemas.microsoft.com/office/powerpoint/2010/main" val="290705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fld id="{C0D866B5-2D35-4E43-8ADA-8BEF14290324}" type="slidenum">
              <a:rPr lang="en-US" altLang="tr-TR" i="0"/>
              <a:pPr/>
              <a:t>9</a:t>
            </a:fld>
            <a:endParaRPr lang="en-US" altLang="tr-TR" i="0"/>
          </a:p>
        </p:txBody>
      </p:sp>
      <p:sp>
        <p:nvSpPr>
          <p:cNvPr id="4099" name="Rectangle 2"/>
          <p:cNvSpPr>
            <a:spLocks noGrp="1" noChangeArrowheads="1"/>
          </p:cNvSpPr>
          <p:nvPr>
            <p:ph type="title"/>
          </p:nvPr>
        </p:nvSpPr>
        <p:spPr/>
        <p:txBody>
          <a:bodyPr/>
          <a:lstStyle/>
          <a:p>
            <a:r>
              <a:rPr lang="en-US" dirty="0"/>
              <a:t>Software-Oriented Project</a:t>
            </a:r>
            <a:r>
              <a:rPr lang="tr-TR" dirty="0"/>
              <a:t>: </a:t>
            </a:r>
            <a:br>
              <a:rPr lang="tr-TR" dirty="0"/>
            </a:br>
            <a:r>
              <a:rPr lang="en-US" dirty="0"/>
              <a:t>Document </a:t>
            </a:r>
            <a:r>
              <a:rPr lang="tr-TR" dirty="0"/>
              <a:t>L</a:t>
            </a:r>
            <a:r>
              <a:rPr lang="en-US" dirty="0" err="1"/>
              <a:t>ayout</a:t>
            </a:r>
            <a:r>
              <a:rPr lang="en-US" sz="4000" dirty="0"/>
              <a:t> </a:t>
            </a:r>
          </a:p>
        </p:txBody>
      </p:sp>
      <p:sp>
        <p:nvSpPr>
          <p:cNvPr id="4100" name="Rectangle 3"/>
          <p:cNvSpPr>
            <a:spLocks noGrp="1" noChangeArrowheads="1"/>
          </p:cNvSpPr>
          <p:nvPr>
            <p:ph type="body" idx="1"/>
          </p:nvPr>
        </p:nvSpPr>
        <p:spPr>
          <a:xfrm>
            <a:off x="457200" y="1639319"/>
            <a:ext cx="8229600" cy="4525963"/>
          </a:xfrm>
        </p:spPr>
        <p:txBody>
          <a:bodyPr/>
          <a:lstStyle/>
          <a:p>
            <a:r>
              <a:rPr lang="en-US" sz="2800" dirty="0">
                <a:solidFill>
                  <a:schemeClr val="bg2">
                    <a:lumMod val="75000"/>
                  </a:schemeClr>
                </a:solidFill>
              </a:rPr>
              <a:t>Title Page</a:t>
            </a:r>
          </a:p>
          <a:p>
            <a:pPr lvl="0"/>
            <a:r>
              <a:rPr lang="en-US" sz="2800" dirty="0">
                <a:solidFill>
                  <a:schemeClr val="bg2">
                    <a:lumMod val="75000"/>
                  </a:schemeClr>
                </a:solidFill>
              </a:rPr>
              <a:t>Introduction</a:t>
            </a:r>
          </a:p>
          <a:p>
            <a:pPr lvl="0"/>
            <a:r>
              <a:rPr lang="en-US" sz="2800" dirty="0">
                <a:solidFill>
                  <a:schemeClr val="bg2">
                    <a:lumMod val="75000"/>
                  </a:schemeClr>
                </a:solidFill>
              </a:rPr>
              <a:t>Literature Survey (revised from PSD)</a:t>
            </a:r>
          </a:p>
          <a:p>
            <a:pPr lvl="0"/>
            <a:r>
              <a:rPr lang="en-US" sz="2800" dirty="0">
                <a:solidFill>
                  <a:srgbClr val="FF0000"/>
                </a:solidFill>
              </a:rPr>
              <a:t>Project Requirements</a:t>
            </a:r>
          </a:p>
          <a:p>
            <a:pPr lvl="0"/>
            <a:r>
              <a:rPr lang="en-US" sz="2800" dirty="0">
                <a:solidFill>
                  <a:schemeClr val="bg2">
                    <a:lumMod val="40000"/>
                    <a:lumOff val="60000"/>
                  </a:schemeClr>
                </a:solidFill>
              </a:rPr>
              <a:t>System Design</a:t>
            </a:r>
          </a:p>
          <a:p>
            <a:pPr lvl="0"/>
            <a:r>
              <a:rPr lang="en-US" sz="2800" dirty="0">
                <a:solidFill>
                  <a:schemeClr val="bg2">
                    <a:lumMod val="40000"/>
                    <a:lumOff val="60000"/>
                  </a:schemeClr>
                </a:solidFill>
              </a:rPr>
              <a:t>Software Architecture (main aspects of data flow/control flow/modular design)</a:t>
            </a:r>
          </a:p>
          <a:p>
            <a:pPr lvl="0"/>
            <a:r>
              <a:rPr lang="en-US" sz="2800" dirty="0">
                <a:solidFill>
                  <a:schemeClr val="bg2">
                    <a:lumMod val="40000"/>
                    <a:lumOff val="60000"/>
                  </a:schemeClr>
                </a:solidFill>
              </a:rPr>
              <a:t>Tasks Accomplished</a:t>
            </a:r>
          </a:p>
          <a:p>
            <a:pPr lvl="0"/>
            <a:r>
              <a:rPr lang="en-US" sz="2800" dirty="0">
                <a:solidFill>
                  <a:schemeClr val="bg2">
                    <a:lumMod val="40000"/>
                    <a:lumOff val="60000"/>
                  </a:schemeClr>
                </a:solidFill>
              </a:rPr>
              <a:t>References</a:t>
            </a:r>
          </a:p>
          <a:p>
            <a:pPr marL="0" indent="0">
              <a:buNone/>
            </a:pPr>
            <a:r>
              <a:rPr lang="en-US" dirty="0"/>
              <a:t> </a:t>
            </a:r>
            <a:endParaRPr lang="en-US" sz="2800" dirty="0"/>
          </a:p>
        </p:txBody>
      </p:sp>
    </p:spTree>
    <p:extLst>
      <p:ext uri="{BB962C8B-B14F-4D97-AF65-F5344CB8AC3E}">
        <p14:creationId xmlns:p14="http://schemas.microsoft.com/office/powerpoint/2010/main" val="34143827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r-TR" sz="1800" b="0" i="1"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r-TR" sz="1800" b="0" i="1"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5400</TotalTime>
  <Words>2286</Words>
  <Application>Microsoft Office PowerPoint</Application>
  <PresentationFormat>Ekran Gösterisi (4:3)</PresentationFormat>
  <Paragraphs>341</Paragraphs>
  <Slides>38</Slides>
  <Notes>4</Notes>
  <HiddenSlides>1</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38</vt:i4>
      </vt:variant>
    </vt:vector>
  </HeadingPairs>
  <TitlesOfParts>
    <vt:vector size="41" baseType="lpstr">
      <vt:lpstr>Arial</vt:lpstr>
      <vt:lpstr>Times New Roman</vt:lpstr>
      <vt:lpstr>Default Design</vt:lpstr>
      <vt:lpstr>PowerPoint Sunusu</vt:lpstr>
      <vt:lpstr>Analysis &amp; Design  Document  A Guide for its Preparation…</vt:lpstr>
      <vt:lpstr>Introduction</vt:lpstr>
      <vt:lpstr>Software-Oriented Project:  Document Layout </vt:lpstr>
      <vt:lpstr>Software-Oriented Project:  Document Layout </vt:lpstr>
      <vt:lpstr>Introduction</vt:lpstr>
      <vt:lpstr>Software-Oriented Project:  Document Layout </vt:lpstr>
      <vt:lpstr>Literature Survey</vt:lpstr>
      <vt:lpstr>Software-Oriented Project:  Document Layout </vt:lpstr>
      <vt:lpstr>Project Requirements</vt:lpstr>
      <vt:lpstr>N-F Requirements &amp; measures</vt:lpstr>
      <vt:lpstr>Software-Oriented Project:  Document Layout </vt:lpstr>
      <vt:lpstr>System Design</vt:lpstr>
      <vt:lpstr>Software-Oriented Project:  Document Layout </vt:lpstr>
      <vt:lpstr>Software Architecture</vt:lpstr>
      <vt:lpstr>Software-Oriented Project:  Document Layout </vt:lpstr>
      <vt:lpstr>Tasks Accomplished</vt:lpstr>
      <vt:lpstr>Software-Oriented Project:  Document Layout </vt:lpstr>
      <vt:lpstr>References</vt:lpstr>
      <vt:lpstr>Academic Oriented Project: Document Layout</vt:lpstr>
      <vt:lpstr>Academic Oriented Project: Document Layout</vt:lpstr>
      <vt:lpstr>Introduction</vt:lpstr>
      <vt:lpstr>Academic Oriented Project: Document Layout</vt:lpstr>
      <vt:lpstr>Literature Survey</vt:lpstr>
      <vt:lpstr>Academic Oriented Project: Document Layout</vt:lpstr>
      <vt:lpstr>Preliminaries</vt:lpstr>
      <vt:lpstr>Academic Oriented Project: Document Layout</vt:lpstr>
      <vt:lpstr>System Design (Methodology)</vt:lpstr>
      <vt:lpstr>System Design (Methodology)</vt:lpstr>
      <vt:lpstr>Academic Oriented Project: Document Layout</vt:lpstr>
      <vt:lpstr>Software Architecture (Implementational Details)</vt:lpstr>
      <vt:lpstr>Academic Oriented Project: Document Layout</vt:lpstr>
      <vt:lpstr>Experimental Study</vt:lpstr>
      <vt:lpstr>Academic Oriented Project: Document Layout</vt:lpstr>
      <vt:lpstr>Tasks Accomplished</vt:lpstr>
      <vt:lpstr>Academic Oriented Project: Document Layout</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Borahan Tümer</dc:creator>
  <cp:lastModifiedBy>Borahan Tumer</cp:lastModifiedBy>
  <cp:revision>186</cp:revision>
  <dcterms:created xsi:type="dcterms:W3CDTF">2007-02-27T21:36:52Z</dcterms:created>
  <dcterms:modified xsi:type="dcterms:W3CDTF">2023-12-22T10:44:07Z</dcterms:modified>
</cp:coreProperties>
</file>