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6" r:id="rId1"/>
  </p:sldMasterIdLst>
  <p:sldIdLst>
    <p:sldId id="256" r:id="rId2"/>
    <p:sldId id="274" r:id="rId3"/>
    <p:sldId id="258" r:id="rId4"/>
    <p:sldId id="259" r:id="rId5"/>
    <p:sldId id="262" r:id="rId6"/>
    <p:sldId id="265" r:id="rId7"/>
    <p:sldId id="266" r:id="rId8"/>
    <p:sldId id="260" r:id="rId9"/>
    <p:sldId id="261" r:id="rId10"/>
    <p:sldId id="263" r:id="rId11"/>
    <p:sldId id="264" r:id="rId12"/>
    <p:sldId id="267" r:id="rId13"/>
    <p:sldId id="270" r:id="rId14"/>
    <p:sldId id="271" r:id="rId15"/>
    <p:sldId id="272" r:id="rId16"/>
    <p:sldId id="273" r:id="rId17"/>
    <p:sldId id="275" r:id="rId18"/>
    <p:sldId id="276" r:id="rId19"/>
    <p:sldId id="269"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0EA14-1C22-07D2-2EB0-C787FBD2D4F9}" v="933" dt="2022-01-27T19:10:09.467"/>
    <p1510:client id="{26BB60D1-7810-7DD5-F2BD-43BA03D597F3}" v="552" dt="2022-01-27T12:06:15.921"/>
    <p1510:client id="{3A7B3234-6A49-E3D0-2795-DEDE5C76C94F}" v="757" dt="2022-01-29T19:15:06.418"/>
    <p1510:client id="{7356390F-7383-DF7A-545E-1F31E96ED9F9}" v="331" dt="2022-01-25T13:36:57.604"/>
    <p1510:client id="{88FE3CC6-58BF-4367-C4C0-CF8A66E21B98}" v="86" dt="2022-01-29T19:19:43.278"/>
    <p1510:client id="{8E4E32FC-BFF3-D465-9515-892F6A2CD9BA}" v="585" dt="2022-01-10T11:50:06.914"/>
    <p1510:client id="{CDC151EF-7D59-F40E-DA0C-C6602B43D47C}" v="436" dt="2022-01-24T13:23:22.157"/>
    <p1510:client id="{DA079D71-F1C1-92CC-A9A9-CB5EC82EBF10}" v="2" dt="2022-01-24T11:11:32.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117" d="100"/>
          <a:sy n="117" d="100"/>
        </p:scale>
        <p:origin x="2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January 29,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442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January 29,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630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January 29,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6661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January 29,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6124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January 29,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3353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January 29,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8309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January 29,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5703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January 29,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003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January 29,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8299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January 29,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133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January 29,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390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January 29,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770078260"/>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69" r:id="rId6"/>
    <p:sldLayoutId id="2147483765" r:id="rId7"/>
    <p:sldLayoutId id="2147483766" r:id="rId8"/>
    <p:sldLayoutId id="2147483767" r:id="rId9"/>
    <p:sldLayoutId id="2147483768" r:id="rId10"/>
    <p:sldLayoutId id="214748377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mercohen1997/Satellites_Project_DataScienc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2yo.com/satellites/?c=&amp;t=country" TargetMode="External"/><Relationship Id="rId2" Type="http://schemas.openxmlformats.org/officeDocument/2006/relationships/hyperlink" Target="https://en.wikipedia.org/wiki/Main_Page" TargetMode="Externa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xmlns="" id="{05D1035C-3BF0-4FE0-B3A3-1062F86009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תיבת טקסט 4">
            <a:extLst>
              <a:ext uri="{FF2B5EF4-FFF2-40B4-BE49-F238E27FC236}">
                <a16:creationId xmlns:a16="http://schemas.microsoft.com/office/drawing/2014/main" xmlns="" id="{F7575A6B-5734-4828-894C-175F779E94B4}"/>
              </a:ext>
            </a:extLst>
          </p:cNvPr>
          <p:cNvSpPr txBox="1"/>
          <p:nvPr/>
        </p:nvSpPr>
        <p:spPr>
          <a:xfrm>
            <a:off x="720000" y="619200"/>
            <a:ext cx="4991961" cy="1477328"/>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lnSpcReduction="10000"/>
          </a:bodyPr>
          <a:lstStyle/>
          <a:p>
            <a:pPr algn="l" rtl="0">
              <a:spcBef>
                <a:spcPct val="0"/>
              </a:spcBef>
              <a:spcAft>
                <a:spcPts val="600"/>
              </a:spcAft>
            </a:pPr>
            <a:r>
              <a:rPr lang="en-US" sz="4800" dirty="0">
                <a:latin typeface="+mj-lt"/>
                <a:ea typeface="+mj-ea"/>
                <a:cs typeface="+mj-cs"/>
              </a:rPr>
              <a:t>Satellites over the world</a:t>
            </a:r>
          </a:p>
          <a:p>
            <a:pPr algn="l" rtl="0">
              <a:spcBef>
                <a:spcPct val="0"/>
              </a:spcBef>
              <a:spcAft>
                <a:spcPts val="600"/>
              </a:spcAft>
            </a:pPr>
            <a:endParaRPr lang="en-US" sz="3200" dirty="0">
              <a:latin typeface="+mj-lt"/>
              <a:ea typeface="+mj-ea"/>
              <a:cs typeface="+mj-cs"/>
            </a:endParaRPr>
          </a:p>
        </p:txBody>
      </p:sp>
      <p:sp>
        <p:nvSpPr>
          <p:cNvPr id="6" name="תיבת טקסט 5">
            <a:extLst>
              <a:ext uri="{FF2B5EF4-FFF2-40B4-BE49-F238E27FC236}">
                <a16:creationId xmlns:a16="http://schemas.microsoft.com/office/drawing/2014/main" xmlns="" id="{C0E795CD-3219-41EE-895F-0A70B8C627E2}"/>
              </a:ext>
            </a:extLst>
          </p:cNvPr>
          <p:cNvSpPr txBox="1"/>
          <p:nvPr/>
        </p:nvSpPr>
        <p:spPr>
          <a:xfrm>
            <a:off x="502571" y="3691682"/>
            <a:ext cx="5523923" cy="3963895"/>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indent="-228600" algn="l" rtl="0">
              <a:lnSpc>
                <a:spcPct val="120000"/>
              </a:lnSpc>
              <a:spcAft>
                <a:spcPts val="600"/>
              </a:spcAft>
              <a:buClr>
                <a:schemeClr val="accent4"/>
              </a:buClr>
              <a:buFont typeface="The Hand Extrablack" panose="03070A02030502020204" pitchFamily="66" charset="0"/>
              <a:buChar char="•"/>
            </a:pPr>
            <a:r>
              <a:rPr lang="en-US" sz="2000" spc="20" dirty="0">
                <a:solidFill>
                  <a:schemeClr val="tx1">
                    <a:alpha val="58000"/>
                  </a:schemeClr>
                </a:solidFill>
              </a:rPr>
              <a:t>Omer Cohen </a:t>
            </a:r>
          </a:p>
          <a:p>
            <a:pPr indent="-228600" algn="l" rtl="0">
              <a:lnSpc>
                <a:spcPct val="120000"/>
              </a:lnSpc>
              <a:spcAft>
                <a:spcPts val="600"/>
              </a:spcAft>
              <a:buClr>
                <a:schemeClr val="accent4"/>
              </a:buClr>
              <a:buFont typeface="The Hand Extrablack" panose="03070A02030502020204" pitchFamily="66" charset="0"/>
              <a:buChar char="•"/>
            </a:pPr>
            <a:r>
              <a:rPr lang="en-US" sz="2000" spc="20" dirty="0">
                <a:solidFill>
                  <a:schemeClr val="tx1">
                    <a:alpha val="58000"/>
                  </a:schemeClr>
                </a:solidFill>
              </a:rPr>
              <a:t>Shaked Gal</a:t>
            </a:r>
          </a:p>
          <a:p>
            <a:pPr indent="-228600" algn="l" rtl="0">
              <a:lnSpc>
                <a:spcPct val="120000"/>
              </a:lnSpc>
              <a:spcAft>
                <a:spcPts val="600"/>
              </a:spcAft>
              <a:buClr>
                <a:schemeClr val="accent4"/>
              </a:buClr>
              <a:buFont typeface="The Hand Extrablack" panose="03070A02030502020204" pitchFamily="66" charset="0"/>
              <a:buChar char="•"/>
            </a:pPr>
            <a:r>
              <a:rPr lang="en-US" sz="2000" spc="20" dirty="0">
                <a:solidFill>
                  <a:schemeClr val="tx1">
                    <a:alpha val="58000"/>
                  </a:schemeClr>
                </a:solidFill>
              </a:rPr>
              <a:t>Matan Zarchi</a:t>
            </a:r>
          </a:p>
        </p:txBody>
      </p:sp>
      <p:pic>
        <p:nvPicPr>
          <p:cNvPr id="4" name="Picture 3" descr="Spacial תצוגה של כדור הארץ הדיגיטלי">
            <a:extLst>
              <a:ext uri="{FF2B5EF4-FFF2-40B4-BE49-F238E27FC236}">
                <a16:creationId xmlns:a16="http://schemas.microsoft.com/office/drawing/2014/main" xmlns="" id="{CA00DDA5-1CDE-41C6-A569-F59EEAF9D1A5}"/>
              </a:ext>
            </a:extLst>
          </p:cNvPr>
          <p:cNvPicPr>
            <a:picLocks noChangeAspect="1"/>
          </p:cNvPicPr>
          <p:nvPr/>
        </p:nvPicPr>
        <p:blipFill rotWithShape="1">
          <a:blip r:embed="rId2"/>
          <a:srcRect l="31616" r="13473"/>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
        <p:nvSpPr>
          <p:cNvPr id="8" name="תיבת טקסט 7">
            <a:extLst>
              <a:ext uri="{FF2B5EF4-FFF2-40B4-BE49-F238E27FC236}">
                <a16:creationId xmlns:a16="http://schemas.microsoft.com/office/drawing/2014/main" xmlns="" id="{FC264124-3B28-4FAC-9C11-1C8B8F7F1F81}"/>
              </a:ext>
            </a:extLst>
          </p:cNvPr>
          <p:cNvSpPr txBox="1"/>
          <p:nvPr/>
        </p:nvSpPr>
        <p:spPr>
          <a:xfrm>
            <a:off x="960307" y="5365852"/>
            <a:ext cx="1001514" cy="33855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en-US" sz="1600" b="1" u="sng" dirty="0" smtClean="0">
                <a:hlinkClick r:id="rId3"/>
              </a:rPr>
              <a:t>GitHub</a:t>
            </a:r>
            <a:endParaRPr lang="he-IL" sz="1400" b="1" u="sng" dirty="0"/>
          </a:p>
        </p:txBody>
      </p:sp>
      <p:sp>
        <p:nvSpPr>
          <p:cNvPr id="15" name="תיבת טקסט 1">
            <a:extLst>
              <a:ext uri="{FF2B5EF4-FFF2-40B4-BE49-F238E27FC236}">
                <a16:creationId xmlns:a16="http://schemas.microsoft.com/office/drawing/2014/main" xmlns="" id="{DD1AF353-87AD-4B77-A9E1-DB6B1F32339A}"/>
              </a:ext>
            </a:extLst>
          </p:cNvPr>
          <p:cNvSpPr txBox="1"/>
          <p:nvPr/>
        </p:nvSpPr>
        <p:spPr>
          <a:xfrm>
            <a:off x="486779" y="2355496"/>
            <a:ext cx="4713871" cy="1077218"/>
          </a:xfrm>
          <a:prstGeom prst="rect">
            <a:avLst/>
          </a:prstGeom>
          <a:noFill/>
        </p:spPr>
        <p:txBody>
          <a:bodyPr rot="0" spcFirstLastPara="0" vert="horz" wrap="square" lIns="91440" tIns="45720" rIns="91440" bIns="45720" numCol="1" spcCol="0" rtlCol="1" fromWordArt="0" anchor="t" anchorCtr="0" forceAA="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r>
              <a:rPr lang="en" sz="3200" dirty="0">
                <a:latin typeface="Avenir Next LT Pro"/>
              </a:rPr>
              <a:t>Data</a:t>
            </a:r>
            <a:r>
              <a:rPr lang="en" sz="3200" dirty="0">
                <a:ea typeface="+mn-lt"/>
                <a:cs typeface="+mn-lt"/>
              </a:rPr>
              <a:t> mining  </a:t>
            </a:r>
            <a:endParaRPr lang="he-IL" dirty="0">
              <a:ea typeface="+mn-lt"/>
              <a:cs typeface="+mn-lt"/>
            </a:endParaRPr>
          </a:p>
          <a:p>
            <a:pPr algn="l"/>
            <a:r>
              <a:rPr lang="en" sz="3200" dirty="0">
                <a:ea typeface="+mn-lt"/>
                <a:cs typeface="+mn-lt"/>
              </a:rPr>
              <a:t>Machine </a:t>
            </a:r>
            <a:r>
              <a:rPr lang="en" sz="3200" dirty="0" smtClean="0">
                <a:ea typeface="+mn-lt"/>
                <a:cs typeface="+mn-lt"/>
              </a:rPr>
              <a:t>learning</a:t>
            </a:r>
            <a:endParaRPr lang="he-IL" dirty="0">
              <a:latin typeface="Avenir Next LT Pro"/>
            </a:endParaRPr>
          </a:p>
        </p:txBody>
      </p:sp>
    </p:spTree>
    <p:extLst>
      <p:ext uri="{BB962C8B-B14F-4D97-AF65-F5344CB8AC3E}">
        <p14:creationId xmlns:p14="http://schemas.microsoft.com/office/powerpoint/2010/main" val="1017846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E46201F9-63C1-495D-8F7E-E3B99D2DA6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07340AD6-FF98-450C-AE35-61F7EE4C12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xmlns="" id="{AA0BA69C-9491-4861-802A-F76F16F148ED}"/>
              </a:ext>
            </a:extLst>
          </p:cNvPr>
          <p:cNvSpPr>
            <a:spLocks noGrp="1"/>
          </p:cNvSpPr>
          <p:nvPr>
            <p:ph idx="1"/>
          </p:nvPr>
        </p:nvSpPr>
        <p:spPr>
          <a:xfrm>
            <a:off x="364377" y="259788"/>
            <a:ext cx="11642123" cy="2087646"/>
          </a:xfrm>
        </p:spPr>
        <p:txBody>
          <a:bodyPr vert="horz" lIns="0" tIns="0" rIns="0" bIns="0" rtlCol="0" anchor="t">
            <a:normAutofit/>
          </a:bodyPr>
          <a:lstStyle/>
          <a:p>
            <a:r>
              <a:rPr lang="en-US" b="1" dirty="0">
                <a:ea typeface="+mn-lt"/>
                <a:cs typeface="+mn-lt"/>
              </a:rPr>
              <a:t>Period -&gt;</a:t>
            </a:r>
            <a:r>
              <a:rPr lang="en-US" dirty="0">
                <a:solidFill>
                  <a:srgbClr val="FFFFFF">
                    <a:alpha val="58000"/>
                  </a:srgbClr>
                </a:solidFill>
              </a:rPr>
              <a:t> </a:t>
            </a:r>
            <a:r>
              <a:rPr lang="en-US" dirty="0">
                <a:ea typeface="+mn-lt"/>
                <a:cs typeface="+mn-lt"/>
              </a:rPr>
              <a:t>The period of a satellite is the time it takes it to make one full orbit around an object.</a:t>
            </a:r>
            <a:endParaRPr lang="en-US" dirty="0">
              <a:solidFill>
                <a:srgbClr val="FFFFFF">
                  <a:alpha val="58000"/>
                </a:srgbClr>
              </a:solidFill>
              <a:ea typeface="+mn-lt"/>
              <a:cs typeface="+mn-lt"/>
            </a:endParaRPr>
          </a:p>
          <a:p>
            <a:r>
              <a:rPr lang="en-US" b="1" dirty="0">
                <a:ea typeface="+mn-lt"/>
                <a:cs typeface="+mn-lt"/>
              </a:rPr>
              <a:t>Orbit -&gt;</a:t>
            </a:r>
            <a:r>
              <a:rPr lang="en-US" dirty="0">
                <a:solidFill>
                  <a:srgbClr val="FFFFFF">
                    <a:alpha val="58000"/>
                  </a:srgbClr>
                </a:solidFill>
              </a:rPr>
              <a:t> </a:t>
            </a:r>
            <a:r>
              <a:rPr lang="en-US" dirty="0">
                <a:ea typeface="+mn-lt"/>
                <a:cs typeface="+mn-lt"/>
              </a:rPr>
              <a:t>An orbit is a regular, repeating path that one object in space takes around another one.</a:t>
            </a:r>
            <a:endParaRPr lang="en-US" dirty="0">
              <a:solidFill>
                <a:srgbClr val="FFFFFF">
                  <a:alpha val="58000"/>
                </a:srgbClr>
              </a:solidFill>
              <a:ea typeface="+mn-lt"/>
              <a:cs typeface="+mn-lt"/>
            </a:endParaRPr>
          </a:p>
          <a:p>
            <a:r>
              <a:rPr lang="en-US" b="1" dirty="0">
                <a:ea typeface="+mn-lt"/>
                <a:cs typeface="+mn-lt"/>
              </a:rPr>
              <a:t>Apogee -&gt;</a:t>
            </a:r>
            <a:r>
              <a:rPr lang="en-US" dirty="0">
                <a:solidFill>
                  <a:srgbClr val="FFFFFF">
                    <a:alpha val="58000"/>
                  </a:srgbClr>
                </a:solidFill>
              </a:rPr>
              <a:t> </a:t>
            </a:r>
            <a:r>
              <a:rPr lang="en-US" dirty="0">
                <a:ea typeface="+mn-lt"/>
                <a:cs typeface="+mn-lt"/>
              </a:rPr>
              <a:t>The point of highest altitude is called apogee.</a:t>
            </a:r>
            <a:endParaRPr lang="en-US" dirty="0">
              <a:solidFill>
                <a:srgbClr val="FFFFFF">
                  <a:alpha val="58000"/>
                </a:srgbClr>
              </a:solidFill>
              <a:ea typeface="+mn-lt"/>
              <a:cs typeface="+mn-lt"/>
            </a:endParaRPr>
          </a:p>
          <a:p>
            <a:r>
              <a:rPr lang="en-US" b="1" dirty="0">
                <a:ea typeface="+mn-lt"/>
                <a:cs typeface="+mn-lt"/>
              </a:rPr>
              <a:t>Perigee -&gt; </a:t>
            </a:r>
            <a:r>
              <a:rPr lang="en-US" dirty="0">
                <a:ea typeface="+mn-lt"/>
                <a:cs typeface="+mn-lt"/>
              </a:rPr>
              <a:t>The point of lowest altitude is called perigee.</a:t>
            </a:r>
            <a:endParaRPr lang="en-US" dirty="0">
              <a:solidFill>
                <a:srgbClr val="FFFFFF">
                  <a:alpha val="58000"/>
                </a:srgbClr>
              </a:solidFill>
            </a:endParaRPr>
          </a:p>
        </p:txBody>
      </p:sp>
      <p:pic>
        <p:nvPicPr>
          <p:cNvPr id="4" name="תמונה 4">
            <a:extLst>
              <a:ext uri="{FF2B5EF4-FFF2-40B4-BE49-F238E27FC236}">
                <a16:creationId xmlns:a16="http://schemas.microsoft.com/office/drawing/2014/main" xmlns="" id="{E16A46EA-4FCD-4CF6-8B43-8FF4EED606AC}"/>
              </a:ext>
            </a:extLst>
          </p:cNvPr>
          <p:cNvPicPr>
            <a:picLocks noChangeAspect="1"/>
          </p:cNvPicPr>
          <p:nvPr/>
        </p:nvPicPr>
        <p:blipFill>
          <a:blip r:embed="rId2"/>
          <a:stretch>
            <a:fillRect/>
          </a:stretch>
        </p:blipFill>
        <p:spPr>
          <a:xfrm>
            <a:off x="6236666" y="2636840"/>
            <a:ext cx="5713605" cy="4090633"/>
          </a:xfrm>
          <a:custGeom>
            <a:avLst/>
            <a:gdLst/>
            <a:ahLst/>
            <a:cxnLst/>
            <a:rect l="l" t="t" r="r" b="b"/>
            <a:pathLst>
              <a:path w="5184163" h="3501162">
                <a:moveTo>
                  <a:pt x="0" y="0"/>
                </a:moveTo>
                <a:lnTo>
                  <a:pt x="5184163" y="0"/>
                </a:lnTo>
                <a:lnTo>
                  <a:pt x="5184163" y="3501162"/>
                </a:lnTo>
                <a:lnTo>
                  <a:pt x="0" y="3501162"/>
                </a:lnTo>
                <a:close/>
              </a:path>
            </a:pathLst>
          </a:custGeom>
        </p:spPr>
      </p:pic>
      <p:pic>
        <p:nvPicPr>
          <p:cNvPr id="2" name="תמונה 2">
            <a:extLst>
              <a:ext uri="{FF2B5EF4-FFF2-40B4-BE49-F238E27FC236}">
                <a16:creationId xmlns:a16="http://schemas.microsoft.com/office/drawing/2014/main" xmlns="" id="{4B62C66D-8B2B-44C4-A94E-7C80A47B7A13}"/>
              </a:ext>
            </a:extLst>
          </p:cNvPr>
          <p:cNvPicPr>
            <a:picLocks noChangeAspect="1"/>
          </p:cNvPicPr>
          <p:nvPr/>
        </p:nvPicPr>
        <p:blipFill>
          <a:blip r:embed="rId3"/>
          <a:stretch>
            <a:fillRect/>
          </a:stretch>
        </p:blipFill>
        <p:spPr>
          <a:xfrm>
            <a:off x="281796" y="2339505"/>
            <a:ext cx="5316746" cy="4349972"/>
          </a:xfrm>
          <a:prstGeom prst="rect">
            <a:avLst/>
          </a:prstGeom>
        </p:spPr>
      </p:pic>
    </p:spTree>
    <p:extLst>
      <p:ext uri="{BB962C8B-B14F-4D97-AF65-F5344CB8AC3E}">
        <p14:creationId xmlns:p14="http://schemas.microsoft.com/office/powerpoint/2010/main" val="15191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40">
            <a:extLst>
              <a:ext uri="{FF2B5EF4-FFF2-40B4-BE49-F238E27FC236}">
                <a16:creationId xmlns:a16="http://schemas.microsoft.com/office/drawing/2014/main" xmlns="" id="{01D3B63D-97A2-43B6-B140-7FADB9C54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2">
            <a:extLst>
              <a:ext uri="{FF2B5EF4-FFF2-40B4-BE49-F238E27FC236}">
                <a16:creationId xmlns:a16="http://schemas.microsoft.com/office/drawing/2014/main" xmlns="" id="{899AB3E9-A7F5-451B-8FC3-9BBE53056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37">
            <a:extLst>
              <a:ext uri="{FF2B5EF4-FFF2-40B4-BE49-F238E27FC236}">
                <a16:creationId xmlns:a16="http://schemas.microsoft.com/office/drawing/2014/main" xmlns="" id="{D36D547E-F0F1-4D98-B0F0-67F8B8E0F54C}"/>
              </a:ext>
            </a:extLst>
          </p:cNvPr>
          <p:cNvSpPr>
            <a:spLocks noGrp="1"/>
          </p:cNvSpPr>
          <p:nvPr>
            <p:ph idx="1"/>
          </p:nvPr>
        </p:nvSpPr>
        <p:spPr>
          <a:xfrm>
            <a:off x="8253736" y="356242"/>
            <a:ext cx="3798641" cy="6321782"/>
          </a:xfrm>
        </p:spPr>
        <p:txBody>
          <a:bodyPr vert="horz" lIns="0" tIns="0" rIns="0" bIns="0" rtlCol="0" anchor="t">
            <a:normAutofit lnSpcReduction="10000"/>
          </a:bodyPr>
          <a:lstStyle/>
          <a:p>
            <a:r>
              <a:rPr lang="en-US" dirty="0">
                <a:solidFill>
                  <a:srgbClr val="FFFFFF">
                    <a:alpha val="58000"/>
                  </a:srgbClr>
                </a:solidFill>
              </a:rPr>
              <a:t>Scatterplot - here we showed the </a:t>
            </a:r>
            <a:r>
              <a:rPr lang="en-US" dirty="0">
                <a:ea typeface="+mn-lt"/>
                <a:cs typeface="+mn-lt"/>
              </a:rPr>
              <a:t>relation between the Perigee and the Period. </a:t>
            </a:r>
            <a:r>
              <a:rPr lang="en" dirty="0">
                <a:latin typeface="Consolas"/>
                <a:ea typeface="+mn-lt"/>
                <a:cs typeface="+mn-lt"/>
              </a:rPr>
              <a:t>The lower the Perigee, the closer the satellite is to the object around which it is moving, and therefore the force of gravity is greater, and in any case the period is shorter because the satellite's speed is higher. And vice versa, the larger the period, the greater the period.</a:t>
            </a:r>
            <a:endParaRPr lang="en" dirty="0">
              <a:solidFill>
                <a:srgbClr val="FFFFFF">
                  <a:alpha val="58000"/>
                </a:srgbClr>
              </a:solidFill>
              <a:latin typeface="Consolas"/>
              <a:ea typeface="+mn-lt"/>
              <a:cs typeface="+mn-lt"/>
            </a:endParaRPr>
          </a:p>
          <a:p>
            <a:r>
              <a:rPr lang="en" dirty="0">
                <a:solidFill>
                  <a:srgbClr val="FFFFFF">
                    <a:alpha val="58000"/>
                  </a:srgbClr>
                </a:solidFill>
                <a:latin typeface="Consolas"/>
                <a:ea typeface="+mn-lt"/>
                <a:cs typeface="+mn-lt"/>
              </a:rPr>
              <a:t>Low, medium, high- 3 of orbit types.</a:t>
            </a:r>
          </a:p>
        </p:txBody>
      </p:sp>
      <p:pic>
        <p:nvPicPr>
          <p:cNvPr id="5" name="תמונה 5">
            <a:extLst>
              <a:ext uri="{FF2B5EF4-FFF2-40B4-BE49-F238E27FC236}">
                <a16:creationId xmlns:a16="http://schemas.microsoft.com/office/drawing/2014/main" xmlns="" id="{35670144-533D-478F-BF2E-14EA8E7C5B00}"/>
              </a:ext>
            </a:extLst>
          </p:cNvPr>
          <p:cNvPicPr>
            <a:picLocks noChangeAspect="1"/>
          </p:cNvPicPr>
          <p:nvPr/>
        </p:nvPicPr>
        <p:blipFill>
          <a:blip r:embed="rId2"/>
          <a:stretch>
            <a:fillRect/>
          </a:stretch>
        </p:blipFill>
        <p:spPr>
          <a:xfrm>
            <a:off x="-5751" y="32677"/>
            <a:ext cx="8048442" cy="6792647"/>
          </a:xfrm>
          <a:prstGeom prst="rect">
            <a:avLst/>
          </a:prstGeom>
        </p:spPr>
      </p:pic>
    </p:spTree>
    <p:extLst>
      <p:ext uri="{BB962C8B-B14F-4D97-AF65-F5344CB8AC3E}">
        <p14:creationId xmlns:p14="http://schemas.microsoft.com/office/powerpoint/2010/main" val="377614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xmlns="" id="{240FA07A-54BF-4251-9F58-622065CBD244}"/>
              </a:ext>
            </a:extLst>
          </p:cNvPr>
          <p:cNvSpPr>
            <a:spLocks noGrp="1"/>
          </p:cNvSpPr>
          <p:nvPr>
            <p:ph type="title"/>
          </p:nvPr>
        </p:nvSpPr>
        <p:spPr>
          <a:xfrm>
            <a:off x="676868" y="2287875"/>
            <a:ext cx="5015638" cy="1969770"/>
          </a:xfrm>
        </p:spPr>
        <p:txBody>
          <a:bodyPr vert="horz" wrap="square" lIns="0" tIns="0" rIns="0" bIns="0" rtlCol="0" anchor="b" anchorCtr="0">
            <a:normAutofit/>
          </a:bodyPr>
          <a:lstStyle/>
          <a:p>
            <a:pPr algn="ctr"/>
            <a:r>
              <a:rPr lang="en-US" sz="5600" b="1" spc="-100"/>
              <a:t>Machine Learning</a:t>
            </a:r>
          </a:p>
        </p:txBody>
      </p:sp>
      <p:grpSp>
        <p:nvGrpSpPr>
          <p:cNvPr id="15" name="Group 14">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תמונה 4">
            <a:extLst>
              <a:ext uri="{FF2B5EF4-FFF2-40B4-BE49-F238E27FC236}">
                <a16:creationId xmlns:a16="http://schemas.microsoft.com/office/drawing/2014/main" xmlns="" id="{0099AF88-495E-4B89-97F3-BA048175A3DF}"/>
              </a:ext>
            </a:extLst>
          </p:cNvPr>
          <p:cNvPicPr>
            <a:picLocks noGrp="1" noChangeAspect="1"/>
          </p:cNvPicPr>
          <p:nvPr>
            <p:ph idx="1"/>
          </p:nvPr>
        </p:nvPicPr>
        <p:blipFill>
          <a:blip r:embed="rId2"/>
          <a:stretch>
            <a:fillRect/>
          </a:stretch>
        </p:blipFill>
        <p:spPr>
          <a:xfrm>
            <a:off x="6444525" y="1669489"/>
            <a:ext cx="5014800" cy="3510359"/>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97672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992A4E27-3424-4CFA-8E75-87297F6E0377}"/>
              </a:ext>
            </a:extLst>
          </p:cNvPr>
          <p:cNvSpPr>
            <a:spLocks noGrp="1"/>
          </p:cNvSpPr>
          <p:nvPr>
            <p:ph type="title"/>
          </p:nvPr>
        </p:nvSpPr>
        <p:spPr>
          <a:xfrm>
            <a:off x="130529" y="87238"/>
            <a:ext cx="11921642" cy="6653175"/>
          </a:xfrm>
        </p:spPr>
        <p:txBody>
          <a:bodyPr/>
          <a:lstStyle/>
          <a:p>
            <a:r>
              <a:rPr lang="he-IL" sz="2000" dirty="0">
                <a:latin typeface="Consolas"/>
              </a:rPr>
              <a:t/>
            </a:r>
            <a:br>
              <a:rPr lang="he-IL" sz="2000" dirty="0">
                <a:latin typeface="Consolas"/>
              </a:rPr>
            </a:br>
            <a:r>
              <a:rPr lang="he-IL" sz="2000" dirty="0">
                <a:latin typeface="Consolas"/>
              </a:rPr>
              <a:t/>
            </a:r>
            <a:br>
              <a:rPr lang="he-IL" sz="2000" dirty="0">
                <a:latin typeface="Consolas"/>
              </a:rPr>
            </a:br>
            <a:r>
              <a:rPr lang="he-IL" sz="2000" dirty="0">
                <a:latin typeface="Consolas"/>
              </a:rPr>
              <a:t/>
            </a:r>
            <a:br>
              <a:rPr lang="he-IL" sz="2000" dirty="0">
                <a:latin typeface="Consolas"/>
              </a:rPr>
            </a:br>
            <a:r>
              <a:rPr lang="he-IL" sz="2000" dirty="0">
                <a:latin typeface="Consolas"/>
              </a:rPr>
              <a:t>- </a:t>
            </a:r>
            <a:r>
              <a:rPr lang="he-IL" sz="2000" dirty="0" err="1">
                <a:latin typeface="Consolas"/>
              </a:rPr>
              <a:t>We</a:t>
            </a:r>
            <a:r>
              <a:rPr lang="he-IL" sz="2000" dirty="0">
                <a:latin typeface="Consolas"/>
              </a:rPr>
              <a:t> </a:t>
            </a:r>
            <a:r>
              <a:rPr lang="he-IL" sz="2000" dirty="0" err="1">
                <a:latin typeface="Consolas"/>
              </a:rPr>
              <a:t>did</a:t>
            </a:r>
            <a:r>
              <a:rPr lang="he-IL" sz="2000" dirty="0">
                <a:latin typeface="Consolas"/>
              </a:rPr>
              <a:t> a </a:t>
            </a:r>
            <a:r>
              <a:rPr lang="he-IL" sz="2000" dirty="0" err="1">
                <a:latin typeface="Consolas"/>
              </a:rPr>
              <a:t>linear</a:t>
            </a:r>
            <a:r>
              <a:rPr lang="he-IL" sz="2000" dirty="0">
                <a:latin typeface="Consolas"/>
              </a:rPr>
              <a:t> </a:t>
            </a:r>
            <a:r>
              <a:rPr lang="he-IL" sz="2000" dirty="0" err="1">
                <a:latin typeface="Consolas"/>
              </a:rPr>
              <a:t>regression</a:t>
            </a:r>
            <a:r>
              <a:rPr lang="he-IL" sz="2000" dirty="0">
                <a:latin typeface="Consolas"/>
              </a:rPr>
              <a:t> </a:t>
            </a:r>
            <a:r>
              <a:rPr lang="he-IL" sz="2000" dirty="0" err="1">
                <a:latin typeface="Consolas"/>
              </a:rPr>
              <a:t>that</a:t>
            </a:r>
            <a:r>
              <a:rPr lang="he-IL" sz="2000" dirty="0">
                <a:latin typeface="Consolas"/>
              </a:rPr>
              <a:t> </a:t>
            </a:r>
            <a:r>
              <a:rPr lang="he-IL" sz="2000" dirty="0" err="1">
                <a:latin typeface="Consolas"/>
              </a:rPr>
              <a:t>predict</a:t>
            </a:r>
            <a:r>
              <a:rPr lang="he-IL" sz="2000" dirty="0">
                <a:latin typeface="Consolas"/>
              </a:rPr>
              <a:t> </a:t>
            </a:r>
            <a:r>
              <a:rPr lang="he-IL" sz="2000" dirty="0" err="1">
                <a:latin typeface="Consolas"/>
              </a:rPr>
              <a:t>the</a:t>
            </a:r>
            <a:r>
              <a:rPr lang="he-IL" sz="2000" dirty="0">
                <a:latin typeface="Consolas"/>
              </a:rPr>
              <a:t> </a:t>
            </a:r>
            <a:r>
              <a:rPr lang="he-IL" sz="2000" dirty="0" err="1">
                <a:latin typeface="Consolas"/>
              </a:rPr>
              <a:t>Period</a:t>
            </a:r>
            <a:r>
              <a:rPr lang="he-IL" sz="2000" dirty="0">
                <a:latin typeface="Consolas"/>
              </a:rPr>
              <a:t> </a:t>
            </a:r>
            <a:r>
              <a:rPr lang="he-IL" sz="2000" dirty="0" err="1">
                <a:latin typeface="Consolas"/>
              </a:rPr>
              <a:t>of</a:t>
            </a:r>
            <a:r>
              <a:rPr lang="he-IL" sz="2000" dirty="0">
                <a:latin typeface="Consolas"/>
              </a:rPr>
              <a:t> a </a:t>
            </a:r>
            <a:r>
              <a:rPr lang="he-IL" sz="2000" dirty="0" err="1">
                <a:latin typeface="Consolas"/>
              </a:rPr>
              <a:t>satellite</a:t>
            </a:r>
            <a:r>
              <a:rPr lang="he-IL" sz="2000" dirty="0">
                <a:latin typeface="Consolas"/>
              </a:rPr>
              <a:t> </a:t>
            </a:r>
            <a:r>
              <a:rPr lang="he-IL" sz="2000" dirty="0" err="1">
                <a:latin typeface="Consolas"/>
              </a:rPr>
              <a:t>by</a:t>
            </a:r>
            <a:r>
              <a:rPr lang="he-IL" sz="2000" dirty="0">
                <a:latin typeface="Consolas"/>
              </a:rPr>
              <a:t> </a:t>
            </a:r>
            <a:r>
              <a:rPr lang="he-IL" sz="2000" dirty="0" err="1">
                <a:latin typeface="Consolas"/>
              </a:rPr>
              <a:t>his</a:t>
            </a:r>
            <a:r>
              <a:rPr lang="he-IL" sz="2000" dirty="0">
                <a:latin typeface="Consolas"/>
              </a:rPr>
              <a:t> </a:t>
            </a:r>
            <a:r>
              <a:rPr lang="he-IL" sz="2000" dirty="0" err="1">
                <a:latin typeface="Consolas"/>
              </a:rPr>
              <a:t>Perigee</a:t>
            </a:r>
            <a:r>
              <a:rPr lang="he-IL" sz="2000" dirty="0">
                <a:latin typeface="Consolas"/>
              </a:rPr>
              <a:t>.</a:t>
            </a:r>
            <a:br>
              <a:rPr lang="he-IL" sz="2000" dirty="0">
                <a:latin typeface="Consolas"/>
              </a:rPr>
            </a:br>
            <a:r>
              <a:rPr lang="he-IL" sz="2000" dirty="0">
                <a:latin typeface="Consolas"/>
              </a:rPr>
              <a:t/>
            </a:r>
            <a:br>
              <a:rPr lang="he-IL" sz="2000" dirty="0">
                <a:latin typeface="Consolas"/>
              </a:rPr>
            </a:br>
            <a:r>
              <a:rPr lang="he-IL" sz="2000" dirty="0">
                <a:latin typeface="Consolas"/>
              </a:rPr>
              <a:t>- </a:t>
            </a:r>
            <a:r>
              <a:rPr lang="he-IL" sz="2000" dirty="0" err="1">
                <a:latin typeface="Consolas"/>
              </a:rPr>
              <a:t>The</a:t>
            </a:r>
            <a:r>
              <a:rPr lang="he-IL" sz="2000" dirty="0">
                <a:latin typeface="Consolas"/>
              </a:rPr>
              <a:t> </a:t>
            </a:r>
            <a:r>
              <a:rPr lang="he-IL" sz="2000" dirty="0" err="1">
                <a:latin typeface="Consolas"/>
              </a:rPr>
              <a:t>graph</a:t>
            </a:r>
            <a:r>
              <a:rPr lang="he-IL" sz="2000" dirty="0">
                <a:latin typeface="Consolas"/>
              </a:rPr>
              <a:t> </a:t>
            </a:r>
            <a:r>
              <a:rPr lang="he-IL" sz="2000" dirty="0" err="1">
                <a:latin typeface="Consolas"/>
              </a:rPr>
              <a:t>shows</a:t>
            </a:r>
            <a:r>
              <a:rPr lang="he-IL" sz="2000" dirty="0">
                <a:latin typeface="Consolas"/>
              </a:rPr>
              <a:t> </a:t>
            </a:r>
            <a:r>
              <a:rPr lang="he-IL" sz="2000" dirty="0" err="1">
                <a:latin typeface="Consolas"/>
              </a:rPr>
              <a:t>how</a:t>
            </a:r>
            <a:r>
              <a:rPr lang="he-IL" sz="2000" dirty="0">
                <a:latin typeface="Consolas"/>
              </a:rPr>
              <a:t> </a:t>
            </a:r>
            <a:r>
              <a:rPr lang="he-IL" sz="2000" dirty="0" err="1">
                <a:latin typeface="Consolas"/>
              </a:rPr>
              <a:t>close</a:t>
            </a:r>
            <a:r>
              <a:rPr lang="he-IL" sz="2000" dirty="0">
                <a:latin typeface="Consolas"/>
              </a:rPr>
              <a:t> </a:t>
            </a:r>
            <a:r>
              <a:rPr lang="he-IL" sz="2000" dirty="0" err="1">
                <a:latin typeface="Consolas"/>
              </a:rPr>
              <a:t>is</a:t>
            </a:r>
            <a:r>
              <a:rPr lang="he-IL" sz="2000" dirty="0">
                <a:latin typeface="Consolas"/>
              </a:rPr>
              <a:t> </a:t>
            </a:r>
            <a:r>
              <a:rPr lang="he-IL" sz="2000" dirty="0" err="1">
                <a:latin typeface="Consolas"/>
              </a:rPr>
              <a:t>the</a:t>
            </a:r>
            <a:r>
              <a:rPr lang="he-IL" sz="2000" dirty="0">
                <a:latin typeface="Consolas"/>
              </a:rPr>
              <a:t> </a:t>
            </a:r>
            <a:r>
              <a:rPr lang="he-IL" sz="2000" dirty="0" err="1">
                <a:latin typeface="Consolas"/>
              </a:rPr>
              <a:t>Period</a:t>
            </a:r>
            <a:r>
              <a:rPr lang="he-IL" sz="2000" dirty="0">
                <a:latin typeface="Consolas"/>
              </a:rPr>
              <a:t> </a:t>
            </a:r>
            <a:r>
              <a:rPr lang="he-IL" sz="2000" dirty="0" err="1">
                <a:latin typeface="Consolas"/>
              </a:rPr>
              <a:t>prediction</a:t>
            </a:r>
            <a:r>
              <a:rPr lang="he-IL" sz="2000" dirty="0">
                <a:latin typeface="Consolas"/>
              </a:rPr>
              <a:t>. </a:t>
            </a:r>
            <a:br>
              <a:rPr lang="he-IL" sz="2000" dirty="0">
                <a:latin typeface="Consolas"/>
              </a:rPr>
            </a:br>
            <a:r>
              <a:rPr lang="he-IL" sz="2000" dirty="0">
                <a:latin typeface="Consolas"/>
              </a:rPr>
              <a:t/>
            </a:r>
            <a:br>
              <a:rPr lang="he-IL" sz="2000" dirty="0">
                <a:latin typeface="Consolas"/>
              </a:rPr>
            </a:br>
            <a:endParaRPr lang="he-IL" sz="2000" dirty="0">
              <a:latin typeface="Consolas"/>
            </a:endParaRPr>
          </a:p>
        </p:txBody>
      </p:sp>
      <p:pic>
        <p:nvPicPr>
          <p:cNvPr id="4" name="תמונה 4">
            <a:extLst>
              <a:ext uri="{FF2B5EF4-FFF2-40B4-BE49-F238E27FC236}">
                <a16:creationId xmlns:a16="http://schemas.microsoft.com/office/drawing/2014/main" xmlns="" id="{A0D1FF1A-3644-46AB-B3A8-F85EC76A21A3}"/>
              </a:ext>
            </a:extLst>
          </p:cNvPr>
          <p:cNvPicPr>
            <a:picLocks noGrp="1" noChangeAspect="1"/>
          </p:cNvPicPr>
          <p:nvPr>
            <p:ph idx="1"/>
          </p:nvPr>
        </p:nvPicPr>
        <p:blipFill>
          <a:blip r:embed="rId2"/>
          <a:stretch>
            <a:fillRect/>
          </a:stretch>
        </p:blipFill>
        <p:spPr>
          <a:xfrm>
            <a:off x="742" y="2404754"/>
            <a:ext cx="6775331" cy="4449972"/>
          </a:xfrm>
        </p:spPr>
      </p:pic>
      <p:sp>
        <p:nvSpPr>
          <p:cNvPr id="6" name="תיבת טקסט 5">
            <a:extLst>
              <a:ext uri="{FF2B5EF4-FFF2-40B4-BE49-F238E27FC236}">
                <a16:creationId xmlns:a16="http://schemas.microsoft.com/office/drawing/2014/main" xmlns="" id="{6E10BA3C-B65D-440B-9F61-B16238B0B95F}"/>
              </a:ext>
            </a:extLst>
          </p:cNvPr>
          <p:cNvSpPr txBox="1"/>
          <p:nvPr/>
        </p:nvSpPr>
        <p:spPr>
          <a:xfrm>
            <a:off x="3746740" y="195532"/>
            <a:ext cx="3735237" cy="584775"/>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he-IL" sz="3200" b="1" dirty="0" err="1">
                <a:solidFill>
                  <a:schemeClr val="accent1"/>
                </a:solidFill>
              </a:rPr>
              <a:t>Linear</a:t>
            </a:r>
            <a:r>
              <a:rPr lang="he-IL" sz="3200" b="1" dirty="0">
                <a:solidFill>
                  <a:schemeClr val="accent1"/>
                </a:solidFill>
              </a:rPr>
              <a:t> </a:t>
            </a:r>
            <a:r>
              <a:rPr lang="he-IL" sz="3200" b="1" dirty="0" err="1">
                <a:solidFill>
                  <a:schemeClr val="accent1"/>
                </a:solidFill>
              </a:rPr>
              <a:t>Regression</a:t>
            </a:r>
            <a:endParaRPr lang="he-IL" sz="3200" b="1" dirty="0">
              <a:solidFill>
                <a:schemeClr val="accent1"/>
              </a:solidFill>
            </a:endParaRPr>
          </a:p>
        </p:txBody>
      </p:sp>
      <p:pic>
        <p:nvPicPr>
          <p:cNvPr id="8" name="גרפיקה 8" descr="רעיון טוב עם מילוי מלא">
            <a:extLst>
              <a:ext uri="{FF2B5EF4-FFF2-40B4-BE49-F238E27FC236}">
                <a16:creationId xmlns:a16="http://schemas.microsoft.com/office/drawing/2014/main" xmlns="" id="{8DFD127D-0D03-48ED-B375-25A44F6CB78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736348" y="3302480"/>
            <a:ext cx="1662022" cy="1647645"/>
          </a:xfrm>
          <a:prstGeom prst="rect">
            <a:avLst/>
          </a:prstGeom>
        </p:spPr>
      </p:pic>
      <p:pic>
        <p:nvPicPr>
          <p:cNvPr id="5" name="תמונה 6">
            <a:extLst>
              <a:ext uri="{FF2B5EF4-FFF2-40B4-BE49-F238E27FC236}">
                <a16:creationId xmlns:a16="http://schemas.microsoft.com/office/drawing/2014/main" xmlns="" id="{1116058D-7A37-4FE7-9E8A-2C145FEA3593}"/>
              </a:ext>
            </a:extLst>
          </p:cNvPr>
          <p:cNvPicPr>
            <a:picLocks noChangeAspect="1"/>
          </p:cNvPicPr>
          <p:nvPr/>
        </p:nvPicPr>
        <p:blipFill>
          <a:blip r:embed="rId5"/>
          <a:stretch>
            <a:fillRect/>
          </a:stretch>
        </p:blipFill>
        <p:spPr>
          <a:xfrm>
            <a:off x="6722853" y="5458963"/>
            <a:ext cx="5474899" cy="1403470"/>
          </a:xfrm>
          <a:prstGeom prst="rect">
            <a:avLst/>
          </a:prstGeom>
        </p:spPr>
      </p:pic>
    </p:spTree>
    <p:extLst>
      <p:ext uri="{BB962C8B-B14F-4D97-AF65-F5344CB8AC3E}">
        <p14:creationId xmlns:p14="http://schemas.microsoft.com/office/powerpoint/2010/main" val="138711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557AEAAE-77A2-4598-B5E5-B329213CDCB2}"/>
              </a:ext>
            </a:extLst>
          </p:cNvPr>
          <p:cNvSpPr>
            <a:spLocks noGrp="1"/>
          </p:cNvSpPr>
          <p:nvPr>
            <p:ph idx="1"/>
          </p:nvPr>
        </p:nvSpPr>
        <p:spPr>
          <a:xfrm>
            <a:off x="144906" y="154960"/>
            <a:ext cx="11964776" cy="6591674"/>
          </a:xfrm>
        </p:spPr>
        <p:txBody>
          <a:bodyPr vert="horz" lIns="0" tIns="0" rIns="0" bIns="0" rtlCol="0" anchor="t">
            <a:normAutofit/>
          </a:bodyPr>
          <a:lstStyle/>
          <a:p>
            <a:pPr algn="ctr">
              <a:buNone/>
            </a:pPr>
            <a:r>
              <a:rPr lang="he-IL" sz="3200" b="1" dirty="0" err="1">
                <a:solidFill>
                  <a:schemeClr val="accent1"/>
                </a:solidFill>
                <a:ea typeface="+mn-lt"/>
                <a:cs typeface="+mn-lt"/>
              </a:rPr>
              <a:t>Logistic</a:t>
            </a:r>
            <a:r>
              <a:rPr lang="he-IL" sz="3200" b="1" dirty="0">
                <a:solidFill>
                  <a:schemeClr val="accent1"/>
                </a:solidFill>
                <a:ea typeface="+mn-lt"/>
                <a:cs typeface="+mn-lt"/>
              </a:rPr>
              <a:t> </a:t>
            </a:r>
            <a:r>
              <a:rPr lang="he-IL" sz="3200" b="1" dirty="0" err="1">
                <a:solidFill>
                  <a:schemeClr val="accent1"/>
                </a:solidFill>
                <a:ea typeface="+mn-lt"/>
                <a:cs typeface="+mn-lt"/>
              </a:rPr>
              <a:t>Regression</a:t>
            </a:r>
            <a:r>
              <a:rPr lang="he-IL" sz="3200" b="1" dirty="0">
                <a:solidFill>
                  <a:schemeClr val="accent1"/>
                </a:solidFill>
                <a:ea typeface="+mn-lt"/>
                <a:cs typeface="+mn-lt"/>
              </a:rPr>
              <a:t> 1</a:t>
            </a:r>
            <a:endParaRPr lang="he-IL" sz="3200" dirty="0" err="1">
              <a:solidFill>
                <a:schemeClr val="accent1"/>
              </a:solidFill>
              <a:ea typeface="+mn-lt"/>
              <a:cs typeface="+mn-lt"/>
            </a:endParaRPr>
          </a:p>
          <a:p>
            <a:pPr>
              <a:buNone/>
            </a:pPr>
            <a:r>
              <a:rPr lang="he-IL" dirty="0">
                <a:solidFill>
                  <a:schemeClr val="tx1"/>
                </a:solidFill>
                <a:latin typeface="Consolas"/>
              </a:rPr>
              <a:t> - </a:t>
            </a:r>
            <a:r>
              <a:rPr lang="he-IL" dirty="0" err="1">
                <a:solidFill>
                  <a:schemeClr val="tx1"/>
                </a:solidFill>
                <a:latin typeface="Consolas"/>
              </a:rPr>
              <a:t>We</a:t>
            </a:r>
            <a:r>
              <a:rPr lang="he-IL" dirty="0">
                <a:solidFill>
                  <a:schemeClr val="tx1"/>
                </a:solidFill>
                <a:latin typeface="Consolas"/>
              </a:rPr>
              <a:t> </a:t>
            </a:r>
            <a:r>
              <a:rPr lang="he-IL" dirty="0" err="1">
                <a:solidFill>
                  <a:schemeClr val="tx1"/>
                </a:solidFill>
                <a:latin typeface="Consolas"/>
              </a:rPr>
              <a:t>did</a:t>
            </a:r>
            <a:r>
              <a:rPr lang="he-IL" dirty="0">
                <a:solidFill>
                  <a:schemeClr val="tx1"/>
                </a:solidFill>
                <a:latin typeface="Consolas"/>
              </a:rPr>
              <a:t> a </a:t>
            </a:r>
            <a:r>
              <a:rPr lang="he-IL" dirty="0" err="1">
                <a:solidFill>
                  <a:schemeClr val="tx1"/>
                </a:solidFill>
                <a:latin typeface="Consolas"/>
              </a:rPr>
              <a:t>logistic</a:t>
            </a:r>
            <a:r>
              <a:rPr lang="he-IL" dirty="0">
                <a:solidFill>
                  <a:schemeClr val="tx1"/>
                </a:solidFill>
                <a:latin typeface="Consolas"/>
              </a:rPr>
              <a:t> </a:t>
            </a:r>
            <a:r>
              <a:rPr lang="he-IL" dirty="0" err="1">
                <a:solidFill>
                  <a:schemeClr val="tx1"/>
                </a:solidFill>
                <a:latin typeface="Consolas"/>
              </a:rPr>
              <a:t>regression</a:t>
            </a:r>
            <a:r>
              <a:rPr lang="he-IL" dirty="0">
                <a:solidFill>
                  <a:schemeClr val="tx1"/>
                </a:solidFill>
                <a:latin typeface="Consolas"/>
              </a:rPr>
              <a:t> </a:t>
            </a:r>
            <a:r>
              <a:rPr lang="he-IL" dirty="0" err="1">
                <a:solidFill>
                  <a:schemeClr val="tx1"/>
                </a:solidFill>
                <a:latin typeface="Consolas"/>
              </a:rPr>
              <a:t>which</a:t>
            </a:r>
            <a:r>
              <a:rPr lang="he-IL" dirty="0">
                <a:solidFill>
                  <a:schemeClr val="tx1"/>
                </a:solidFill>
                <a:latin typeface="Consolas"/>
              </a:rPr>
              <a:t> </a:t>
            </a:r>
            <a:r>
              <a:rPr lang="he-IL" dirty="0" err="1">
                <a:solidFill>
                  <a:schemeClr val="tx1"/>
                </a:solidFill>
                <a:latin typeface="Consolas"/>
              </a:rPr>
              <a:t>predicts</a:t>
            </a:r>
            <a:r>
              <a:rPr lang="he-IL" dirty="0">
                <a:solidFill>
                  <a:schemeClr val="tx1"/>
                </a:solidFill>
                <a:latin typeface="Consolas"/>
              </a:rPr>
              <a:t> </a:t>
            </a:r>
            <a:r>
              <a:rPr lang="he-IL" dirty="0" err="1">
                <a:solidFill>
                  <a:schemeClr val="tx1"/>
                </a:solidFill>
                <a:latin typeface="Consolas"/>
              </a:rPr>
              <a:t>the</a:t>
            </a:r>
            <a:r>
              <a:rPr lang="he-IL" dirty="0">
                <a:solidFill>
                  <a:schemeClr val="tx1"/>
                </a:solidFill>
                <a:latin typeface="Consolas"/>
              </a:rPr>
              <a:t> </a:t>
            </a:r>
            <a:r>
              <a:rPr lang="he-IL" dirty="0" err="1">
                <a:solidFill>
                  <a:schemeClr val="tx1"/>
                </a:solidFill>
                <a:latin typeface="Consolas"/>
              </a:rPr>
              <a:t>satellite's</a:t>
            </a:r>
            <a:r>
              <a:rPr lang="he-IL" dirty="0">
                <a:solidFill>
                  <a:schemeClr val="tx1"/>
                </a:solidFill>
                <a:latin typeface="Consolas"/>
              </a:rPr>
              <a:t> </a:t>
            </a:r>
            <a:r>
              <a:rPr lang="he-IL" dirty="0" err="1">
                <a:solidFill>
                  <a:schemeClr val="tx1"/>
                </a:solidFill>
                <a:latin typeface="Consolas"/>
              </a:rPr>
              <a:t>Orbit</a:t>
            </a:r>
            <a:r>
              <a:rPr lang="he-IL" dirty="0">
                <a:solidFill>
                  <a:schemeClr val="tx1"/>
                </a:solidFill>
                <a:latin typeface="Consolas"/>
              </a:rPr>
              <a:t> </a:t>
            </a:r>
            <a:r>
              <a:rPr lang="he-IL" dirty="0" err="1">
                <a:solidFill>
                  <a:schemeClr val="tx1"/>
                </a:solidFill>
                <a:latin typeface="Consolas"/>
              </a:rPr>
              <a:t>with</a:t>
            </a:r>
            <a:r>
              <a:rPr lang="he-IL" dirty="0">
                <a:solidFill>
                  <a:schemeClr val="tx1"/>
                </a:solidFill>
                <a:latin typeface="Consolas"/>
              </a:rPr>
              <a:t> a </a:t>
            </a:r>
            <a:r>
              <a:rPr lang="he-IL" dirty="0" err="1">
                <a:solidFill>
                  <a:schemeClr val="tx1"/>
                </a:solidFill>
                <a:latin typeface="Consolas"/>
              </a:rPr>
              <a:t>given</a:t>
            </a:r>
            <a:r>
              <a:rPr lang="he-IL" dirty="0">
                <a:solidFill>
                  <a:schemeClr val="tx1"/>
                </a:solidFill>
                <a:latin typeface="Consolas"/>
              </a:rPr>
              <a:t> </a:t>
            </a:r>
            <a:r>
              <a:rPr lang="he-IL" dirty="0" err="1">
                <a:solidFill>
                  <a:schemeClr val="tx1"/>
                </a:solidFill>
                <a:latin typeface="Consolas"/>
              </a:rPr>
              <a:t>Perigee</a:t>
            </a:r>
            <a:r>
              <a:rPr lang="he-IL" dirty="0">
                <a:solidFill>
                  <a:schemeClr val="tx1"/>
                </a:solidFill>
                <a:latin typeface="Consolas"/>
              </a:rPr>
              <a:t> </a:t>
            </a:r>
            <a:r>
              <a:rPr lang="he-IL" dirty="0" err="1">
                <a:solidFill>
                  <a:schemeClr val="tx1"/>
                </a:solidFill>
                <a:latin typeface="Consolas"/>
              </a:rPr>
              <a:t>and</a:t>
            </a:r>
            <a:r>
              <a:rPr lang="he-IL" dirty="0">
                <a:solidFill>
                  <a:schemeClr val="tx1"/>
                </a:solidFill>
                <a:latin typeface="Consolas"/>
              </a:rPr>
              <a:t> </a:t>
            </a:r>
            <a:r>
              <a:rPr lang="he-IL" dirty="0" err="1">
                <a:solidFill>
                  <a:schemeClr val="tx1"/>
                </a:solidFill>
                <a:latin typeface="Consolas"/>
              </a:rPr>
              <a:t>Apogee</a:t>
            </a:r>
            <a:r>
              <a:rPr lang="he-IL" dirty="0">
                <a:solidFill>
                  <a:schemeClr val="tx1"/>
                </a:solidFill>
                <a:latin typeface="Consolas"/>
              </a:rPr>
              <a:t>.</a:t>
            </a:r>
            <a:endParaRPr lang="he-IL" sz="3200" dirty="0">
              <a:solidFill>
                <a:schemeClr val="tx1"/>
              </a:solidFill>
              <a:latin typeface="Avenir Next LT Pro"/>
            </a:endParaRPr>
          </a:p>
          <a:p>
            <a:pPr>
              <a:buNone/>
            </a:pPr>
            <a:r>
              <a:rPr lang="he-IL" dirty="0">
                <a:solidFill>
                  <a:schemeClr val="tx1"/>
                </a:solidFill>
                <a:latin typeface="Consolas"/>
              </a:rPr>
              <a:t> - </a:t>
            </a:r>
            <a:r>
              <a:rPr lang="he-IL" dirty="0" err="1">
                <a:solidFill>
                  <a:schemeClr val="tx1"/>
                </a:solidFill>
                <a:latin typeface="Consolas"/>
              </a:rPr>
              <a:t>The</a:t>
            </a:r>
            <a:r>
              <a:rPr lang="he-IL" dirty="0">
                <a:solidFill>
                  <a:schemeClr val="tx1"/>
                </a:solidFill>
                <a:latin typeface="Consolas"/>
              </a:rPr>
              <a:t> </a:t>
            </a:r>
            <a:r>
              <a:rPr lang="he-IL" dirty="0" err="1">
                <a:solidFill>
                  <a:schemeClr val="tx1"/>
                </a:solidFill>
                <a:latin typeface="Consolas"/>
              </a:rPr>
              <a:t>result</a:t>
            </a:r>
            <a:r>
              <a:rPr lang="he-IL" dirty="0">
                <a:solidFill>
                  <a:schemeClr val="tx1"/>
                </a:solidFill>
                <a:latin typeface="Consolas"/>
              </a:rPr>
              <a:t> </a:t>
            </a:r>
            <a:r>
              <a:rPr lang="he-IL" dirty="0" err="1">
                <a:solidFill>
                  <a:schemeClr val="tx1"/>
                </a:solidFill>
                <a:latin typeface="Consolas"/>
              </a:rPr>
              <a:t>shows</a:t>
            </a:r>
            <a:r>
              <a:rPr lang="he-IL" dirty="0">
                <a:solidFill>
                  <a:schemeClr val="tx1"/>
                </a:solidFill>
                <a:latin typeface="Consolas"/>
              </a:rPr>
              <a:t> </a:t>
            </a:r>
            <a:r>
              <a:rPr lang="he-IL" dirty="0" err="1">
                <a:solidFill>
                  <a:schemeClr val="tx1"/>
                </a:solidFill>
                <a:latin typeface="Consolas"/>
              </a:rPr>
              <a:t>the</a:t>
            </a:r>
            <a:r>
              <a:rPr lang="he-IL" dirty="0">
                <a:solidFill>
                  <a:schemeClr val="tx1"/>
                </a:solidFill>
                <a:latin typeface="Consolas"/>
              </a:rPr>
              <a:t> </a:t>
            </a:r>
            <a:r>
              <a:rPr lang="he-IL" dirty="0" err="1">
                <a:solidFill>
                  <a:schemeClr val="tx1"/>
                </a:solidFill>
                <a:latin typeface="Consolas"/>
              </a:rPr>
              <a:t>probability</a:t>
            </a:r>
            <a:r>
              <a:rPr lang="he-IL" dirty="0">
                <a:solidFill>
                  <a:schemeClr val="tx1"/>
                </a:solidFill>
                <a:latin typeface="Consolas"/>
              </a:rPr>
              <a:t> </a:t>
            </a:r>
            <a:r>
              <a:rPr lang="he-IL" dirty="0" err="1">
                <a:solidFill>
                  <a:schemeClr val="tx1"/>
                </a:solidFill>
                <a:latin typeface="Consolas"/>
              </a:rPr>
              <a:t>of</a:t>
            </a:r>
            <a:r>
              <a:rPr lang="he-IL" dirty="0">
                <a:solidFill>
                  <a:schemeClr val="tx1"/>
                </a:solidFill>
                <a:latin typeface="Consolas"/>
              </a:rPr>
              <a:t> </a:t>
            </a:r>
            <a:r>
              <a:rPr lang="he-IL" dirty="0" err="1">
                <a:solidFill>
                  <a:schemeClr val="tx1"/>
                </a:solidFill>
                <a:latin typeface="Consolas"/>
              </a:rPr>
              <a:t>each</a:t>
            </a:r>
            <a:r>
              <a:rPr lang="he-IL" dirty="0">
                <a:solidFill>
                  <a:schemeClr val="tx1"/>
                </a:solidFill>
                <a:latin typeface="Consolas"/>
              </a:rPr>
              <a:t> </a:t>
            </a:r>
            <a:r>
              <a:rPr lang="he-IL" dirty="0" err="1">
                <a:solidFill>
                  <a:schemeClr val="tx1"/>
                </a:solidFill>
                <a:latin typeface="Consolas"/>
              </a:rPr>
              <a:t>Orbit</a:t>
            </a:r>
            <a:r>
              <a:rPr lang="he-IL" dirty="0">
                <a:solidFill>
                  <a:schemeClr val="tx1"/>
                </a:solidFill>
                <a:latin typeface="Consolas"/>
              </a:rPr>
              <a:t>. </a:t>
            </a:r>
            <a:endParaRPr lang="he-IL" sz="3200" dirty="0">
              <a:solidFill>
                <a:schemeClr val="tx1"/>
              </a:solidFill>
            </a:endParaRPr>
          </a:p>
          <a:p>
            <a:pPr algn="ctr">
              <a:buNone/>
            </a:pPr>
            <a:endParaRPr lang="he-IL" sz="3200" b="1" dirty="0">
              <a:solidFill>
                <a:schemeClr val="accent1"/>
              </a:solidFill>
            </a:endParaRPr>
          </a:p>
          <a:p>
            <a:pPr>
              <a:buNone/>
            </a:pPr>
            <a:endParaRPr lang="he-IL" sz="3200" b="1" dirty="0">
              <a:solidFill>
                <a:schemeClr val="accent1"/>
              </a:solidFill>
            </a:endParaRPr>
          </a:p>
          <a:p>
            <a:pPr marL="0" indent="0" algn="ctr">
              <a:buNone/>
            </a:pPr>
            <a:endParaRPr lang="he-IL" sz="3200" b="1" dirty="0">
              <a:solidFill>
                <a:schemeClr val="accent1"/>
              </a:solidFill>
            </a:endParaRPr>
          </a:p>
        </p:txBody>
      </p:sp>
      <p:pic>
        <p:nvPicPr>
          <p:cNvPr id="7" name="תמונה 7" descr="תמונה שמכילה טקסט&#10;&#10;התיאור נוצר באופן אוטומטי">
            <a:extLst>
              <a:ext uri="{FF2B5EF4-FFF2-40B4-BE49-F238E27FC236}">
                <a16:creationId xmlns:a16="http://schemas.microsoft.com/office/drawing/2014/main" xmlns="" id="{5176168C-D4B4-4312-9464-6C25259B6720}"/>
              </a:ext>
            </a:extLst>
          </p:cNvPr>
          <p:cNvPicPr>
            <a:picLocks noChangeAspect="1"/>
          </p:cNvPicPr>
          <p:nvPr/>
        </p:nvPicPr>
        <p:blipFill>
          <a:blip r:embed="rId2"/>
          <a:stretch>
            <a:fillRect/>
          </a:stretch>
        </p:blipFill>
        <p:spPr>
          <a:xfrm>
            <a:off x="-5751" y="2728700"/>
            <a:ext cx="12203501" cy="4132298"/>
          </a:xfrm>
          <a:prstGeom prst="rect">
            <a:avLst/>
          </a:prstGeom>
        </p:spPr>
      </p:pic>
    </p:spTree>
    <p:extLst>
      <p:ext uri="{BB962C8B-B14F-4D97-AF65-F5344CB8AC3E}">
        <p14:creationId xmlns:p14="http://schemas.microsoft.com/office/powerpoint/2010/main" val="366831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A35E1B12-872D-444F-958F-2CABA39D33C2}"/>
              </a:ext>
            </a:extLst>
          </p:cNvPr>
          <p:cNvSpPr>
            <a:spLocks noGrp="1"/>
          </p:cNvSpPr>
          <p:nvPr>
            <p:ph idx="1"/>
          </p:nvPr>
        </p:nvSpPr>
        <p:spPr>
          <a:xfrm>
            <a:off x="73019" y="212468"/>
            <a:ext cx="11979155" cy="6649186"/>
          </a:xfrm>
        </p:spPr>
        <p:txBody>
          <a:bodyPr vert="horz" lIns="0" tIns="0" rIns="0" bIns="0" rtlCol="0" anchor="t">
            <a:normAutofit/>
          </a:bodyPr>
          <a:lstStyle/>
          <a:p>
            <a:pPr marL="0" indent="0" algn="ctr">
              <a:buNone/>
            </a:pPr>
            <a:r>
              <a:rPr lang="he-IL" sz="3200" b="1" dirty="0" err="1">
                <a:solidFill>
                  <a:schemeClr val="accent1"/>
                </a:solidFill>
                <a:ea typeface="+mn-lt"/>
                <a:cs typeface="+mn-lt"/>
              </a:rPr>
              <a:t>Logistic</a:t>
            </a:r>
            <a:r>
              <a:rPr lang="he-IL" sz="3200" b="1" dirty="0">
                <a:solidFill>
                  <a:schemeClr val="accent1"/>
                </a:solidFill>
                <a:ea typeface="+mn-lt"/>
                <a:cs typeface="+mn-lt"/>
              </a:rPr>
              <a:t> </a:t>
            </a:r>
            <a:r>
              <a:rPr lang="he-IL" sz="3200" b="1" dirty="0" err="1">
                <a:solidFill>
                  <a:schemeClr val="accent1"/>
                </a:solidFill>
                <a:ea typeface="+mn-lt"/>
                <a:cs typeface="+mn-lt"/>
              </a:rPr>
              <a:t>Regression</a:t>
            </a:r>
            <a:r>
              <a:rPr lang="he-IL" sz="3200" b="1" dirty="0">
                <a:solidFill>
                  <a:schemeClr val="accent1"/>
                </a:solidFill>
                <a:ea typeface="+mn-lt"/>
                <a:cs typeface="+mn-lt"/>
              </a:rPr>
              <a:t> 2</a:t>
            </a:r>
            <a:endParaRPr lang="he-IL" sz="3200" b="1" dirty="0">
              <a:solidFill>
                <a:schemeClr val="accent1"/>
              </a:solidFill>
            </a:endParaRPr>
          </a:p>
          <a:p>
            <a:pPr marL="0" indent="0">
              <a:buNone/>
            </a:pPr>
            <a:r>
              <a:rPr lang="he-IL" dirty="0">
                <a:solidFill>
                  <a:schemeClr val="tx1"/>
                </a:solidFill>
                <a:latin typeface="Consolas"/>
              </a:rPr>
              <a:t>- </a:t>
            </a:r>
            <a:r>
              <a:rPr lang="he-IL" dirty="0" err="1">
                <a:solidFill>
                  <a:schemeClr val="tx1"/>
                </a:solidFill>
                <a:latin typeface="Consolas"/>
              </a:rPr>
              <a:t>We</a:t>
            </a:r>
            <a:r>
              <a:rPr lang="he-IL" dirty="0">
                <a:solidFill>
                  <a:schemeClr val="tx1"/>
                </a:solidFill>
                <a:latin typeface="Consolas"/>
              </a:rPr>
              <a:t> </a:t>
            </a:r>
            <a:r>
              <a:rPr lang="he-IL" dirty="0" err="1">
                <a:solidFill>
                  <a:schemeClr val="tx1"/>
                </a:solidFill>
                <a:latin typeface="Consolas"/>
              </a:rPr>
              <a:t>did</a:t>
            </a:r>
            <a:r>
              <a:rPr lang="he-IL" dirty="0">
                <a:solidFill>
                  <a:schemeClr val="tx1"/>
                </a:solidFill>
                <a:latin typeface="Consolas"/>
              </a:rPr>
              <a:t> </a:t>
            </a:r>
            <a:r>
              <a:rPr lang="he-IL" dirty="0" err="1">
                <a:solidFill>
                  <a:schemeClr val="tx1"/>
                </a:solidFill>
                <a:latin typeface="Consolas"/>
              </a:rPr>
              <a:t>another</a:t>
            </a:r>
            <a:r>
              <a:rPr lang="he-IL" dirty="0">
                <a:solidFill>
                  <a:schemeClr val="tx1"/>
                </a:solidFill>
                <a:latin typeface="Consolas"/>
              </a:rPr>
              <a:t> </a:t>
            </a:r>
            <a:r>
              <a:rPr lang="he-IL" dirty="0" err="1">
                <a:solidFill>
                  <a:schemeClr val="tx1"/>
                </a:solidFill>
                <a:latin typeface="Consolas"/>
              </a:rPr>
              <a:t>Logistic</a:t>
            </a:r>
            <a:r>
              <a:rPr lang="he-IL" dirty="0">
                <a:solidFill>
                  <a:schemeClr val="tx1"/>
                </a:solidFill>
                <a:latin typeface="Consolas"/>
              </a:rPr>
              <a:t> </a:t>
            </a:r>
            <a:r>
              <a:rPr lang="he-IL" dirty="0" err="1">
                <a:solidFill>
                  <a:schemeClr val="tx1"/>
                </a:solidFill>
                <a:latin typeface="Consolas"/>
              </a:rPr>
              <a:t>Regression</a:t>
            </a:r>
            <a:r>
              <a:rPr lang="he-IL" dirty="0">
                <a:solidFill>
                  <a:schemeClr val="tx1"/>
                </a:solidFill>
                <a:latin typeface="Consolas"/>
              </a:rPr>
              <a:t> </a:t>
            </a:r>
            <a:r>
              <a:rPr lang="he-IL" dirty="0" err="1">
                <a:solidFill>
                  <a:schemeClr val="tx1"/>
                </a:solidFill>
                <a:latin typeface="Consolas"/>
              </a:rPr>
              <a:t>which</a:t>
            </a:r>
            <a:r>
              <a:rPr lang="he-IL" dirty="0">
                <a:solidFill>
                  <a:schemeClr val="tx1"/>
                </a:solidFill>
                <a:latin typeface="Consolas"/>
              </a:rPr>
              <a:t> </a:t>
            </a:r>
            <a:r>
              <a:rPr lang="he-IL" dirty="0" err="1">
                <a:solidFill>
                  <a:schemeClr val="tx1"/>
                </a:solidFill>
                <a:latin typeface="Consolas"/>
              </a:rPr>
              <a:t>check</a:t>
            </a:r>
            <a:r>
              <a:rPr lang="he-IL" dirty="0">
                <a:solidFill>
                  <a:schemeClr val="tx1"/>
                </a:solidFill>
                <a:latin typeface="Consolas"/>
              </a:rPr>
              <a:t> </a:t>
            </a:r>
            <a:r>
              <a:rPr lang="he-IL" dirty="0" err="1">
                <a:solidFill>
                  <a:schemeClr val="tx1"/>
                </a:solidFill>
                <a:latin typeface="Consolas"/>
              </a:rPr>
              <a:t>our</a:t>
            </a:r>
            <a:r>
              <a:rPr lang="he-IL" dirty="0">
                <a:solidFill>
                  <a:schemeClr val="tx1"/>
                </a:solidFill>
                <a:latin typeface="Consolas"/>
              </a:rPr>
              <a:t> </a:t>
            </a:r>
            <a:r>
              <a:rPr lang="he-IL" dirty="0" err="1">
                <a:solidFill>
                  <a:schemeClr val="tx1"/>
                </a:solidFill>
                <a:latin typeface="Consolas"/>
              </a:rPr>
              <a:t>type</a:t>
            </a:r>
            <a:r>
              <a:rPr lang="he-IL" dirty="0">
                <a:solidFill>
                  <a:schemeClr val="tx1"/>
                </a:solidFill>
                <a:latin typeface="Consolas"/>
              </a:rPr>
              <a:t> </a:t>
            </a:r>
            <a:r>
              <a:rPr lang="he-IL" dirty="0" err="1">
                <a:solidFill>
                  <a:schemeClr val="tx1"/>
                </a:solidFill>
                <a:latin typeface="Consolas"/>
              </a:rPr>
              <a:t>classification</a:t>
            </a:r>
            <a:r>
              <a:rPr lang="he-IL" dirty="0">
                <a:solidFill>
                  <a:schemeClr val="tx1"/>
                </a:solidFill>
                <a:latin typeface="Consolas"/>
              </a:rPr>
              <a:t> </a:t>
            </a:r>
            <a:r>
              <a:rPr lang="he-IL" dirty="0" err="1">
                <a:solidFill>
                  <a:schemeClr val="tx1"/>
                </a:solidFill>
                <a:latin typeface="Consolas"/>
              </a:rPr>
              <a:t>by</a:t>
            </a:r>
            <a:r>
              <a:rPr lang="he-IL" dirty="0">
                <a:solidFill>
                  <a:schemeClr val="tx1"/>
                </a:solidFill>
                <a:latin typeface="Consolas"/>
              </a:rPr>
              <a:t> </a:t>
            </a:r>
            <a:r>
              <a:rPr lang="he-IL" dirty="0" err="1">
                <a:solidFill>
                  <a:schemeClr val="tx1"/>
                </a:solidFill>
                <a:latin typeface="Consolas"/>
              </a:rPr>
              <a:t>training</a:t>
            </a:r>
            <a:r>
              <a:rPr lang="he-IL" dirty="0">
                <a:solidFill>
                  <a:schemeClr val="tx1"/>
                </a:solidFill>
                <a:latin typeface="Consolas"/>
              </a:rPr>
              <a:t> </a:t>
            </a:r>
            <a:r>
              <a:rPr lang="he-IL" dirty="0" err="1">
                <a:solidFill>
                  <a:schemeClr val="tx1"/>
                </a:solidFill>
                <a:latin typeface="Consolas"/>
              </a:rPr>
              <a:t>the</a:t>
            </a:r>
            <a:r>
              <a:rPr lang="he-IL" dirty="0">
                <a:solidFill>
                  <a:schemeClr val="tx1"/>
                </a:solidFill>
                <a:latin typeface="Consolas"/>
              </a:rPr>
              <a:t> </a:t>
            </a:r>
            <a:r>
              <a:rPr lang="he-IL" dirty="0" err="1">
                <a:solidFill>
                  <a:schemeClr val="tx1"/>
                </a:solidFill>
                <a:latin typeface="Consolas"/>
              </a:rPr>
              <a:t>dataset</a:t>
            </a:r>
            <a:r>
              <a:rPr lang="he-IL" dirty="0">
                <a:solidFill>
                  <a:schemeClr val="tx1"/>
                </a:solidFill>
                <a:latin typeface="Consolas"/>
              </a:rPr>
              <a:t> </a:t>
            </a:r>
            <a:r>
              <a:rPr lang="he-IL" dirty="0" err="1">
                <a:solidFill>
                  <a:schemeClr val="tx1"/>
                </a:solidFill>
                <a:latin typeface="Consolas"/>
              </a:rPr>
              <a:t>and</a:t>
            </a:r>
            <a:r>
              <a:rPr lang="he-IL" dirty="0">
                <a:solidFill>
                  <a:schemeClr val="tx1"/>
                </a:solidFill>
                <a:latin typeface="Consolas"/>
              </a:rPr>
              <a:t> </a:t>
            </a:r>
            <a:r>
              <a:rPr lang="he-IL" dirty="0" err="1">
                <a:solidFill>
                  <a:schemeClr val="tx1"/>
                </a:solidFill>
                <a:latin typeface="Consolas"/>
              </a:rPr>
              <a:t>predict</a:t>
            </a:r>
            <a:r>
              <a:rPr lang="he-IL" dirty="0">
                <a:solidFill>
                  <a:schemeClr val="tx1"/>
                </a:solidFill>
                <a:latin typeface="Consolas"/>
              </a:rPr>
              <a:t> </a:t>
            </a:r>
            <a:r>
              <a:rPr lang="he-IL" dirty="0" err="1">
                <a:solidFill>
                  <a:schemeClr val="tx1"/>
                </a:solidFill>
                <a:latin typeface="Consolas"/>
              </a:rPr>
              <a:t>our</a:t>
            </a:r>
            <a:r>
              <a:rPr lang="he-IL" dirty="0">
                <a:solidFill>
                  <a:schemeClr val="tx1"/>
                </a:solidFill>
                <a:latin typeface="Consolas"/>
              </a:rPr>
              <a:t> </a:t>
            </a:r>
            <a:r>
              <a:rPr lang="he-IL" dirty="0" err="1">
                <a:solidFill>
                  <a:schemeClr val="tx1"/>
                </a:solidFill>
                <a:latin typeface="Consolas"/>
              </a:rPr>
              <a:t>label</a:t>
            </a:r>
            <a:r>
              <a:rPr lang="he-IL" dirty="0">
                <a:solidFill>
                  <a:schemeClr val="tx1"/>
                </a:solidFill>
                <a:latin typeface="Consolas"/>
              </a:rPr>
              <a:t> (</a:t>
            </a:r>
            <a:r>
              <a:rPr lang="he-IL" dirty="0" err="1">
                <a:solidFill>
                  <a:schemeClr val="tx1"/>
                </a:solidFill>
                <a:latin typeface="Consolas"/>
              </a:rPr>
              <a:t>Type</a:t>
            </a:r>
            <a:r>
              <a:rPr lang="he-IL" dirty="0">
                <a:solidFill>
                  <a:schemeClr val="tx1"/>
                </a:solidFill>
                <a:latin typeface="Consolas"/>
              </a:rPr>
              <a:t>):</a:t>
            </a:r>
          </a:p>
          <a:p>
            <a:pPr marL="0" indent="0" algn="ctr">
              <a:buNone/>
            </a:pPr>
            <a:endParaRPr lang="he-IL" sz="3200" b="1" dirty="0">
              <a:solidFill>
                <a:schemeClr val="accent1"/>
              </a:solidFill>
            </a:endParaRPr>
          </a:p>
          <a:p>
            <a:pPr marL="0" indent="0" algn="ctr">
              <a:buNone/>
            </a:pPr>
            <a:endParaRPr lang="he-IL" b="1" dirty="0">
              <a:solidFill>
                <a:schemeClr val="accent1"/>
              </a:solidFill>
            </a:endParaRPr>
          </a:p>
        </p:txBody>
      </p:sp>
      <p:pic>
        <p:nvPicPr>
          <p:cNvPr id="6" name="תמונה 6" descr="תמונה שמכילה שולחן&#10;&#10;התיאור נוצר באופן אוטומטי">
            <a:extLst>
              <a:ext uri="{FF2B5EF4-FFF2-40B4-BE49-F238E27FC236}">
                <a16:creationId xmlns:a16="http://schemas.microsoft.com/office/drawing/2014/main" xmlns="" id="{F0F75DD7-38A4-4AE1-89DD-766805785FDF}"/>
              </a:ext>
            </a:extLst>
          </p:cNvPr>
          <p:cNvPicPr>
            <a:picLocks noChangeAspect="1"/>
          </p:cNvPicPr>
          <p:nvPr/>
        </p:nvPicPr>
        <p:blipFill>
          <a:blip r:embed="rId2"/>
          <a:stretch>
            <a:fillRect/>
          </a:stretch>
        </p:blipFill>
        <p:spPr>
          <a:xfrm>
            <a:off x="339307" y="1761041"/>
            <a:ext cx="11455877" cy="5075577"/>
          </a:xfrm>
          <a:prstGeom prst="rect">
            <a:avLst/>
          </a:prstGeom>
        </p:spPr>
      </p:pic>
    </p:spTree>
    <p:extLst>
      <p:ext uri="{BB962C8B-B14F-4D97-AF65-F5344CB8AC3E}">
        <p14:creationId xmlns:p14="http://schemas.microsoft.com/office/powerpoint/2010/main" val="163361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5B8F61C8-143A-4CA2-B9F0-BB8125866584}"/>
              </a:ext>
            </a:extLst>
          </p:cNvPr>
          <p:cNvSpPr>
            <a:spLocks noGrp="1"/>
          </p:cNvSpPr>
          <p:nvPr>
            <p:ph idx="1"/>
          </p:nvPr>
        </p:nvSpPr>
        <p:spPr>
          <a:xfrm>
            <a:off x="73019" y="140582"/>
            <a:ext cx="12036664" cy="6721072"/>
          </a:xfrm>
        </p:spPr>
        <p:txBody>
          <a:bodyPr vert="horz" lIns="0" tIns="0" rIns="0" bIns="0" rtlCol="0" anchor="t">
            <a:normAutofit/>
          </a:bodyPr>
          <a:lstStyle/>
          <a:p>
            <a:pPr algn="ctr">
              <a:buNone/>
            </a:pPr>
            <a:r>
              <a:rPr lang="he-IL" sz="3200" b="1" err="1">
                <a:solidFill>
                  <a:schemeClr val="accent1"/>
                </a:solidFill>
                <a:ea typeface="+mn-lt"/>
                <a:cs typeface="+mn-lt"/>
              </a:rPr>
              <a:t>Unsupervised</a:t>
            </a:r>
            <a:r>
              <a:rPr lang="he-IL" sz="3200" b="1" dirty="0">
                <a:solidFill>
                  <a:schemeClr val="accent1"/>
                </a:solidFill>
                <a:ea typeface="+mn-lt"/>
                <a:cs typeface="+mn-lt"/>
              </a:rPr>
              <a:t> </a:t>
            </a:r>
            <a:r>
              <a:rPr lang="he-IL" sz="3200" b="1" err="1">
                <a:solidFill>
                  <a:schemeClr val="accent1"/>
                </a:solidFill>
                <a:ea typeface="+mn-lt"/>
                <a:cs typeface="+mn-lt"/>
              </a:rPr>
              <a:t>Learning</a:t>
            </a:r>
            <a:endParaRPr lang="he-IL" b="1" err="1">
              <a:solidFill>
                <a:schemeClr val="accent1"/>
              </a:solidFill>
            </a:endParaRPr>
          </a:p>
          <a:p>
            <a:pPr>
              <a:buNone/>
            </a:pPr>
            <a:r>
              <a:rPr lang="he-IL" dirty="0">
                <a:solidFill>
                  <a:schemeClr val="tx1"/>
                </a:solidFill>
                <a:latin typeface="Consolas"/>
                <a:ea typeface="+mn-lt"/>
                <a:cs typeface="+mn-lt"/>
              </a:rPr>
              <a:t>- </a:t>
            </a:r>
            <a:r>
              <a:rPr lang="en" dirty="0">
                <a:solidFill>
                  <a:schemeClr val="tx1"/>
                </a:solidFill>
                <a:latin typeface="Consolas"/>
                <a:ea typeface="+mn-lt"/>
                <a:cs typeface="+mn-lt"/>
              </a:rPr>
              <a:t>We wanted to test whether there are common features between satellites whose designation is different from each other. That's why we used "K-Means":</a:t>
            </a:r>
          </a:p>
          <a:p>
            <a:pPr marL="0" indent="0" algn="ctr">
              <a:buNone/>
            </a:pPr>
            <a:endParaRPr lang="he-IL" sz="3200" b="1" dirty="0">
              <a:solidFill>
                <a:srgbClr val="46AEB3"/>
              </a:solidFill>
              <a:ea typeface="+mn-lt"/>
              <a:cs typeface="+mn-lt"/>
            </a:endParaRPr>
          </a:p>
          <a:p>
            <a:pPr marL="0" indent="0" algn="ctr">
              <a:buNone/>
            </a:pPr>
            <a:endParaRPr lang="he-IL" sz="3200" dirty="0">
              <a:solidFill>
                <a:srgbClr val="FFFFFF">
                  <a:alpha val="58000"/>
                </a:srgbClr>
              </a:solidFill>
            </a:endParaRPr>
          </a:p>
          <a:p>
            <a:pPr marL="0" indent="0" algn="ctr">
              <a:buNone/>
            </a:pPr>
            <a:endParaRPr lang="he-IL" sz="3200" dirty="0">
              <a:solidFill>
                <a:srgbClr val="FFFFFF">
                  <a:alpha val="58000"/>
                </a:srgbClr>
              </a:solidFill>
            </a:endParaRPr>
          </a:p>
        </p:txBody>
      </p:sp>
      <p:pic>
        <p:nvPicPr>
          <p:cNvPr id="6" name="גרפיקה 6" descr="חשבוניה עם מילוי מלא">
            <a:extLst>
              <a:ext uri="{FF2B5EF4-FFF2-40B4-BE49-F238E27FC236}">
                <a16:creationId xmlns:a16="http://schemas.microsoft.com/office/drawing/2014/main" xmlns="" id="{67271355-3374-4B26-8BD5-75AFAAC6417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001555" y="1893498"/>
            <a:ext cx="1101306" cy="1101305"/>
          </a:xfrm>
          <a:prstGeom prst="rect">
            <a:avLst/>
          </a:prstGeom>
        </p:spPr>
      </p:pic>
      <p:pic>
        <p:nvPicPr>
          <p:cNvPr id="2" name="תמונה 3">
            <a:extLst>
              <a:ext uri="{FF2B5EF4-FFF2-40B4-BE49-F238E27FC236}">
                <a16:creationId xmlns:a16="http://schemas.microsoft.com/office/drawing/2014/main" xmlns="" id="{F00FFB85-4709-4A5F-85D1-0E4FF4714128}"/>
              </a:ext>
            </a:extLst>
          </p:cNvPr>
          <p:cNvPicPr>
            <a:picLocks noChangeAspect="1"/>
          </p:cNvPicPr>
          <p:nvPr/>
        </p:nvPicPr>
        <p:blipFill>
          <a:blip r:embed="rId4"/>
          <a:stretch>
            <a:fillRect/>
          </a:stretch>
        </p:blipFill>
        <p:spPr>
          <a:xfrm>
            <a:off x="5342626" y="3494068"/>
            <a:ext cx="6855125" cy="3363562"/>
          </a:xfrm>
          <a:prstGeom prst="rect">
            <a:avLst/>
          </a:prstGeom>
        </p:spPr>
      </p:pic>
      <p:pic>
        <p:nvPicPr>
          <p:cNvPr id="4" name="תמונה 4">
            <a:extLst>
              <a:ext uri="{FF2B5EF4-FFF2-40B4-BE49-F238E27FC236}">
                <a16:creationId xmlns:a16="http://schemas.microsoft.com/office/drawing/2014/main" xmlns="" id="{F9262B4E-5A18-4A46-9D26-59FC52FEF21C}"/>
              </a:ext>
            </a:extLst>
          </p:cNvPr>
          <p:cNvPicPr>
            <a:picLocks noChangeAspect="1"/>
          </p:cNvPicPr>
          <p:nvPr/>
        </p:nvPicPr>
        <p:blipFill>
          <a:blip r:embed="rId5"/>
          <a:stretch>
            <a:fillRect/>
          </a:stretch>
        </p:blipFill>
        <p:spPr>
          <a:xfrm>
            <a:off x="-48883" y="3502484"/>
            <a:ext cx="5345502" cy="3361108"/>
          </a:xfrm>
          <a:prstGeom prst="rect">
            <a:avLst/>
          </a:prstGeom>
        </p:spPr>
      </p:pic>
    </p:spTree>
    <p:extLst>
      <p:ext uri="{BB962C8B-B14F-4D97-AF65-F5344CB8AC3E}">
        <p14:creationId xmlns:p14="http://schemas.microsoft.com/office/powerpoint/2010/main" val="16735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תוכן 7">
            <a:extLst>
              <a:ext uri="{FF2B5EF4-FFF2-40B4-BE49-F238E27FC236}">
                <a16:creationId xmlns:a16="http://schemas.microsoft.com/office/drawing/2014/main" xmlns="" id="{27CE977C-874F-4342-99A0-7B578947E32E}"/>
              </a:ext>
            </a:extLst>
          </p:cNvPr>
          <p:cNvSpPr>
            <a:spLocks noGrp="1"/>
          </p:cNvSpPr>
          <p:nvPr>
            <p:ph idx="1"/>
          </p:nvPr>
        </p:nvSpPr>
        <p:spPr>
          <a:xfrm>
            <a:off x="1132" y="68694"/>
            <a:ext cx="12194814" cy="6792959"/>
          </a:xfrm>
        </p:spPr>
        <p:txBody>
          <a:bodyPr vert="horz" lIns="0" tIns="0" rIns="0" bIns="0" rtlCol="0" anchor="t">
            <a:normAutofit/>
          </a:bodyPr>
          <a:lstStyle/>
          <a:p>
            <a:pPr marL="0" indent="0" algn="ctr">
              <a:buNone/>
            </a:pPr>
            <a:r>
              <a:rPr lang="en-US" dirty="0">
                <a:solidFill>
                  <a:schemeClr val="tx1"/>
                </a:solidFill>
                <a:ea typeface="+mn-lt"/>
                <a:cs typeface="+mn-lt"/>
              </a:rPr>
              <a:t>                                                    Attributes of k-mean’s clusters:                                                          </a:t>
            </a:r>
            <a:endParaRPr lang="he-IL" dirty="0">
              <a:solidFill>
                <a:schemeClr val="tx1"/>
              </a:solidFill>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nSpc>
                <a:spcPct val="100000"/>
              </a:lnSpc>
              <a:spcBef>
                <a:spcPts val="0"/>
              </a:spcBef>
              <a:buNone/>
            </a:pPr>
            <a:endParaRPr lang="en-US" dirty="0">
              <a:solidFill>
                <a:schemeClr val="tx1"/>
              </a:solidFill>
              <a:ea typeface="+mn-lt"/>
              <a:cs typeface="+mn-lt"/>
            </a:endParaRPr>
          </a:p>
          <a:p>
            <a:pPr marL="0" indent="0">
              <a:lnSpc>
                <a:spcPct val="100000"/>
              </a:lnSpc>
              <a:spcBef>
                <a:spcPts val="0"/>
              </a:spcBef>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nSpc>
                <a:spcPct val="100000"/>
              </a:lnSpc>
              <a:spcBef>
                <a:spcPts val="0"/>
              </a:spcBef>
              <a:buNone/>
            </a:pPr>
            <a:endParaRPr lang="en-US" dirty="0">
              <a:solidFill>
                <a:schemeClr val="tx1"/>
              </a:solidFill>
              <a:ea typeface="+mn-lt"/>
              <a:cs typeface="+mn-lt"/>
            </a:endParaRPr>
          </a:p>
        </p:txBody>
      </p:sp>
      <p:pic>
        <p:nvPicPr>
          <p:cNvPr id="9" name="תמונה 9" descr="תמונה שמכילה טקסט, ארון&#10;&#10;התיאור נוצר באופן אוטומטי">
            <a:extLst>
              <a:ext uri="{FF2B5EF4-FFF2-40B4-BE49-F238E27FC236}">
                <a16:creationId xmlns:a16="http://schemas.microsoft.com/office/drawing/2014/main" xmlns="" id="{F4A14ABC-0398-4582-9BFC-81393D172DED}"/>
              </a:ext>
            </a:extLst>
          </p:cNvPr>
          <p:cNvPicPr>
            <a:picLocks noChangeAspect="1"/>
          </p:cNvPicPr>
          <p:nvPr/>
        </p:nvPicPr>
        <p:blipFill>
          <a:blip r:embed="rId2"/>
          <a:stretch>
            <a:fillRect/>
          </a:stretch>
        </p:blipFill>
        <p:spPr>
          <a:xfrm>
            <a:off x="1662023" y="616487"/>
            <a:ext cx="9011727" cy="6243251"/>
          </a:xfrm>
          <a:prstGeom prst="rect">
            <a:avLst/>
          </a:prstGeom>
        </p:spPr>
      </p:pic>
      <p:pic>
        <p:nvPicPr>
          <p:cNvPr id="12" name="גרפיקה 12" descr="בלוקצ'יין עם מילוי מלא">
            <a:extLst>
              <a:ext uri="{FF2B5EF4-FFF2-40B4-BE49-F238E27FC236}">
                <a16:creationId xmlns:a16="http://schemas.microsoft.com/office/drawing/2014/main" xmlns="" id="{1E523E98-0DC1-4C5F-8D38-C757E6AE235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502" y="5300932"/>
            <a:ext cx="1575758" cy="1561381"/>
          </a:xfrm>
          <a:prstGeom prst="rect">
            <a:avLst/>
          </a:prstGeom>
        </p:spPr>
      </p:pic>
    </p:spTree>
    <p:extLst>
      <p:ext uri="{BB962C8B-B14F-4D97-AF65-F5344CB8AC3E}">
        <p14:creationId xmlns:p14="http://schemas.microsoft.com/office/powerpoint/2010/main" val="303089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43A64AC1-2179-4C45-9711-5AD5177211A9}"/>
              </a:ext>
            </a:extLst>
          </p:cNvPr>
          <p:cNvSpPr>
            <a:spLocks noGrp="1"/>
          </p:cNvSpPr>
          <p:nvPr>
            <p:ph idx="1"/>
          </p:nvPr>
        </p:nvSpPr>
        <p:spPr>
          <a:xfrm>
            <a:off x="58642" y="68695"/>
            <a:ext cx="12065418" cy="6721072"/>
          </a:xfrm>
        </p:spPr>
        <p:txBody>
          <a:bodyPr vert="horz" lIns="0" tIns="0" rIns="0" bIns="0" rtlCol="0" anchor="t">
            <a:normAutofit/>
          </a:bodyPr>
          <a:lstStyle/>
          <a:p>
            <a:pPr marL="0" indent="0" algn="ctr">
              <a:buNone/>
            </a:pPr>
            <a:r>
              <a:rPr lang="en-US" dirty="0">
                <a:solidFill>
                  <a:schemeClr val="tx1"/>
                </a:solidFill>
                <a:ea typeface="+mn-lt"/>
                <a:cs typeface="+mn-lt"/>
              </a:rPr>
              <a:t>  Changes due to applying k-mean’s to Type and Orbit only:</a:t>
            </a:r>
          </a:p>
          <a:p>
            <a:pPr marL="0" indent="0" algn="ctr">
              <a:buNone/>
            </a:pPr>
            <a:endParaRPr lang="en-US" dirty="0">
              <a:solidFill>
                <a:schemeClr val="tx1"/>
              </a:solidFill>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endParaRPr lang="en-US" dirty="0">
              <a:solidFill>
                <a:schemeClr val="tx1"/>
              </a:solidFill>
              <a:ea typeface="+mn-lt"/>
              <a:cs typeface="+mn-lt"/>
            </a:endParaRPr>
          </a:p>
          <a:p>
            <a:pPr marL="0" indent="0" algn="ctr">
              <a:buNone/>
            </a:pPr>
            <a:r>
              <a:rPr lang="en-US" dirty="0">
                <a:solidFill>
                  <a:schemeClr val="tx1"/>
                </a:solidFill>
                <a:ea typeface="+mn-lt"/>
                <a:cs typeface="+mn-lt"/>
              </a:rPr>
              <a:t>Most popular Orbit is now 1 – before it was 2 , Which means prediction of different Orbits </a:t>
            </a:r>
            <a:endParaRPr lang="en-US" dirty="0">
              <a:solidFill>
                <a:schemeClr val="tx1"/>
              </a:solidFill>
            </a:endParaRPr>
          </a:p>
          <a:p>
            <a:pPr marL="0" indent="0" algn="ctr">
              <a:buNone/>
            </a:pPr>
            <a:r>
              <a:rPr lang="en-US" dirty="0">
                <a:solidFill>
                  <a:schemeClr val="tx1"/>
                </a:solidFill>
                <a:ea typeface="+mn-lt"/>
                <a:cs typeface="+mn-lt"/>
              </a:rPr>
              <a:t>Most popular Type is now 0 – before it was 1 , Which means prediction of different Type’s </a:t>
            </a:r>
            <a:endParaRPr lang="en-US" dirty="0">
              <a:solidFill>
                <a:schemeClr val="tx1"/>
              </a:solidFill>
            </a:endParaRPr>
          </a:p>
          <a:p>
            <a:pPr marL="0" indent="0" algn="ctr">
              <a:buNone/>
            </a:pPr>
            <a:endParaRPr lang="en-US" dirty="0">
              <a:ea typeface="+mn-lt"/>
              <a:cs typeface="+mn-lt"/>
            </a:endParaRPr>
          </a:p>
          <a:p>
            <a:pPr marL="0" indent="0" algn="ctr">
              <a:buNone/>
            </a:pPr>
            <a:endParaRPr lang="en-US" dirty="0">
              <a:solidFill>
                <a:schemeClr val="tx1"/>
              </a:solidFill>
            </a:endParaRPr>
          </a:p>
        </p:txBody>
      </p:sp>
      <p:pic>
        <p:nvPicPr>
          <p:cNvPr id="5" name="תמונה 10" descr="תמונה שמכילה שולחן&#10;&#10;התיאור נוצר באופן אוטומטי">
            <a:extLst>
              <a:ext uri="{FF2B5EF4-FFF2-40B4-BE49-F238E27FC236}">
                <a16:creationId xmlns:a16="http://schemas.microsoft.com/office/drawing/2014/main" xmlns="" id="{3D1E4432-B731-4B6A-8094-761674970722}"/>
              </a:ext>
            </a:extLst>
          </p:cNvPr>
          <p:cNvPicPr>
            <a:picLocks noChangeAspect="1"/>
          </p:cNvPicPr>
          <p:nvPr/>
        </p:nvPicPr>
        <p:blipFill>
          <a:blip r:embed="rId2"/>
          <a:stretch>
            <a:fillRect/>
          </a:stretch>
        </p:blipFill>
        <p:spPr>
          <a:xfrm>
            <a:off x="2869723" y="560035"/>
            <a:ext cx="6581955" cy="4789021"/>
          </a:xfrm>
          <a:prstGeom prst="rect">
            <a:avLst/>
          </a:prstGeom>
        </p:spPr>
      </p:pic>
      <p:pic>
        <p:nvPicPr>
          <p:cNvPr id="34" name="גרפיקה 34" descr="פרצוף מסוחרר מהערצה עם מילוי רציף עם מילוי מלא">
            <a:extLst>
              <a:ext uri="{FF2B5EF4-FFF2-40B4-BE49-F238E27FC236}">
                <a16:creationId xmlns:a16="http://schemas.microsoft.com/office/drawing/2014/main" xmlns="" id="{958A9DC8-3B71-4957-92BB-2251656D2A8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678839" y="1792857"/>
            <a:ext cx="2337758" cy="2337757"/>
          </a:xfrm>
          <a:prstGeom prst="rect">
            <a:avLst/>
          </a:prstGeom>
        </p:spPr>
      </p:pic>
      <p:sp>
        <p:nvSpPr>
          <p:cNvPr id="35" name="תיבת טקסט 34">
            <a:extLst>
              <a:ext uri="{FF2B5EF4-FFF2-40B4-BE49-F238E27FC236}">
                <a16:creationId xmlns:a16="http://schemas.microsoft.com/office/drawing/2014/main" xmlns="" id="{BA7CCEBC-A496-430D-A497-4A3B7EFE517F}"/>
              </a:ext>
            </a:extLst>
          </p:cNvPr>
          <p:cNvSpPr txBox="1"/>
          <p:nvPr/>
        </p:nvSpPr>
        <p:spPr>
          <a:xfrm rot="-1200000">
            <a:off x="-34506" y="1029636"/>
            <a:ext cx="2743200" cy="1754326"/>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he-IL" sz="5400" b="1" dirty="0">
                <a:solidFill>
                  <a:schemeClr val="accent1"/>
                </a:solidFill>
              </a:rPr>
              <a:t>WOW</a:t>
            </a:r>
          </a:p>
          <a:p>
            <a:pPr algn="ctr"/>
            <a:r>
              <a:rPr lang="he-IL" sz="5400" b="1" dirty="0">
                <a:solidFill>
                  <a:schemeClr val="accent1"/>
                </a:solidFill>
              </a:rPr>
              <a:t>EFFECT</a:t>
            </a:r>
          </a:p>
        </p:txBody>
      </p:sp>
    </p:spTree>
    <p:extLst>
      <p:ext uri="{BB962C8B-B14F-4D97-AF65-F5344CB8AC3E}">
        <p14:creationId xmlns:p14="http://schemas.microsoft.com/office/powerpoint/2010/main" val="364958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xmlns="" id="{75B4FD17-E404-4970-B150-7C323F462847}"/>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5600" spc="-100"/>
              <a:t>END...</a:t>
            </a:r>
          </a:p>
        </p:txBody>
      </p:sp>
      <p:grpSp>
        <p:nvGrpSpPr>
          <p:cNvPr id="15" name="Group 14">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6" name="Graphic 5" descr="Smiling Face with No Fill">
            <a:extLst>
              <a:ext uri="{FF2B5EF4-FFF2-40B4-BE49-F238E27FC236}">
                <a16:creationId xmlns:a16="http://schemas.microsoft.com/office/drawing/2014/main" xmlns="" id="{1EAC1501-ECBE-43BE-B294-A83D66859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44525"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421860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1D3B63D-97A2-43B6-B140-7FADB9C54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99AB3E9-A7F5-451B-8FC3-9BBE53056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xmlns="" id="{E4466C0C-3052-493D-AFAB-1F2D0A222CE7}"/>
              </a:ext>
            </a:extLst>
          </p:cNvPr>
          <p:cNvSpPr>
            <a:spLocks noGrp="1"/>
          </p:cNvSpPr>
          <p:nvPr>
            <p:ph idx="1"/>
          </p:nvPr>
        </p:nvSpPr>
        <p:spPr>
          <a:xfrm>
            <a:off x="101774" y="169336"/>
            <a:ext cx="8600678" cy="6479933"/>
          </a:xfrm>
        </p:spPr>
        <p:txBody>
          <a:bodyPr vert="horz" lIns="0" tIns="0" rIns="0" bIns="0" rtlCol="0" anchor="t">
            <a:normAutofit/>
          </a:bodyPr>
          <a:lstStyle/>
          <a:p>
            <a:pPr marL="0" indent="0" algn="ctr">
              <a:buNone/>
            </a:pPr>
            <a:r>
              <a:rPr lang="he-IL" sz="3200" b="1" dirty="0" err="1">
                <a:solidFill>
                  <a:schemeClr val="tx1"/>
                </a:solidFill>
              </a:rPr>
              <a:t>Research</a:t>
            </a:r>
            <a:r>
              <a:rPr lang="he-IL" sz="3200" b="1" dirty="0">
                <a:solidFill>
                  <a:schemeClr val="tx1"/>
                </a:solidFill>
              </a:rPr>
              <a:t> </a:t>
            </a:r>
            <a:r>
              <a:rPr lang="he-IL" sz="3200" b="1" dirty="0" err="1">
                <a:solidFill>
                  <a:schemeClr val="tx1"/>
                </a:solidFill>
              </a:rPr>
              <a:t>questions</a:t>
            </a:r>
            <a:endParaRPr lang="he-IL" sz="3200" b="1">
              <a:solidFill>
                <a:schemeClr val="tx1"/>
              </a:solidFill>
            </a:endParaRPr>
          </a:p>
          <a:p>
            <a:pPr marL="0" indent="0" algn="ctr">
              <a:buNone/>
            </a:pPr>
            <a:r>
              <a:rPr lang="he-IL" sz="3200" b="1" dirty="0">
                <a:solidFill>
                  <a:schemeClr val="accent1"/>
                </a:solidFill>
                <a:latin typeface="Consolas"/>
              </a:rPr>
              <a:t>.1</a:t>
            </a:r>
            <a:r>
              <a:rPr lang="he-IL" dirty="0">
                <a:solidFill>
                  <a:schemeClr val="tx1"/>
                </a:solidFill>
                <a:latin typeface="Consolas"/>
              </a:rPr>
              <a:t>  </a:t>
            </a:r>
            <a:r>
              <a:rPr lang="he-IL" dirty="0" err="1">
                <a:solidFill>
                  <a:schemeClr val="tx1"/>
                </a:solidFill>
                <a:latin typeface="Consolas"/>
              </a:rPr>
              <a:t>Can</a:t>
            </a:r>
            <a:r>
              <a:rPr lang="he-IL" dirty="0">
                <a:solidFill>
                  <a:schemeClr val="tx1"/>
                </a:solidFill>
                <a:latin typeface="Consolas"/>
              </a:rPr>
              <a:t> </a:t>
            </a:r>
            <a:r>
              <a:rPr lang="he-IL" dirty="0" err="1">
                <a:solidFill>
                  <a:schemeClr val="tx1"/>
                </a:solidFill>
                <a:latin typeface="Consolas"/>
              </a:rPr>
              <a:t>we</a:t>
            </a:r>
            <a:r>
              <a:rPr lang="he-IL" dirty="0">
                <a:solidFill>
                  <a:schemeClr val="tx1"/>
                </a:solidFill>
                <a:latin typeface="Consolas"/>
              </a:rPr>
              <a:t> </a:t>
            </a:r>
            <a:r>
              <a:rPr lang="he-IL" dirty="0" err="1">
                <a:solidFill>
                  <a:schemeClr val="tx1"/>
                </a:solidFill>
                <a:latin typeface="Consolas"/>
              </a:rPr>
              <a:t>predict</a:t>
            </a:r>
            <a:r>
              <a:rPr lang="he-IL" dirty="0">
                <a:solidFill>
                  <a:schemeClr val="tx1"/>
                </a:solidFill>
                <a:latin typeface="Consolas"/>
              </a:rPr>
              <a:t> </a:t>
            </a:r>
            <a:r>
              <a:rPr lang="he-IL" dirty="0" err="1">
                <a:solidFill>
                  <a:schemeClr val="tx1"/>
                </a:solidFill>
                <a:latin typeface="Consolas"/>
              </a:rPr>
              <a:t>the</a:t>
            </a:r>
            <a:r>
              <a:rPr lang="he-IL" dirty="0">
                <a:solidFill>
                  <a:schemeClr val="tx1"/>
                </a:solidFill>
                <a:latin typeface="Consolas"/>
              </a:rPr>
              <a:t> </a:t>
            </a:r>
            <a:r>
              <a:rPr lang="he-IL" dirty="0" err="1">
                <a:solidFill>
                  <a:schemeClr val="tx1"/>
                </a:solidFill>
                <a:latin typeface="Consolas"/>
              </a:rPr>
              <a:t>time</a:t>
            </a:r>
            <a:r>
              <a:rPr lang="he-IL" dirty="0">
                <a:solidFill>
                  <a:schemeClr val="tx1"/>
                </a:solidFill>
                <a:latin typeface="Consolas"/>
              </a:rPr>
              <a:t> </a:t>
            </a:r>
            <a:r>
              <a:rPr lang="he-IL" dirty="0" err="1">
                <a:solidFill>
                  <a:schemeClr val="tx1"/>
                </a:solidFill>
                <a:latin typeface="Consolas"/>
              </a:rPr>
              <a:t>it</a:t>
            </a:r>
            <a:r>
              <a:rPr lang="he-IL" dirty="0">
                <a:solidFill>
                  <a:schemeClr val="tx1"/>
                </a:solidFill>
                <a:latin typeface="Consolas"/>
              </a:rPr>
              <a:t> </a:t>
            </a:r>
            <a:r>
              <a:rPr lang="he-IL" dirty="0" err="1">
                <a:solidFill>
                  <a:schemeClr val="tx1"/>
                </a:solidFill>
                <a:latin typeface="Consolas"/>
              </a:rPr>
              <a:t>takes</a:t>
            </a:r>
            <a:r>
              <a:rPr lang="he-IL" dirty="0">
                <a:solidFill>
                  <a:schemeClr val="tx1"/>
                </a:solidFill>
                <a:latin typeface="Consolas"/>
              </a:rPr>
              <a:t> </a:t>
            </a:r>
            <a:r>
              <a:rPr lang="he-IL" dirty="0" err="1">
                <a:solidFill>
                  <a:schemeClr val="tx1"/>
                </a:solidFill>
                <a:latin typeface="Consolas"/>
              </a:rPr>
              <a:t>for</a:t>
            </a:r>
            <a:r>
              <a:rPr lang="he-IL" dirty="0">
                <a:solidFill>
                  <a:schemeClr val="tx1"/>
                </a:solidFill>
                <a:latin typeface="Consolas"/>
              </a:rPr>
              <a:t> a </a:t>
            </a:r>
            <a:r>
              <a:rPr lang="he-IL" dirty="0" err="1">
                <a:solidFill>
                  <a:schemeClr val="tx1"/>
                </a:solidFill>
                <a:latin typeface="Consolas"/>
              </a:rPr>
              <a:t>satellite</a:t>
            </a:r>
            <a:r>
              <a:rPr lang="he-IL" dirty="0">
                <a:solidFill>
                  <a:schemeClr val="tx1"/>
                </a:solidFill>
                <a:latin typeface="Consolas"/>
              </a:rPr>
              <a:t> </a:t>
            </a:r>
            <a:r>
              <a:rPr lang="he-IL" dirty="0" err="1">
                <a:solidFill>
                  <a:schemeClr val="tx1"/>
                </a:solidFill>
                <a:latin typeface="Consolas"/>
              </a:rPr>
              <a:t>to</a:t>
            </a:r>
            <a:r>
              <a:rPr lang="he-IL" dirty="0">
                <a:solidFill>
                  <a:schemeClr val="tx1"/>
                </a:solidFill>
                <a:latin typeface="Consolas"/>
              </a:rPr>
              <a:t> </a:t>
            </a:r>
            <a:r>
              <a:rPr lang="he-IL" dirty="0" err="1">
                <a:solidFill>
                  <a:schemeClr val="tx1"/>
                </a:solidFill>
                <a:latin typeface="Consolas"/>
              </a:rPr>
              <a:t>orbit</a:t>
            </a:r>
            <a:r>
              <a:rPr lang="he-IL" dirty="0">
                <a:solidFill>
                  <a:schemeClr val="tx1"/>
                </a:solidFill>
                <a:latin typeface="Consolas"/>
              </a:rPr>
              <a:t> </a:t>
            </a:r>
            <a:r>
              <a:rPr lang="he-IL" dirty="0" err="1">
                <a:solidFill>
                  <a:schemeClr val="tx1"/>
                </a:solidFill>
                <a:latin typeface="Consolas"/>
              </a:rPr>
              <a:t>the</a:t>
            </a:r>
            <a:r>
              <a:rPr lang="he-IL" dirty="0">
                <a:solidFill>
                  <a:schemeClr val="tx1"/>
                </a:solidFill>
                <a:latin typeface="Consolas"/>
              </a:rPr>
              <a:t> </a:t>
            </a:r>
            <a:r>
              <a:rPr lang="he-IL" dirty="0" err="1">
                <a:solidFill>
                  <a:schemeClr val="tx1"/>
                </a:solidFill>
                <a:latin typeface="Consolas"/>
              </a:rPr>
              <a:t>Earth</a:t>
            </a:r>
            <a:r>
              <a:rPr lang="he-IL" dirty="0">
                <a:solidFill>
                  <a:schemeClr val="tx1"/>
                </a:solidFill>
                <a:latin typeface="Consolas"/>
              </a:rPr>
              <a:t> </a:t>
            </a:r>
            <a:r>
              <a:rPr lang="he-IL" dirty="0" err="1">
                <a:solidFill>
                  <a:schemeClr val="tx1"/>
                </a:solidFill>
                <a:latin typeface="Consolas"/>
              </a:rPr>
              <a:t>by</a:t>
            </a:r>
            <a:r>
              <a:rPr lang="he-IL" dirty="0">
                <a:solidFill>
                  <a:schemeClr val="tx1"/>
                </a:solidFill>
                <a:latin typeface="Consolas"/>
              </a:rPr>
              <a:t> a </a:t>
            </a:r>
            <a:r>
              <a:rPr lang="he-IL" dirty="0" err="1">
                <a:solidFill>
                  <a:schemeClr val="tx1"/>
                </a:solidFill>
                <a:latin typeface="Consolas"/>
              </a:rPr>
              <a:t>given</a:t>
            </a:r>
            <a:r>
              <a:rPr lang="he-IL" dirty="0">
                <a:solidFill>
                  <a:schemeClr val="tx1"/>
                </a:solidFill>
                <a:latin typeface="Consolas"/>
              </a:rPr>
              <a:t> </a:t>
            </a:r>
            <a:r>
              <a:rPr lang="he-IL" dirty="0" err="1">
                <a:solidFill>
                  <a:schemeClr val="tx1"/>
                </a:solidFill>
                <a:latin typeface="Consolas"/>
              </a:rPr>
              <a:t>Perigee</a:t>
            </a:r>
            <a:r>
              <a:rPr lang="he-IL" dirty="0">
                <a:solidFill>
                  <a:schemeClr val="tx1"/>
                </a:solidFill>
                <a:latin typeface="Consolas"/>
              </a:rPr>
              <a:t>(</a:t>
            </a:r>
            <a:r>
              <a:rPr lang="he-IL" dirty="0">
                <a:solidFill>
                  <a:schemeClr val="tx1"/>
                </a:solidFill>
                <a:latin typeface="Consolas"/>
                <a:ea typeface="+mn-lt"/>
                <a:cs typeface="+mn-lt"/>
              </a:rPr>
              <a:t>t</a:t>
            </a:r>
            <a:r>
              <a:rPr lang="en-US" dirty="0">
                <a:solidFill>
                  <a:schemeClr val="tx1"/>
                </a:solidFill>
                <a:ea typeface="+mn-lt"/>
                <a:cs typeface="+mn-lt"/>
              </a:rPr>
              <a:t>he point of lowest altitude</a:t>
            </a:r>
            <a:r>
              <a:rPr lang="en-US" dirty="0">
                <a:solidFill>
                  <a:schemeClr val="tx1"/>
                </a:solidFill>
                <a:latin typeface="Avenir Next LT Pro"/>
              </a:rPr>
              <a:t>) ?</a:t>
            </a:r>
          </a:p>
          <a:p>
            <a:pPr marL="0" indent="0" algn="ctr">
              <a:buNone/>
            </a:pPr>
            <a:endParaRPr lang="en-US" dirty="0">
              <a:solidFill>
                <a:schemeClr val="tx1"/>
              </a:solidFill>
            </a:endParaRPr>
          </a:p>
          <a:p>
            <a:pPr marL="0" indent="0" algn="ctr">
              <a:buNone/>
            </a:pPr>
            <a:r>
              <a:rPr lang="en-US" sz="3200" b="1" dirty="0">
                <a:solidFill>
                  <a:schemeClr val="accent1"/>
                </a:solidFill>
              </a:rPr>
              <a:t>2. </a:t>
            </a:r>
            <a:r>
              <a:rPr lang="en-US" dirty="0">
                <a:solidFill>
                  <a:schemeClr val="tx1"/>
                </a:solidFill>
              </a:rPr>
              <a:t>Can</a:t>
            </a:r>
            <a:r>
              <a:rPr lang="en-US" dirty="0">
                <a:solidFill>
                  <a:schemeClr val="tx1"/>
                </a:solidFill>
                <a:ea typeface="+mn-lt"/>
                <a:cs typeface="+mn-lt"/>
              </a:rPr>
              <a:t> we predict the satellite's type of Orbit by a given Perigee and Apogee (the point of highest altitude) ?</a:t>
            </a:r>
            <a:endParaRPr lang="en-US" dirty="0">
              <a:solidFill>
                <a:schemeClr val="tx1"/>
              </a:solidFill>
            </a:endParaRPr>
          </a:p>
          <a:p>
            <a:pPr marL="0" indent="0" algn="ctr">
              <a:buNone/>
            </a:pPr>
            <a:endParaRPr lang="en-US" dirty="0">
              <a:solidFill>
                <a:schemeClr val="tx1"/>
              </a:solidFill>
            </a:endParaRPr>
          </a:p>
          <a:p>
            <a:pPr marL="0" indent="0" algn="ctr">
              <a:buNone/>
            </a:pPr>
            <a:r>
              <a:rPr lang="en-US" sz="3200" b="1" dirty="0">
                <a:solidFill>
                  <a:schemeClr val="accent1"/>
                </a:solidFill>
              </a:rPr>
              <a:t>3.</a:t>
            </a:r>
            <a:r>
              <a:rPr lang="en-US" dirty="0">
                <a:solidFill>
                  <a:schemeClr val="tx1"/>
                </a:solidFill>
              </a:rPr>
              <a:t>  </a:t>
            </a:r>
            <a:r>
              <a:rPr lang="en" dirty="0">
                <a:solidFill>
                  <a:schemeClr val="tx1"/>
                </a:solidFill>
                <a:latin typeface="Consolas"/>
              </a:rPr>
              <a:t>Do satellites with different designations have common characteristics?</a:t>
            </a:r>
          </a:p>
          <a:p>
            <a:pPr>
              <a:buNone/>
            </a:pPr>
            <a:endParaRPr lang="en-US"/>
          </a:p>
          <a:p>
            <a:pPr>
              <a:buNone/>
            </a:pPr>
            <a:endParaRPr lang="en-US"/>
          </a:p>
          <a:p>
            <a:pPr>
              <a:buNone/>
            </a:pPr>
            <a:endParaRPr lang="en-US"/>
          </a:p>
          <a:p>
            <a:pPr>
              <a:buNone/>
            </a:pPr>
            <a:endParaRPr lang="en-US">
              <a:solidFill>
                <a:srgbClr val="FFFFFF">
                  <a:alpha val="58000"/>
                </a:srgbClr>
              </a:solidFill>
            </a:endParaRPr>
          </a:p>
          <a:p>
            <a:pPr>
              <a:buNone/>
            </a:pPr>
            <a:endParaRPr lang="en-US">
              <a:solidFill>
                <a:srgbClr val="FFFFFF">
                  <a:alpha val="58000"/>
                </a:srgbClr>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he-IL" dirty="0">
              <a:solidFill>
                <a:schemeClr val="tx1"/>
              </a:solidFill>
            </a:endParaRPr>
          </a:p>
          <a:p>
            <a:pPr marL="0" indent="0">
              <a:buNone/>
            </a:pPr>
            <a:endParaRPr lang="he-IL" dirty="0">
              <a:solidFill>
                <a:schemeClr val="tx1"/>
              </a:solidFill>
            </a:endParaRPr>
          </a:p>
        </p:txBody>
      </p:sp>
      <p:pic>
        <p:nvPicPr>
          <p:cNvPr id="7" name="Graphic 6" descr="Help">
            <a:extLst>
              <a:ext uri="{FF2B5EF4-FFF2-40B4-BE49-F238E27FC236}">
                <a16:creationId xmlns:a16="http://schemas.microsoft.com/office/drawing/2014/main" xmlns="" id="{F8453109-4B4E-40A8-A21B-64B0CD9DE5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59922" y="1923683"/>
            <a:ext cx="3232010" cy="323201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877786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1D1CCC3C-EB52-47ED-B6AA-5F70D92155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384C50CF-FE9D-459C-890F-56C327795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xmlns="" id="{79C4E6F9-8A11-4E94-8423-966E9DF0D8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כותרת 1">
            <a:extLst>
              <a:ext uri="{FF2B5EF4-FFF2-40B4-BE49-F238E27FC236}">
                <a16:creationId xmlns:a16="http://schemas.microsoft.com/office/drawing/2014/main" xmlns="" id="{5050B507-A4C2-45A0-904B-DC267E4559E8}"/>
              </a:ext>
            </a:extLst>
          </p:cNvPr>
          <p:cNvSpPr>
            <a:spLocks noGrp="1"/>
          </p:cNvSpPr>
          <p:nvPr>
            <p:ph type="title"/>
          </p:nvPr>
        </p:nvSpPr>
        <p:spPr>
          <a:xfrm>
            <a:off x="720000" y="619200"/>
            <a:ext cx="6923812" cy="1477328"/>
          </a:xfrm>
        </p:spPr>
        <p:txBody>
          <a:bodyPr wrap="square" anchor="ctr">
            <a:normAutofit/>
          </a:bodyPr>
          <a:lstStyle/>
          <a:p>
            <a:r>
              <a:rPr lang="he-IL" b="1"/>
              <a:t>Information Sources:</a:t>
            </a:r>
          </a:p>
        </p:txBody>
      </p:sp>
      <p:sp>
        <p:nvSpPr>
          <p:cNvPr id="3" name="מציין מיקום תוכן 2">
            <a:extLst>
              <a:ext uri="{FF2B5EF4-FFF2-40B4-BE49-F238E27FC236}">
                <a16:creationId xmlns:a16="http://schemas.microsoft.com/office/drawing/2014/main" xmlns="" id="{AB69B388-EC97-4534-8A0B-B45956A945C0}"/>
              </a:ext>
            </a:extLst>
          </p:cNvPr>
          <p:cNvSpPr>
            <a:spLocks noGrp="1"/>
          </p:cNvSpPr>
          <p:nvPr>
            <p:ph idx="1"/>
          </p:nvPr>
        </p:nvSpPr>
        <p:spPr>
          <a:xfrm>
            <a:off x="719999" y="2541600"/>
            <a:ext cx="6923813" cy="3216273"/>
          </a:xfrm>
        </p:spPr>
        <p:txBody>
          <a:bodyPr vert="horz" lIns="0" tIns="0" rIns="0" bIns="0" rtlCol="0" anchor="t">
            <a:normAutofit/>
          </a:bodyPr>
          <a:lstStyle/>
          <a:p>
            <a:r>
              <a:rPr lang="he-IL" sz="2400" dirty="0">
                <a:solidFill>
                  <a:schemeClr val="tx1"/>
                </a:solidFill>
                <a:ea typeface="+mn-lt"/>
                <a:cs typeface="+mn-lt"/>
                <a:hlinkClick r:id="rId2">
                  <a:extLst>
                    <a:ext uri="{A12FA001-AC4F-418D-AE19-62706E023703}">
                      <ahyp:hlinkClr xmlns:ahyp="http://schemas.microsoft.com/office/drawing/2018/hyperlinkcolor" xmlns="" val="tx"/>
                    </a:ext>
                  </a:extLst>
                </a:hlinkClick>
              </a:rPr>
              <a:t>Wikipedia</a:t>
            </a:r>
            <a:endParaRPr lang="he-IL" sz="2400" dirty="0">
              <a:solidFill>
                <a:schemeClr val="tx1"/>
              </a:solidFill>
              <a:ea typeface="+mn-lt"/>
              <a:cs typeface="+mn-lt"/>
            </a:endParaRPr>
          </a:p>
          <a:p>
            <a:r>
              <a:rPr lang="he-IL" sz="2400" dirty="0">
                <a:solidFill>
                  <a:schemeClr val="tx1"/>
                </a:solidFill>
                <a:ea typeface="+mn-lt"/>
                <a:cs typeface="+mn-lt"/>
                <a:hlinkClick r:id="rId3">
                  <a:extLst>
                    <a:ext uri="{A12FA001-AC4F-418D-AE19-62706E023703}">
                      <ahyp:hlinkClr xmlns:ahyp="http://schemas.microsoft.com/office/drawing/2018/hyperlinkcolor" xmlns="" val="tx"/>
                    </a:ext>
                  </a:extLst>
                </a:hlinkClick>
              </a:rPr>
              <a:t>N2YO</a:t>
            </a:r>
            <a:endParaRPr lang="he-IL" sz="2400" dirty="0">
              <a:solidFill>
                <a:schemeClr val="tx1"/>
              </a:solidFill>
              <a:hlinkClick r:id="rId3">
                <a:extLst>
                  <a:ext uri="{A12FA001-AC4F-418D-AE19-62706E023703}">
                    <ahyp:hlinkClr xmlns:ahyp="http://schemas.microsoft.com/office/drawing/2018/hyperlinkcolor" xmlns="" val="tx"/>
                  </a:ext>
                </a:extLst>
              </a:hlinkClick>
            </a:endParaRPr>
          </a:p>
          <a:p>
            <a:endParaRPr lang="he-IL" dirty="0"/>
          </a:p>
          <a:p>
            <a:endParaRPr lang="he-IL" dirty="0"/>
          </a:p>
        </p:txBody>
      </p:sp>
      <p:pic>
        <p:nvPicPr>
          <p:cNvPr id="19" name="גרפיקה 19" descr="בלוג קו מיתאר">
            <a:extLst>
              <a:ext uri="{FF2B5EF4-FFF2-40B4-BE49-F238E27FC236}">
                <a16:creationId xmlns:a16="http://schemas.microsoft.com/office/drawing/2014/main" xmlns="" id="{5D266399-D0B3-4A6A-853F-5A714406066D}"/>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376376" y="1876856"/>
            <a:ext cx="3095625" cy="3095625"/>
          </a:xfrm>
          <a:custGeom>
            <a:avLst/>
            <a:gdLst/>
            <a:ahLst/>
            <a:cxnLst/>
            <a:rect l="l" t="t" r="r" b="b"/>
            <a:pathLst>
              <a:path w="3095625" h="5409338">
                <a:moveTo>
                  <a:pt x="0" y="0"/>
                </a:moveTo>
                <a:lnTo>
                  <a:pt x="3095625" y="0"/>
                </a:lnTo>
                <a:lnTo>
                  <a:pt x="3095625" y="5409338"/>
                </a:lnTo>
                <a:lnTo>
                  <a:pt x="0" y="5409338"/>
                </a:lnTo>
                <a:close/>
              </a:path>
            </a:pathLst>
          </a:custGeom>
        </p:spPr>
      </p:pic>
    </p:spTree>
    <p:extLst>
      <p:ext uri="{BB962C8B-B14F-4D97-AF65-F5344CB8AC3E}">
        <p14:creationId xmlns:p14="http://schemas.microsoft.com/office/powerpoint/2010/main" val="68976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xmlns="" id="{5ED9E2D9-EE69-4775-8CE5-9EAC35AD2F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xmlns="" id="{3D75B673-1FA7-415E-8B2E-7A0550C8BD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xmlns="" id="{1BDE6EE7-85EA-40BD-B52F-95A5E994632D}"/>
              </a:ext>
            </a:extLst>
          </p:cNvPr>
          <p:cNvSpPr>
            <a:spLocks noGrp="1"/>
          </p:cNvSpPr>
          <p:nvPr>
            <p:ph type="title"/>
          </p:nvPr>
        </p:nvSpPr>
        <p:spPr>
          <a:xfrm>
            <a:off x="6638151" y="-243441"/>
            <a:ext cx="4991961" cy="1477328"/>
          </a:xfrm>
        </p:spPr>
        <p:txBody>
          <a:bodyPr wrap="square" anchor="ctr">
            <a:normAutofit/>
          </a:bodyPr>
          <a:lstStyle/>
          <a:p>
            <a:pPr algn="ctr"/>
            <a:r>
              <a:rPr lang="he-IL" sz="4000" b="1" dirty="0"/>
              <a:t>CRAWLING </a:t>
            </a:r>
          </a:p>
        </p:txBody>
      </p:sp>
      <p:pic>
        <p:nvPicPr>
          <p:cNvPr id="8" name="תמונה 8" descr="אסטרונאוט הפונה בהיר">
            <a:extLst>
              <a:ext uri="{FF2B5EF4-FFF2-40B4-BE49-F238E27FC236}">
                <a16:creationId xmlns:a16="http://schemas.microsoft.com/office/drawing/2014/main" xmlns="" id="{379DD280-81B1-4E3E-AF3C-DD8E59E1218B}"/>
              </a:ext>
            </a:extLst>
          </p:cNvPr>
          <p:cNvPicPr>
            <a:picLocks noChangeAspect="1"/>
          </p:cNvPicPr>
          <p:nvPr/>
        </p:nvPicPr>
        <p:blipFill rotWithShape="1">
          <a:blip r:embed="rId2"/>
          <a:srcRect l="34429" r="3589" b="-2"/>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5" name="מציין מיקום תוכן 4">
            <a:extLst>
              <a:ext uri="{FF2B5EF4-FFF2-40B4-BE49-F238E27FC236}">
                <a16:creationId xmlns:a16="http://schemas.microsoft.com/office/drawing/2014/main" xmlns="" id="{00BB5FB3-EDBF-4802-8AA9-5DFA6286FCFA}"/>
              </a:ext>
            </a:extLst>
          </p:cNvPr>
          <p:cNvSpPr>
            <a:spLocks noGrp="1"/>
          </p:cNvSpPr>
          <p:nvPr>
            <p:ph idx="1"/>
          </p:nvPr>
        </p:nvSpPr>
        <p:spPr>
          <a:xfrm>
            <a:off x="5910226" y="1161375"/>
            <a:ext cx="6285720" cy="6016581"/>
          </a:xfrm>
        </p:spPr>
        <p:txBody>
          <a:bodyPr vert="horz" lIns="0" tIns="0" rIns="0" bIns="0" rtlCol="0" anchor="t">
            <a:normAutofit/>
          </a:bodyPr>
          <a:lstStyle/>
          <a:p>
            <a:pPr marL="0" indent="0">
              <a:buNone/>
            </a:pPr>
            <a:r>
              <a:rPr lang="he-IL" b="1" dirty="0">
                <a:solidFill>
                  <a:srgbClr val="FFFFFF">
                    <a:alpha val="58000"/>
                  </a:srgbClr>
                </a:solidFill>
                <a:ea typeface="+mn-lt"/>
                <a:cs typeface="+mn-lt"/>
              </a:rPr>
              <a:t> - </a:t>
            </a:r>
            <a:r>
              <a:rPr lang="en" dirty="0">
                <a:latin typeface="Consolas"/>
                <a:ea typeface="+mn-lt"/>
                <a:cs typeface="+mn-lt"/>
              </a:rPr>
              <a:t>First we saved the main countries and organizations code in order to concatenate each one with the satellite URL.</a:t>
            </a:r>
            <a:endParaRPr lang="en" dirty="0">
              <a:latin typeface="Consolas"/>
            </a:endParaRPr>
          </a:p>
          <a:p>
            <a:pPr marL="0" indent="0">
              <a:buNone/>
            </a:pPr>
            <a:r>
              <a:rPr lang="en" dirty="0">
                <a:solidFill>
                  <a:srgbClr val="FFFFFF">
                    <a:alpha val="58000"/>
                  </a:srgbClr>
                </a:solidFill>
                <a:latin typeface="Consolas"/>
                <a:ea typeface="+mn-lt"/>
                <a:cs typeface="+mn-lt"/>
              </a:rPr>
              <a:t>- </a:t>
            </a:r>
            <a:r>
              <a:rPr lang="en" dirty="0">
                <a:latin typeface="Consolas"/>
                <a:ea typeface="+mn-lt"/>
                <a:cs typeface="+mn-lt"/>
              </a:rPr>
              <a:t>We noticed that the URL pages with the satellite information change according to the 'Norad ID' of the satellite, so we crawled and saved the 'Norad ID' of all the satellites into a list.</a:t>
            </a:r>
            <a:endParaRPr lang="en" dirty="0">
              <a:solidFill>
                <a:srgbClr val="FFFFFF">
                  <a:alpha val="58000"/>
                </a:srgbClr>
              </a:solidFill>
              <a:latin typeface="Consolas"/>
              <a:ea typeface="+mn-lt"/>
              <a:cs typeface="+mn-lt"/>
            </a:endParaRPr>
          </a:p>
          <a:p>
            <a:pPr marL="0" indent="0">
              <a:buNone/>
            </a:pPr>
            <a:r>
              <a:rPr lang="en" dirty="0">
                <a:latin typeface="Consolas"/>
                <a:ea typeface="+mn-lt"/>
                <a:cs typeface="+mn-lt"/>
              </a:rPr>
              <a:t>- Finally we used the list to crawl all the data into a </a:t>
            </a:r>
            <a:r>
              <a:rPr lang="en" dirty="0" err="1">
                <a:latin typeface="Consolas"/>
                <a:ea typeface="+mn-lt"/>
                <a:cs typeface="+mn-lt"/>
              </a:rPr>
              <a:t>DataFrame</a:t>
            </a:r>
            <a:r>
              <a:rPr lang="en" dirty="0">
                <a:latin typeface="Consolas"/>
                <a:ea typeface="+mn-lt"/>
                <a:cs typeface="+mn-lt"/>
              </a:rPr>
              <a:t>.</a:t>
            </a:r>
            <a:endParaRPr lang="he-IL" dirty="0">
              <a:ea typeface="+mn-lt"/>
              <a:cs typeface="+mn-lt"/>
            </a:endParaRPr>
          </a:p>
          <a:p>
            <a:pPr marL="0" indent="0">
              <a:buNone/>
            </a:pPr>
            <a:endParaRPr lang="en" dirty="0">
              <a:solidFill>
                <a:srgbClr val="FFFFFF">
                  <a:alpha val="58000"/>
                </a:srgbClr>
              </a:solidFill>
              <a:latin typeface="Consolas"/>
              <a:ea typeface="+mn-lt"/>
              <a:cs typeface="+mn-lt"/>
            </a:endParaRPr>
          </a:p>
          <a:p>
            <a:pPr marL="0" indent="0">
              <a:buNone/>
            </a:pPr>
            <a:endParaRPr lang="he-IL" dirty="0">
              <a:solidFill>
                <a:srgbClr val="FFFFFF">
                  <a:alpha val="58000"/>
                </a:srgbClr>
              </a:solidFill>
              <a:ea typeface="+mn-lt"/>
              <a:cs typeface="+mn-lt"/>
            </a:endParaRPr>
          </a:p>
        </p:txBody>
      </p:sp>
    </p:spTree>
    <p:extLst>
      <p:ext uri="{BB962C8B-B14F-4D97-AF65-F5344CB8AC3E}">
        <p14:creationId xmlns:p14="http://schemas.microsoft.com/office/powerpoint/2010/main" val="372339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שולחן&#10;&#10;התיאור נוצר באופן אוטומטי">
            <a:extLst>
              <a:ext uri="{FF2B5EF4-FFF2-40B4-BE49-F238E27FC236}">
                <a16:creationId xmlns:a16="http://schemas.microsoft.com/office/drawing/2014/main" xmlns="" id="{CD1CBA90-256C-4973-87D0-DE77F0D74585}"/>
              </a:ext>
            </a:extLst>
          </p:cNvPr>
          <p:cNvPicPr>
            <a:picLocks noGrp="1" noChangeAspect="1"/>
          </p:cNvPicPr>
          <p:nvPr>
            <p:ph idx="1"/>
          </p:nvPr>
        </p:nvPicPr>
        <p:blipFill>
          <a:blip r:embed="rId2"/>
          <a:stretch>
            <a:fillRect/>
          </a:stretch>
        </p:blipFill>
        <p:spPr>
          <a:xfrm>
            <a:off x="-46432" y="2775963"/>
            <a:ext cx="8479943" cy="4081370"/>
          </a:xfrm>
        </p:spPr>
      </p:pic>
      <p:sp>
        <p:nvSpPr>
          <p:cNvPr id="7" name="תיבת טקסט 6">
            <a:extLst>
              <a:ext uri="{FF2B5EF4-FFF2-40B4-BE49-F238E27FC236}">
                <a16:creationId xmlns:a16="http://schemas.microsoft.com/office/drawing/2014/main" xmlns="" id="{ED9B305D-CE2B-4C9E-80BF-73CDB2472F0F}"/>
              </a:ext>
            </a:extLst>
          </p:cNvPr>
          <p:cNvSpPr txBox="1"/>
          <p:nvPr/>
        </p:nvSpPr>
        <p:spPr>
          <a:xfrm>
            <a:off x="138022" y="181155"/>
            <a:ext cx="11987841"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dirty="0"/>
          </a:p>
        </p:txBody>
      </p:sp>
      <p:pic>
        <p:nvPicPr>
          <p:cNvPr id="8" name="תמונה 8" descr="תמונה שמכילה שולחן&#10;&#10;התיאור נוצר באופן אוטומטי">
            <a:extLst>
              <a:ext uri="{FF2B5EF4-FFF2-40B4-BE49-F238E27FC236}">
                <a16:creationId xmlns:a16="http://schemas.microsoft.com/office/drawing/2014/main" xmlns="" id="{382B3A08-153F-4093-8DEC-D481C14FC2FB}"/>
              </a:ext>
            </a:extLst>
          </p:cNvPr>
          <p:cNvPicPr>
            <a:picLocks noChangeAspect="1"/>
          </p:cNvPicPr>
          <p:nvPr/>
        </p:nvPicPr>
        <p:blipFill>
          <a:blip r:embed="rId3"/>
          <a:stretch>
            <a:fillRect/>
          </a:stretch>
        </p:blipFill>
        <p:spPr>
          <a:xfrm>
            <a:off x="-5751" y="-825"/>
            <a:ext cx="6840748" cy="2388288"/>
          </a:xfrm>
          <a:prstGeom prst="rect">
            <a:avLst/>
          </a:prstGeom>
        </p:spPr>
      </p:pic>
      <p:pic>
        <p:nvPicPr>
          <p:cNvPr id="9" name="תמונה 9" descr="תמונה שמכילה טקסט&#10;&#10;התיאור נוצר באופן אוטומטי">
            <a:extLst>
              <a:ext uri="{FF2B5EF4-FFF2-40B4-BE49-F238E27FC236}">
                <a16:creationId xmlns:a16="http://schemas.microsoft.com/office/drawing/2014/main" xmlns="" id="{112EFDF0-A1BB-449F-9B9D-9D2C39C4D35F}"/>
              </a:ext>
            </a:extLst>
          </p:cNvPr>
          <p:cNvPicPr>
            <a:picLocks noChangeAspect="1"/>
          </p:cNvPicPr>
          <p:nvPr/>
        </p:nvPicPr>
        <p:blipFill>
          <a:blip r:embed="rId4"/>
          <a:stretch>
            <a:fillRect/>
          </a:stretch>
        </p:blipFill>
        <p:spPr>
          <a:xfrm>
            <a:off x="9627079" y="3192471"/>
            <a:ext cx="2570672" cy="3664828"/>
          </a:xfrm>
          <a:prstGeom prst="rect">
            <a:avLst/>
          </a:prstGeom>
        </p:spPr>
      </p:pic>
      <p:pic>
        <p:nvPicPr>
          <p:cNvPr id="11" name="תמונה 11" descr="תמונה שמכילה שולחן&#10;&#10;התיאור נוצר באופן אוטומטי">
            <a:extLst>
              <a:ext uri="{FF2B5EF4-FFF2-40B4-BE49-F238E27FC236}">
                <a16:creationId xmlns:a16="http://schemas.microsoft.com/office/drawing/2014/main" xmlns="" id="{9D0E4921-9168-45B2-A2E0-D4FE0A84AECC}"/>
              </a:ext>
            </a:extLst>
          </p:cNvPr>
          <p:cNvPicPr>
            <a:picLocks noChangeAspect="1"/>
          </p:cNvPicPr>
          <p:nvPr/>
        </p:nvPicPr>
        <p:blipFill>
          <a:blip r:embed="rId5"/>
          <a:stretch>
            <a:fillRect/>
          </a:stretch>
        </p:blipFill>
        <p:spPr>
          <a:xfrm>
            <a:off x="7743645" y="-2415"/>
            <a:ext cx="4454105" cy="2391472"/>
          </a:xfrm>
          <a:prstGeom prst="rect">
            <a:avLst/>
          </a:prstGeom>
        </p:spPr>
      </p:pic>
      <p:pic>
        <p:nvPicPr>
          <p:cNvPr id="13" name="גרפיקה 13" descr="חץ ימינה עם מילוי מלא">
            <a:extLst>
              <a:ext uri="{FF2B5EF4-FFF2-40B4-BE49-F238E27FC236}">
                <a16:creationId xmlns:a16="http://schemas.microsoft.com/office/drawing/2014/main" xmlns="" id="{FE882A99-4AF5-406F-BECB-279B929C59F6}"/>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0800000">
            <a:off x="8499895" y="4107611"/>
            <a:ext cx="1115682" cy="1086928"/>
          </a:xfrm>
          <a:prstGeom prst="rect">
            <a:avLst/>
          </a:prstGeom>
        </p:spPr>
      </p:pic>
      <p:pic>
        <p:nvPicPr>
          <p:cNvPr id="14" name="גרפיקה 14" descr="חץ ימינה עם מילוי מלא">
            <a:extLst>
              <a:ext uri="{FF2B5EF4-FFF2-40B4-BE49-F238E27FC236}">
                <a16:creationId xmlns:a16="http://schemas.microsoft.com/office/drawing/2014/main" xmlns="" id="{B10CAC14-D957-43A4-A149-B59B746678D3}"/>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6817744" y="743309"/>
            <a:ext cx="914400" cy="914400"/>
          </a:xfrm>
          <a:prstGeom prst="rect">
            <a:avLst/>
          </a:prstGeom>
        </p:spPr>
      </p:pic>
      <p:pic>
        <p:nvPicPr>
          <p:cNvPr id="16" name="גרפיקה 13" descr="חץ ימינה עם מילוי מלא">
            <a:extLst>
              <a:ext uri="{FF2B5EF4-FFF2-40B4-BE49-F238E27FC236}">
                <a16:creationId xmlns:a16="http://schemas.microsoft.com/office/drawing/2014/main" xmlns="" id="{A1DD2B2F-9BE0-4C3B-888E-87502F1919DE}"/>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5400000">
            <a:off x="10304252" y="2173855"/>
            <a:ext cx="770627" cy="1187570"/>
          </a:xfrm>
          <a:prstGeom prst="rect">
            <a:avLst/>
          </a:prstGeom>
        </p:spPr>
      </p:pic>
    </p:spTree>
    <p:extLst>
      <p:ext uri="{BB962C8B-B14F-4D97-AF65-F5344CB8AC3E}">
        <p14:creationId xmlns:p14="http://schemas.microsoft.com/office/powerpoint/2010/main" val="1185618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xmlns="" id="{0149A9F6-B857-488C-AC3A-007B781657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xmlns="" id="{249EFD05-C377-44BE-91F0-1D17C1D9BF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xmlns="" id="{E5813A23-D475-4499-B8DE-8312FDCD8C8A}"/>
              </a:ext>
            </a:extLst>
          </p:cNvPr>
          <p:cNvSpPr>
            <a:spLocks noGrp="1"/>
          </p:cNvSpPr>
          <p:nvPr>
            <p:ph type="title"/>
          </p:nvPr>
        </p:nvSpPr>
        <p:spPr>
          <a:xfrm>
            <a:off x="720000" y="1449389"/>
            <a:ext cx="5015638" cy="2075012"/>
          </a:xfrm>
        </p:spPr>
        <p:txBody>
          <a:bodyPr vert="horz" wrap="square" lIns="0" tIns="0" rIns="0" bIns="0" rtlCol="0" anchor="b" anchorCtr="0">
            <a:normAutofit/>
          </a:bodyPr>
          <a:lstStyle/>
          <a:p>
            <a:pPr algn="ctr"/>
            <a:r>
              <a:rPr lang="en-US" sz="5600" b="1" spc="-100"/>
              <a:t>Data Cleaning</a:t>
            </a:r>
          </a:p>
        </p:txBody>
      </p:sp>
      <p:grpSp>
        <p:nvGrpSpPr>
          <p:cNvPr id="15" name="Group 14">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תמונה 4" descr="תמונה שמכילה אדם, יד&#10;&#10;התיאור נוצר באופן אוטומטי">
            <a:extLst>
              <a:ext uri="{FF2B5EF4-FFF2-40B4-BE49-F238E27FC236}">
                <a16:creationId xmlns:a16="http://schemas.microsoft.com/office/drawing/2014/main" xmlns="" id="{CAA62841-51D6-4B05-9F31-5F6E6F732E02}"/>
              </a:ext>
            </a:extLst>
          </p:cNvPr>
          <p:cNvPicPr>
            <a:picLocks noGrp="1" noChangeAspect="1"/>
          </p:cNvPicPr>
          <p:nvPr>
            <p:ph idx="1"/>
          </p:nvPr>
        </p:nvPicPr>
        <p:blipFill rotWithShape="1">
          <a:blip r:embed="rId2"/>
          <a:srcRect l="21798" r="9789" b="1"/>
          <a:stretch/>
        </p:blipFill>
        <p:spPr>
          <a:xfrm>
            <a:off x="6313088" y="602657"/>
            <a:ext cx="5326462" cy="5250743"/>
          </a:xfrm>
          <a:custGeom>
            <a:avLst/>
            <a:gdLst/>
            <a:ahLst/>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pic>
    </p:spTree>
    <p:extLst>
      <p:ext uri="{BB962C8B-B14F-4D97-AF65-F5344CB8AC3E}">
        <p14:creationId xmlns:p14="http://schemas.microsoft.com/office/powerpoint/2010/main" val="389321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904901EF-639F-4932-89EC-F4D3F8FD36A9}"/>
              </a:ext>
            </a:extLst>
          </p:cNvPr>
          <p:cNvSpPr>
            <a:spLocks noGrp="1"/>
          </p:cNvSpPr>
          <p:nvPr>
            <p:ph idx="1"/>
          </p:nvPr>
        </p:nvSpPr>
        <p:spPr>
          <a:xfrm>
            <a:off x="73019" y="68695"/>
            <a:ext cx="11950400" cy="6692317"/>
          </a:xfrm>
        </p:spPr>
        <p:txBody>
          <a:bodyPr vert="horz" lIns="0" tIns="0" rIns="0" bIns="0" rtlCol="0" anchor="t">
            <a:normAutofit/>
          </a:bodyPr>
          <a:lstStyle/>
          <a:p>
            <a:pPr marL="0" indent="0">
              <a:buNone/>
            </a:pPr>
            <a:r>
              <a:rPr lang="he-IL" b="1" dirty="0"/>
              <a:t>-  </a:t>
            </a:r>
            <a:r>
              <a:rPr lang="he-IL" dirty="0" err="1">
                <a:latin typeface="Consolas"/>
              </a:rPr>
              <a:t>Locating</a:t>
            </a:r>
            <a:r>
              <a:rPr lang="he-IL" dirty="0">
                <a:latin typeface="Consolas"/>
              </a:rPr>
              <a:t> </a:t>
            </a:r>
            <a:r>
              <a:rPr lang="he-IL" dirty="0" err="1">
                <a:latin typeface="Consolas"/>
              </a:rPr>
              <a:t>Missing</a:t>
            </a:r>
            <a:r>
              <a:rPr lang="he-IL" dirty="0">
                <a:latin typeface="Consolas"/>
              </a:rPr>
              <a:t> </a:t>
            </a:r>
            <a:r>
              <a:rPr lang="he-IL" dirty="0" err="1">
                <a:latin typeface="Consolas"/>
              </a:rPr>
              <a:t>Data</a:t>
            </a:r>
            <a:r>
              <a:rPr lang="he-IL" dirty="0">
                <a:latin typeface="Consolas"/>
              </a:rPr>
              <a:t> </a:t>
            </a:r>
            <a:r>
              <a:rPr lang="he-IL" dirty="0" err="1">
                <a:latin typeface="Consolas"/>
              </a:rPr>
              <a:t>and</a:t>
            </a:r>
            <a:r>
              <a:rPr lang="he-IL" dirty="0">
                <a:latin typeface="Consolas"/>
              </a:rPr>
              <a:t> </a:t>
            </a:r>
            <a:r>
              <a:rPr lang="he-IL" dirty="0" err="1">
                <a:latin typeface="Consolas"/>
              </a:rPr>
              <a:t>handling</a:t>
            </a:r>
            <a:r>
              <a:rPr lang="he-IL" dirty="0">
                <a:latin typeface="Consolas"/>
              </a:rPr>
              <a:t> </a:t>
            </a:r>
            <a:r>
              <a:rPr lang="he-IL" dirty="0" err="1">
                <a:latin typeface="Consolas"/>
              </a:rPr>
              <a:t>them</a:t>
            </a:r>
            <a:r>
              <a:rPr lang="he-IL" dirty="0">
                <a:latin typeface="Consolas"/>
              </a:rPr>
              <a:t>      - </a:t>
            </a:r>
            <a:r>
              <a:rPr lang="he-IL" dirty="0" err="1">
                <a:latin typeface="Consolas"/>
              </a:rPr>
              <a:t>Adding</a:t>
            </a:r>
            <a:r>
              <a:rPr lang="he-IL" dirty="0">
                <a:latin typeface="Consolas"/>
              </a:rPr>
              <a:t> '</a:t>
            </a:r>
            <a:r>
              <a:rPr lang="he-IL" dirty="0" err="1">
                <a:latin typeface="Consolas"/>
              </a:rPr>
              <a:t>Month</a:t>
            </a:r>
            <a:r>
              <a:rPr lang="he-IL" dirty="0">
                <a:latin typeface="Consolas"/>
              </a:rPr>
              <a:t>' </a:t>
            </a:r>
            <a:r>
              <a:rPr lang="he-IL" dirty="0" err="1">
                <a:latin typeface="Consolas"/>
              </a:rPr>
              <a:t>column</a:t>
            </a:r>
            <a:r>
              <a:rPr lang="he-IL" dirty="0">
                <a:latin typeface="Consolas"/>
              </a:rPr>
              <a:t>:</a:t>
            </a:r>
            <a:endParaRPr lang="he-IL" dirty="0">
              <a:solidFill>
                <a:srgbClr val="FFFFFF">
                  <a:alpha val="58000"/>
                </a:srgbClr>
              </a:solidFill>
              <a:latin typeface="Consolas"/>
            </a:endParaRPr>
          </a:p>
          <a:p>
            <a:pPr marL="0" indent="0">
              <a:buNone/>
            </a:pPr>
            <a:r>
              <a:rPr lang="he-IL" b="1" dirty="0">
                <a:solidFill>
                  <a:srgbClr val="FFFFFF">
                    <a:alpha val="58000"/>
                  </a:srgbClr>
                </a:solidFill>
              </a:rPr>
              <a:t>f</a:t>
            </a:r>
          </a:p>
          <a:p>
            <a:pPr marL="0" indent="0">
              <a:buNone/>
            </a:pPr>
            <a:endParaRPr lang="he-IL" b="1" dirty="0">
              <a:solidFill>
                <a:srgbClr val="FFFFFF">
                  <a:alpha val="58000"/>
                </a:srgbClr>
              </a:solidFill>
            </a:endParaRPr>
          </a:p>
          <a:p>
            <a:pPr marL="0" indent="0">
              <a:buNone/>
            </a:pPr>
            <a:endParaRPr lang="he-IL" b="1" dirty="0">
              <a:solidFill>
                <a:srgbClr val="FFFFFF">
                  <a:alpha val="58000"/>
                </a:srgbClr>
              </a:solidFill>
            </a:endParaRPr>
          </a:p>
          <a:p>
            <a:pPr marL="0" indent="0">
              <a:buNone/>
            </a:pPr>
            <a:endParaRPr lang="he-IL" b="1" dirty="0">
              <a:solidFill>
                <a:srgbClr val="FFFFFF">
                  <a:alpha val="58000"/>
                </a:srgbClr>
              </a:solidFill>
            </a:endParaRPr>
          </a:p>
          <a:p>
            <a:pPr marL="0" indent="0">
              <a:buNone/>
            </a:pPr>
            <a:endParaRPr lang="he-IL" b="1" dirty="0">
              <a:solidFill>
                <a:srgbClr val="FFFFFF">
                  <a:alpha val="58000"/>
                </a:srgbClr>
              </a:solidFill>
            </a:endParaRPr>
          </a:p>
          <a:p>
            <a:pPr marL="0" indent="0">
              <a:buNone/>
            </a:pPr>
            <a:endParaRPr lang="he-IL" b="1" dirty="0">
              <a:solidFill>
                <a:srgbClr val="FFFFFF">
                  <a:alpha val="58000"/>
                </a:srgbClr>
              </a:solidFill>
            </a:endParaRPr>
          </a:p>
          <a:p>
            <a:pPr marL="0" indent="0">
              <a:buNone/>
            </a:pPr>
            <a:r>
              <a:rPr lang="en" dirty="0">
                <a:latin typeface="Consolas"/>
              </a:rPr>
              <a:t>- Locating Duplicate and outliers data         - Adding 'Orbit' column: </a:t>
            </a:r>
            <a:endParaRPr lang="he-IL" dirty="0">
              <a:latin typeface="Avenir Next LT Pro"/>
            </a:endParaRPr>
          </a:p>
          <a:p>
            <a:pPr marL="0" indent="0">
              <a:buNone/>
            </a:pPr>
            <a:r>
              <a:rPr lang="en" dirty="0">
                <a:latin typeface="Consolas"/>
              </a:rPr>
              <a:t>=&gt; We did not have any.</a:t>
            </a:r>
            <a:endParaRPr lang="he-IL" dirty="0">
              <a:solidFill>
                <a:srgbClr val="FFFFFF">
                  <a:alpha val="58000"/>
                </a:srgbClr>
              </a:solidFill>
            </a:endParaRPr>
          </a:p>
          <a:p>
            <a:pPr marL="0" indent="0">
              <a:buNone/>
            </a:pPr>
            <a:endParaRPr lang="he-IL" dirty="0">
              <a:solidFill>
                <a:srgbClr val="FFFFFF">
                  <a:alpha val="58000"/>
                </a:srgbClr>
              </a:solidFill>
            </a:endParaRPr>
          </a:p>
        </p:txBody>
      </p:sp>
      <p:pic>
        <p:nvPicPr>
          <p:cNvPr id="4" name="תמונה 4" descr="תמונה שמכילה שולחן&#10;&#10;התיאור נוצר באופן אוטומטי">
            <a:extLst>
              <a:ext uri="{FF2B5EF4-FFF2-40B4-BE49-F238E27FC236}">
                <a16:creationId xmlns:a16="http://schemas.microsoft.com/office/drawing/2014/main" xmlns="" id="{4DBCE3B3-8FEE-413A-B6CA-D6E7F86027C9}"/>
              </a:ext>
            </a:extLst>
          </p:cNvPr>
          <p:cNvPicPr>
            <a:picLocks noChangeAspect="1"/>
          </p:cNvPicPr>
          <p:nvPr/>
        </p:nvPicPr>
        <p:blipFill>
          <a:blip r:embed="rId2"/>
          <a:stretch>
            <a:fillRect/>
          </a:stretch>
        </p:blipFill>
        <p:spPr>
          <a:xfrm>
            <a:off x="66136" y="519309"/>
            <a:ext cx="5345501" cy="2541344"/>
          </a:xfrm>
          <a:prstGeom prst="rect">
            <a:avLst/>
          </a:prstGeom>
        </p:spPr>
      </p:pic>
      <p:pic>
        <p:nvPicPr>
          <p:cNvPr id="7" name="תמונה 7" descr="תמונה שמכילה שולחן&#10;&#10;התיאור נוצר באופן אוטומטי">
            <a:extLst>
              <a:ext uri="{FF2B5EF4-FFF2-40B4-BE49-F238E27FC236}">
                <a16:creationId xmlns:a16="http://schemas.microsoft.com/office/drawing/2014/main" xmlns="" id="{D504DCB9-F242-4FFE-8D4E-A52E0DFDCA30}"/>
              </a:ext>
            </a:extLst>
          </p:cNvPr>
          <p:cNvPicPr>
            <a:picLocks noChangeAspect="1"/>
          </p:cNvPicPr>
          <p:nvPr/>
        </p:nvPicPr>
        <p:blipFill>
          <a:blip r:embed="rId3"/>
          <a:stretch>
            <a:fillRect/>
          </a:stretch>
        </p:blipFill>
        <p:spPr>
          <a:xfrm>
            <a:off x="5989607" y="586820"/>
            <a:ext cx="6093125" cy="2090022"/>
          </a:xfrm>
          <a:prstGeom prst="rect">
            <a:avLst/>
          </a:prstGeom>
        </p:spPr>
      </p:pic>
      <p:pic>
        <p:nvPicPr>
          <p:cNvPr id="8" name="תמונה 8" descr="תמונה שמכילה שולחן&#10;&#10;התיאור נוצר באופן אוטומטי">
            <a:extLst>
              <a:ext uri="{FF2B5EF4-FFF2-40B4-BE49-F238E27FC236}">
                <a16:creationId xmlns:a16="http://schemas.microsoft.com/office/drawing/2014/main" xmlns="" id="{2DB534B0-5F98-466E-A162-E04C86166177}"/>
              </a:ext>
            </a:extLst>
          </p:cNvPr>
          <p:cNvPicPr>
            <a:picLocks noChangeAspect="1"/>
          </p:cNvPicPr>
          <p:nvPr/>
        </p:nvPicPr>
        <p:blipFill>
          <a:blip r:embed="rId4"/>
          <a:stretch>
            <a:fillRect/>
          </a:stretch>
        </p:blipFill>
        <p:spPr>
          <a:xfrm>
            <a:off x="6722852" y="4053449"/>
            <a:ext cx="5403011" cy="2704877"/>
          </a:xfrm>
          <a:prstGeom prst="rect">
            <a:avLst/>
          </a:prstGeom>
        </p:spPr>
      </p:pic>
      <p:pic>
        <p:nvPicPr>
          <p:cNvPr id="9" name="תמונה 9" descr="תמונה שמכילה טקסט&#10;&#10;התיאור נוצר באופן אוטומטי">
            <a:extLst>
              <a:ext uri="{FF2B5EF4-FFF2-40B4-BE49-F238E27FC236}">
                <a16:creationId xmlns:a16="http://schemas.microsoft.com/office/drawing/2014/main" xmlns="" id="{EA6E7747-643F-4923-805E-4E8C115BCA36}"/>
              </a:ext>
            </a:extLst>
          </p:cNvPr>
          <p:cNvPicPr>
            <a:picLocks noChangeAspect="1"/>
          </p:cNvPicPr>
          <p:nvPr/>
        </p:nvPicPr>
        <p:blipFill>
          <a:blip r:embed="rId5"/>
          <a:stretch>
            <a:fillRect/>
          </a:stretch>
        </p:blipFill>
        <p:spPr>
          <a:xfrm>
            <a:off x="123645" y="4461211"/>
            <a:ext cx="4626633" cy="2277540"/>
          </a:xfrm>
          <a:prstGeom prst="rect">
            <a:avLst/>
          </a:prstGeom>
        </p:spPr>
      </p:pic>
    </p:spTree>
    <p:extLst>
      <p:ext uri="{BB962C8B-B14F-4D97-AF65-F5344CB8AC3E}">
        <p14:creationId xmlns:p14="http://schemas.microsoft.com/office/powerpoint/2010/main" val="2014381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xmlns="" id="{7FEECB93-933C-477B-BC7D-C2F2F6271A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4" descr="תמונה שמכילה לוויין&#10;&#10;התיאור נוצר באופן אוטומטי">
            <a:extLst>
              <a:ext uri="{FF2B5EF4-FFF2-40B4-BE49-F238E27FC236}">
                <a16:creationId xmlns:a16="http://schemas.microsoft.com/office/drawing/2014/main" xmlns="" id="{AF024FEF-0B95-4D3F-8806-D34036326623}"/>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0" name="Rectangle 49">
            <a:extLst>
              <a:ext uri="{FF2B5EF4-FFF2-40B4-BE49-F238E27FC236}">
                <a16:creationId xmlns:a16="http://schemas.microsoft.com/office/drawing/2014/main" xmlns="" id="{497BC505-FE0C-4637-A29D-B71DFBBBAA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כותרת 1">
            <a:extLst>
              <a:ext uri="{FF2B5EF4-FFF2-40B4-BE49-F238E27FC236}">
                <a16:creationId xmlns:a16="http://schemas.microsoft.com/office/drawing/2014/main" xmlns="" id="{F8CD25C6-57C9-4068-9136-1A3CBF46EEA2}"/>
              </a:ext>
            </a:extLst>
          </p:cNvPr>
          <p:cNvSpPr>
            <a:spLocks noGrp="1"/>
          </p:cNvSpPr>
          <p:nvPr>
            <p:ph type="title"/>
          </p:nvPr>
        </p:nvSpPr>
        <p:spPr>
          <a:xfrm>
            <a:off x="504340" y="3296149"/>
            <a:ext cx="5015638" cy="2068553"/>
          </a:xfrm>
        </p:spPr>
        <p:txBody>
          <a:bodyPr vert="horz" wrap="square" lIns="0" tIns="0" rIns="0" bIns="0" rtlCol="0" anchor="b" anchorCtr="0">
            <a:normAutofit/>
          </a:bodyPr>
          <a:lstStyle/>
          <a:p>
            <a:pPr algn="ctr"/>
            <a:endParaRPr lang="en-US" sz="5600" spc="-100"/>
          </a:p>
          <a:p>
            <a:pPr algn="ctr"/>
            <a:r>
              <a:rPr lang="en-US" sz="5600" b="1" spc="-100" dirty="0"/>
              <a:t>Visualizations</a:t>
            </a:r>
          </a:p>
        </p:txBody>
      </p:sp>
      <p:grpSp>
        <p:nvGrpSpPr>
          <p:cNvPr id="52" name="Group 51">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317452"/>
            <a:ext cx="2088038" cy="719230"/>
            <a:chOff x="4532666" y="505937"/>
            <a:chExt cx="2981730" cy="1027064"/>
          </a:xfrm>
        </p:grpSpPr>
        <p:sp>
          <p:nvSpPr>
            <p:cNvPr id="53"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4"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5"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57" name="Group 56">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6" y="5503147"/>
            <a:ext cx="2117174" cy="588806"/>
            <a:chOff x="4549904" y="5078157"/>
            <a:chExt cx="3023338" cy="840818"/>
          </a:xfrm>
        </p:grpSpPr>
        <p:sp>
          <p:nvSpPr>
            <p:cNvPr id="58"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9"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0"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6158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27DE2D3-8A21-4D52-9C8C-8E7A2BE994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C8ABB83-B231-4F0C-BF9E-E405FCF701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xmlns="" id="{36FE3352-5F11-49DC-A22E-4550B4B6C82A}"/>
              </a:ext>
            </a:extLst>
          </p:cNvPr>
          <p:cNvSpPr>
            <a:spLocks noGrp="1"/>
          </p:cNvSpPr>
          <p:nvPr>
            <p:ph idx="1"/>
          </p:nvPr>
        </p:nvSpPr>
        <p:spPr>
          <a:xfrm>
            <a:off x="278112" y="259789"/>
            <a:ext cx="11615910" cy="1282513"/>
          </a:xfrm>
        </p:spPr>
        <p:txBody>
          <a:bodyPr vert="horz" lIns="0" tIns="0" rIns="0" bIns="0" rtlCol="0" anchor="t">
            <a:normAutofit fontScale="92500" lnSpcReduction="10000"/>
          </a:bodyPr>
          <a:lstStyle/>
          <a:p>
            <a:r>
              <a:rPr lang="en" dirty="0">
                <a:latin typeface="Consolas"/>
              </a:rPr>
              <a:t>This graph shows the amount of satellites that each of the 9 countries that appear in a space-based </a:t>
            </a:r>
            <a:r>
              <a:rPr lang="en" dirty="0" err="1">
                <a:latin typeface="Consolas"/>
              </a:rPr>
              <a:t>dataframe</a:t>
            </a:r>
            <a:r>
              <a:rPr lang="en" dirty="0">
                <a:latin typeface="Consolas"/>
              </a:rPr>
              <a:t>. Some of the satellites are military satellites, communications, navigation, etc. There are a total of 53 types of satellites in our </a:t>
            </a:r>
            <a:r>
              <a:rPr lang="en" dirty="0" err="1">
                <a:latin typeface="Consolas"/>
              </a:rPr>
              <a:t>dataframe</a:t>
            </a:r>
            <a:r>
              <a:rPr lang="en" dirty="0">
                <a:latin typeface="Consolas"/>
              </a:rPr>
              <a:t>.</a:t>
            </a:r>
            <a:endParaRPr lang="en-US" dirty="0">
              <a:solidFill>
                <a:srgbClr val="FFFFFF">
                  <a:alpha val="58000"/>
                </a:srgbClr>
              </a:solidFill>
            </a:endParaRPr>
          </a:p>
        </p:txBody>
      </p:sp>
      <p:pic>
        <p:nvPicPr>
          <p:cNvPr id="4" name="תמונה 4">
            <a:extLst>
              <a:ext uri="{FF2B5EF4-FFF2-40B4-BE49-F238E27FC236}">
                <a16:creationId xmlns:a16="http://schemas.microsoft.com/office/drawing/2014/main" xmlns="" id="{E570C6DB-BCFA-4525-BFCC-73890EE6F103}"/>
              </a:ext>
            </a:extLst>
          </p:cNvPr>
          <p:cNvPicPr>
            <a:picLocks noChangeAspect="1"/>
          </p:cNvPicPr>
          <p:nvPr/>
        </p:nvPicPr>
        <p:blipFill>
          <a:blip r:embed="rId2"/>
          <a:stretch>
            <a:fillRect/>
          </a:stretch>
        </p:blipFill>
        <p:spPr>
          <a:xfrm>
            <a:off x="68077" y="1616047"/>
            <a:ext cx="12032169" cy="5154557"/>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1096039782"/>
      </p:ext>
    </p:extLst>
  </p:cSld>
  <p:clrMapOvr>
    <a:masterClrMapping/>
  </p:clrMapOvr>
</p:sld>
</file>

<file path=ppt/theme/theme1.xml><?xml version="1.0" encoding="utf-8"?>
<a:theme xmlns:a="http://schemas.openxmlformats.org/drawingml/2006/main" name="BlobVTI">
  <a:themeElements>
    <a:clrScheme name="AnalogousFromRegularSeedRightStep">
      <a:dk1>
        <a:srgbClr val="000000"/>
      </a:dk1>
      <a:lt1>
        <a:srgbClr val="FFFFFF"/>
      </a:lt1>
      <a:dk2>
        <a:srgbClr val="1F2237"/>
      </a:dk2>
      <a:lt2>
        <a:srgbClr val="E8E2E2"/>
      </a:lt2>
      <a:accent1>
        <a:srgbClr val="46AEB3"/>
      </a:accent1>
      <a:accent2>
        <a:srgbClr val="3B7AB1"/>
      </a:accent2>
      <a:accent3>
        <a:srgbClr val="4D5BC3"/>
      </a:accent3>
      <a:accent4>
        <a:srgbClr val="5E3BB1"/>
      </a:accent4>
      <a:accent5>
        <a:srgbClr val="A14DC3"/>
      </a:accent5>
      <a:accent6>
        <a:srgbClr val="B13BA2"/>
      </a:accent6>
      <a:hlink>
        <a:srgbClr val="BF453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TotalTime>
  <Words>83</Words>
  <Application>Microsoft Office PowerPoint</Application>
  <PresentationFormat>מסך רחב</PresentationFormat>
  <Paragraphs>85</Paragraphs>
  <Slides>19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19</vt:i4>
      </vt:variant>
    </vt:vector>
  </HeadingPairs>
  <TitlesOfParts>
    <vt:vector size="25" baseType="lpstr">
      <vt:lpstr>Arial</vt:lpstr>
      <vt:lpstr>Avenir Next LT Pro</vt:lpstr>
      <vt:lpstr>Consolas</vt:lpstr>
      <vt:lpstr>Rockwell Nova Light</vt:lpstr>
      <vt:lpstr>The Hand Extrablack</vt:lpstr>
      <vt:lpstr>BlobVTI</vt:lpstr>
      <vt:lpstr>מצגת של PowerPoint</vt:lpstr>
      <vt:lpstr>מצגת של PowerPoint</vt:lpstr>
      <vt:lpstr>Information Sources:</vt:lpstr>
      <vt:lpstr>CRAWLING </vt:lpstr>
      <vt:lpstr>מצגת של PowerPoint</vt:lpstr>
      <vt:lpstr>Data Cleaning</vt:lpstr>
      <vt:lpstr>מצגת של PowerPoint</vt:lpstr>
      <vt:lpstr> Visualizations</vt:lpstr>
      <vt:lpstr>מצגת של PowerPoint</vt:lpstr>
      <vt:lpstr>מצגת של PowerPoint</vt:lpstr>
      <vt:lpstr>מצגת של PowerPoint</vt:lpstr>
      <vt:lpstr>Machine Learning</vt:lpstr>
      <vt:lpstr>   - We did a linear regression that predict the Period of a satellite by his Perigee.  - The graph shows how close is the Period prediction.   </vt:lpstr>
      <vt:lpstr>מצגת של PowerPoint</vt:lpstr>
      <vt:lpstr>מצגת של PowerPoint</vt:lpstr>
      <vt:lpstr>מצגת של PowerPoint</vt:lpstr>
      <vt:lpstr>מצגת של PowerPoint</vt:lpstr>
      <vt:lpstr>מצגת של PowerPoint</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עומר</cp:lastModifiedBy>
  <cp:revision>1283</cp:revision>
  <dcterms:created xsi:type="dcterms:W3CDTF">2022-01-10T11:14:11Z</dcterms:created>
  <dcterms:modified xsi:type="dcterms:W3CDTF">2022-01-29T19:52:02Z</dcterms:modified>
</cp:coreProperties>
</file>