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77" r:id="rId3"/>
    <p:sldId id="267" r:id="rId4"/>
    <p:sldId id="270" r:id="rId5"/>
    <p:sldId id="271" r:id="rId6"/>
    <p:sldId id="272" r:id="rId7"/>
    <p:sldId id="273" r:id="rId8"/>
    <p:sldId id="276" r:id="rId9"/>
    <p:sldId id="274"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DE8BA-616F-40FB-9546-0EFD8F29CA65}" v="42" dt="2021-08-13T07:52:34.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68" autoAdjust="0"/>
    <p:restoredTop sz="94656"/>
  </p:normalViewPr>
  <p:slideViewPr>
    <p:cSldViewPr snapToGrid="0">
      <p:cViewPr varScale="1">
        <p:scale>
          <a:sx n="108" d="100"/>
          <a:sy n="108" d="100"/>
        </p:scale>
        <p:origin x="12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1B410-6E1F-4E05-8ECE-F5BB2B5F9A11}"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2CE7B-35EA-4D95-BAD3-FF20ED08AB0D}" type="slidenum">
              <a:rPr lang="en-US" smtClean="0"/>
              <a:t>‹#›</a:t>
            </a:fld>
            <a:endParaRPr lang="en-US"/>
          </a:p>
        </p:txBody>
      </p:sp>
    </p:spTree>
    <p:extLst>
      <p:ext uri="{BB962C8B-B14F-4D97-AF65-F5344CB8AC3E}">
        <p14:creationId xmlns:p14="http://schemas.microsoft.com/office/powerpoint/2010/main" val="48392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7</a:t>
            </a:fld>
            <a:endParaRPr lang="en-US"/>
          </a:p>
        </p:txBody>
      </p:sp>
    </p:spTree>
    <p:extLst>
      <p:ext uri="{BB962C8B-B14F-4D97-AF65-F5344CB8AC3E}">
        <p14:creationId xmlns:p14="http://schemas.microsoft.com/office/powerpoint/2010/main" val="157421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2CE7B-35EA-4D95-BAD3-FF20ED08AB0D}" type="slidenum">
              <a:rPr lang="en-US" smtClean="0"/>
              <a:t>8</a:t>
            </a:fld>
            <a:endParaRPr lang="en-US"/>
          </a:p>
        </p:txBody>
      </p:sp>
    </p:spTree>
    <p:extLst>
      <p:ext uri="{BB962C8B-B14F-4D97-AF65-F5344CB8AC3E}">
        <p14:creationId xmlns:p14="http://schemas.microsoft.com/office/powerpoint/2010/main" val="76040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bush.eisa9@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208722" cy="2154436"/>
          </a:xfrm>
          <a:prstGeom prst="rect">
            <a:avLst/>
          </a:prstGeom>
          <a:solidFill>
            <a:srgbClr val="3B3B3B"/>
          </a:solidFill>
        </p:spPr>
        <p:txBody>
          <a:bodyPr wrap="none" rtlCol="0">
            <a:spAutoFit/>
          </a:bodyPr>
          <a:lstStyle/>
          <a:p>
            <a:r>
              <a:rPr lang="en-US" sz="6600" dirty="0">
                <a:solidFill>
                  <a:srgbClr val="FF6600"/>
                </a:solidFill>
              </a:rPr>
              <a:t>Bank Marketing Project</a:t>
            </a:r>
          </a:p>
          <a:p>
            <a:r>
              <a:rPr lang="en-US" sz="4000" dirty="0"/>
              <a:t>Data Science Track</a:t>
            </a:r>
          </a:p>
          <a:p>
            <a:r>
              <a:rPr lang="en-US" sz="2800" b="1" dirty="0"/>
              <a:t>15/08/2021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Recommendations</a:t>
            </a:r>
          </a:p>
        </p:txBody>
      </p:sp>
      <p:sp>
        <p:nvSpPr>
          <p:cNvPr id="6" name="TextBox 5">
            <a:extLst>
              <a:ext uri="{FF2B5EF4-FFF2-40B4-BE49-F238E27FC236}">
                <a16:creationId xmlns:a16="http://schemas.microsoft.com/office/drawing/2014/main" id="{3560A86A-8DF9-493D-A759-DCDC174D194C}"/>
              </a:ext>
            </a:extLst>
          </p:cNvPr>
          <p:cNvSpPr txBox="1"/>
          <p:nvPr/>
        </p:nvSpPr>
        <p:spPr>
          <a:xfrm>
            <a:off x="0" y="1355939"/>
            <a:ext cx="12192005" cy="369332"/>
          </a:xfrm>
          <a:prstGeom prst="rect">
            <a:avLst/>
          </a:prstGeom>
          <a:noFill/>
        </p:spPr>
        <p:txBody>
          <a:bodyPr wrap="square">
            <a:spAutoFit/>
          </a:bodyPr>
          <a:lstStyle/>
          <a:p>
            <a:r>
              <a:rPr lang="en-US" dirty="0"/>
              <a:t>We’ve used several predictive machine learning algorithms, which are:</a:t>
            </a:r>
          </a:p>
        </p:txBody>
      </p:sp>
      <p:sp>
        <p:nvSpPr>
          <p:cNvPr id="9" name="TextBox 8">
            <a:extLst>
              <a:ext uri="{FF2B5EF4-FFF2-40B4-BE49-F238E27FC236}">
                <a16:creationId xmlns:a16="http://schemas.microsoft.com/office/drawing/2014/main" id="{4C4E7D3D-E6D4-45CB-A401-625C491498CA}"/>
              </a:ext>
            </a:extLst>
          </p:cNvPr>
          <p:cNvSpPr txBox="1"/>
          <p:nvPr/>
        </p:nvSpPr>
        <p:spPr>
          <a:xfrm>
            <a:off x="0" y="1686964"/>
            <a:ext cx="12192005" cy="369332"/>
          </a:xfrm>
          <a:prstGeom prst="rect">
            <a:avLst/>
          </a:prstGeom>
          <a:noFill/>
        </p:spPr>
        <p:txBody>
          <a:bodyPr wrap="square">
            <a:spAutoFit/>
          </a:bodyPr>
          <a:lstStyle/>
          <a:p>
            <a:r>
              <a:rPr lang="en-US" dirty="0"/>
              <a:t>KNN, Decision Tree, Random Forest, Naïve Bayes, Logistic Regression and Support Vector Machine.</a:t>
            </a:r>
          </a:p>
        </p:txBody>
      </p:sp>
      <p:sp>
        <p:nvSpPr>
          <p:cNvPr id="10" name="TextBox 9">
            <a:extLst>
              <a:ext uri="{FF2B5EF4-FFF2-40B4-BE49-F238E27FC236}">
                <a16:creationId xmlns:a16="http://schemas.microsoft.com/office/drawing/2014/main" id="{6626EE0C-7C54-482C-A0E9-C3A1B928B22A}"/>
              </a:ext>
            </a:extLst>
          </p:cNvPr>
          <p:cNvSpPr txBox="1"/>
          <p:nvPr/>
        </p:nvSpPr>
        <p:spPr>
          <a:xfrm>
            <a:off x="-5" y="2060692"/>
            <a:ext cx="12192005" cy="369332"/>
          </a:xfrm>
          <a:prstGeom prst="rect">
            <a:avLst/>
          </a:prstGeom>
          <a:noFill/>
        </p:spPr>
        <p:txBody>
          <a:bodyPr wrap="square">
            <a:spAutoFit/>
          </a:bodyPr>
          <a:lstStyle/>
          <a:p>
            <a:r>
              <a:rPr lang="en-US" dirty="0"/>
              <a:t>The following is the scores of each algorithm:</a:t>
            </a:r>
          </a:p>
        </p:txBody>
      </p:sp>
      <p:graphicFrame>
        <p:nvGraphicFramePr>
          <p:cNvPr id="12" name="Table 12">
            <a:extLst>
              <a:ext uri="{FF2B5EF4-FFF2-40B4-BE49-F238E27FC236}">
                <a16:creationId xmlns:a16="http://schemas.microsoft.com/office/drawing/2014/main" id="{76BB1FCF-F3EE-4A86-A3BB-023EB9704048}"/>
              </a:ext>
            </a:extLst>
          </p:cNvPr>
          <p:cNvGraphicFramePr>
            <a:graphicFrameLocks noGrp="1"/>
          </p:cNvGraphicFramePr>
          <p:nvPr>
            <p:extLst>
              <p:ext uri="{D42A27DB-BD31-4B8C-83A1-F6EECF244321}">
                <p14:modId xmlns:p14="http://schemas.microsoft.com/office/powerpoint/2010/main" val="3060200747"/>
              </p:ext>
            </p:extLst>
          </p:nvPr>
        </p:nvGraphicFramePr>
        <p:xfrm>
          <a:off x="1707916" y="2834078"/>
          <a:ext cx="8128000" cy="25908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561056882"/>
                    </a:ext>
                  </a:extLst>
                </a:gridCol>
                <a:gridCol w="4064000">
                  <a:extLst>
                    <a:ext uri="{9D8B030D-6E8A-4147-A177-3AD203B41FA5}">
                      <a16:colId xmlns:a16="http://schemas.microsoft.com/office/drawing/2014/main" val="3486719038"/>
                    </a:ext>
                  </a:extLst>
                </a:gridCol>
              </a:tblGrid>
              <a:tr h="0">
                <a:tc>
                  <a:txBody>
                    <a:bodyPr/>
                    <a:lstStyle/>
                    <a:p>
                      <a:pPr algn="ctr"/>
                      <a:r>
                        <a:rPr lang="en-US" dirty="0"/>
                        <a:t>The Algorithm </a:t>
                      </a:r>
                    </a:p>
                  </a:txBody>
                  <a:tcPr/>
                </a:tc>
                <a:tc>
                  <a:txBody>
                    <a:bodyPr/>
                    <a:lstStyle/>
                    <a:p>
                      <a:pPr algn="ctr"/>
                      <a:r>
                        <a:rPr lang="en-US" dirty="0"/>
                        <a:t>The Score</a:t>
                      </a:r>
                    </a:p>
                  </a:txBody>
                  <a:tcPr/>
                </a:tc>
                <a:extLst>
                  <a:ext uri="{0D108BD9-81ED-4DB2-BD59-A6C34878D82A}">
                    <a16:rowId xmlns:a16="http://schemas.microsoft.com/office/drawing/2014/main" val="1027540549"/>
                  </a:ext>
                </a:extLst>
              </a:tr>
              <a:tr h="370840">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KNN</a:t>
                      </a:r>
                      <a:endParaRPr lang="en-US" dirty="0"/>
                    </a:p>
                  </a:txBody>
                  <a:tcPr/>
                </a:tc>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0.9077445982034474</a:t>
                      </a:r>
                      <a:endParaRPr lang="en-US" dirty="0"/>
                    </a:p>
                  </a:txBody>
                  <a:tcPr/>
                </a:tc>
                <a:extLst>
                  <a:ext uri="{0D108BD9-81ED-4DB2-BD59-A6C34878D82A}">
                    <a16:rowId xmlns:a16="http://schemas.microsoft.com/office/drawing/2014/main" val="3691038720"/>
                  </a:ext>
                </a:extLst>
              </a:tr>
              <a:tr h="370840">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Decision Tree</a:t>
                      </a:r>
                      <a:endParaRPr lang="en-US" dirty="0"/>
                    </a:p>
                  </a:txBody>
                  <a:tcPr/>
                </a:tc>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0.9089584850691915</a:t>
                      </a:r>
                      <a:endParaRPr lang="en-US" dirty="0"/>
                    </a:p>
                  </a:txBody>
                  <a:tcPr/>
                </a:tc>
                <a:extLst>
                  <a:ext uri="{0D108BD9-81ED-4DB2-BD59-A6C34878D82A}">
                    <a16:rowId xmlns:a16="http://schemas.microsoft.com/office/drawing/2014/main" val="31624417"/>
                  </a:ext>
                </a:extLst>
              </a:tr>
              <a:tr h="370840">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Random Forest </a:t>
                      </a:r>
                      <a:endParaRPr lang="en-US" dirty="0"/>
                    </a:p>
                  </a:txBody>
                  <a:tcPr/>
                </a:tc>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0.9082301529497451</a:t>
                      </a:r>
                      <a:endParaRPr lang="en-US" dirty="0"/>
                    </a:p>
                  </a:txBody>
                  <a:tcPr/>
                </a:tc>
                <a:extLst>
                  <a:ext uri="{0D108BD9-81ED-4DB2-BD59-A6C34878D82A}">
                    <a16:rowId xmlns:a16="http://schemas.microsoft.com/office/drawing/2014/main" val="1399642297"/>
                  </a:ext>
                </a:extLst>
              </a:tr>
              <a:tr h="370840">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Naive Bayes </a:t>
                      </a:r>
                      <a:endParaRPr lang="en-US" dirty="0"/>
                    </a:p>
                  </a:txBody>
                  <a:tcPr/>
                </a:tc>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0.7921825685846079</a:t>
                      </a:r>
                      <a:endParaRPr lang="en-US" dirty="0"/>
                    </a:p>
                  </a:txBody>
                  <a:tcPr/>
                </a:tc>
                <a:extLst>
                  <a:ext uri="{0D108BD9-81ED-4DB2-BD59-A6C34878D82A}">
                    <a16:rowId xmlns:a16="http://schemas.microsoft.com/office/drawing/2014/main" val="3012934953"/>
                  </a:ext>
                </a:extLst>
              </a:tr>
              <a:tr h="370840">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Logistic Regression</a:t>
                      </a:r>
                      <a:endParaRPr lang="en-US" dirty="0"/>
                    </a:p>
                  </a:txBody>
                  <a:tcPr/>
                </a:tc>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0.9078659868900218</a:t>
                      </a:r>
                      <a:endParaRPr lang="en-US" dirty="0"/>
                    </a:p>
                  </a:txBody>
                  <a:tcPr/>
                </a:tc>
                <a:extLst>
                  <a:ext uri="{0D108BD9-81ED-4DB2-BD59-A6C34878D82A}">
                    <a16:rowId xmlns:a16="http://schemas.microsoft.com/office/drawing/2014/main" val="2574432400"/>
                  </a:ext>
                </a:extLst>
              </a:tr>
              <a:tr h="370840">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Support Vector Machine</a:t>
                      </a:r>
                      <a:r>
                        <a:rPr kumimoji="0" lang="en-US" altLang="en-US" b="0" i="0" u="none" strike="noStrike" cap="none" normalizeH="0" baseline="0" dirty="0">
                          <a:ln>
                            <a:noFill/>
                          </a:ln>
                          <a:solidFill>
                            <a:schemeClr val="tx1"/>
                          </a:solidFill>
                          <a:effectLst/>
                        </a:rPr>
                        <a:t> </a:t>
                      </a:r>
                      <a:endParaRPr lang="en-US" dirty="0"/>
                    </a:p>
                  </a:txBody>
                  <a:tcPr/>
                </a:tc>
                <a:tc>
                  <a:txBody>
                    <a:bodyPr/>
                    <a:lstStyle/>
                    <a:p>
                      <a:pPr algn="ctr"/>
                      <a:r>
                        <a:rPr kumimoji="0" lang="en-US" altLang="en-US" b="0" i="0" u="none" strike="noStrike" cap="none" normalizeH="0" baseline="0" dirty="0">
                          <a:ln>
                            <a:noFill/>
                          </a:ln>
                          <a:solidFill>
                            <a:srgbClr val="000000"/>
                          </a:solidFill>
                          <a:effectLst/>
                          <a:cs typeface="Courier New" panose="02070309020205020404" pitchFamily="49" charset="0"/>
                        </a:rPr>
                        <a:t>0.902889050740471</a:t>
                      </a:r>
                      <a:endParaRPr lang="en-US" dirty="0"/>
                    </a:p>
                  </a:txBody>
                  <a:tcPr/>
                </a:tc>
                <a:extLst>
                  <a:ext uri="{0D108BD9-81ED-4DB2-BD59-A6C34878D82A}">
                    <a16:rowId xmlns:a16="http://schemas.microsoft.com/office/drawing/2014/main" val="1157472456"/>
                  </a:ext>
                </a:extLst>
              </a:tr>
            </a:tbl>
          </a:graphicData>
        </a:graphic>
      </p:graphicFrame>
      <p:sp>
        <p:nvSpPr>
          <p:cNvPr id="14" name="TextBox 13">
            <a:extLst>
              <a:ext uri="{FF2B5EF4-FFF2-40B4-BE49-F238E27FC236}">
                <a16:creationId xmlns:a16="http://schemas.microsoft.com/office/drawing/2014/main" id="{FC819D59-8152-4C3F-AAB2-8E93AD914234}"/>
              </a:ext>
            </a:extLst>
          </p:cNvPr>
          <p:cNvSpPr txBox="1"/>
          <p:nvPr/>
        </p:nvSpPr>
        <p:spPr>
          <a:xfrm>
            <a:off x="925173" y="5644266"/>
            <a:ext cx="10341647" cy="369332"/>
          </a:xfrm>
          <a:prstGeom prst="rect">
            <a:avLst/>
          </a:prstGeom>
          <a:noFill/>
        </p:spPr>
        <p:txBody>
          <a:bodyPr wrap="square">
            <a:spAutoFit/>
          </a:bodyPr>
          <a:lstStyle/>
          <a:p>
            <a:r>
              <a:rPr kumimoji="0" lang="en-US" altLang="en-US" b="1" i="0" u="none" strike="noStrike" cap="none" normalizeH="0" baseline="0" dirty="0">
                <a:ln>
                  <a:noFill/>
                </a:ln>
                <a:solidFill>
                  <a:srgbClr val="000000"/>
                </a:solidFill>
                <a:effectLst/>
                <a:cs typeface="Courier New" panose="02070309020205020404" pitchFamily="49" charset="0"/>
              </a:rPr>
              <a:t>Thus, we recommend using the Decision Tree algorithm because it produces the mos</a:t>
            </a:r>
            <a:r>
              <a:rPr lang="en-US" altLang="en-US" b="1" dirty="0">
                <a:solidFill>
                  <a:srgbClr val="000000"/>
                </a:solidFill>
                <a:cs typeface="Courier New" panose="02070309020205020404" pitchFamily="49" charset="0"/>
              </a:rPr>
              <a:t>t accurate results</a:t>
            </a:r>
            <a:r>
              <a:rPr kumimoji="0" lang="en-US" altLang="en-US" b="1" i="0" u="none" strike="noStrike" cap="none" normalizeH="0" baseline="0" dirty="0">
                <a:ln>
                  <a:noFill/>
                </a:ln>
                <a:solidFill>
                  <a:srgbClr val="000000"/>
                </a:solidFill>
                <a:effectLst/>
                <a:cs typeface="Courier New" panose="02070309020205020404" pitchFamily="49" charset="0"/>
              </a:rPr>
              <a:t>  </a:t>
            </a:r>
            <a:endParaRPr lang="en-US" b="1" dirty="0"/>
          </a:p>
        </p:txBody>
      </p:sp>
    </p:spTree>
    <p:extLst>
      <p:ext uri="{BB962C8B-B14F-4D97-AF65-F5344CB8AC3E}">
        <p14:creationId xmlns:p14="http://schemas.microsoft.com/office/powerpoint/2010/main" val="321738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649568" y="507154"/>
            <a:ext cx="8208722" cy="1107996"/>
          </a:xfrm>
          <a:prstGeom prst="rect">
            <a:avLst/>
          </a:prstGeom>
          <a:solidFill>
            <a:srgbClr val="3B3B3B"/>
          </a:solidFill>
        </p:spPr>
        <p:txBody>
          <a:bodyPr wrap="none" rtlCol="0">
            <a:spAutoFit/>
          </a:bodyPr>
          <a:lstStyle/>
          <a:p>
            <a:r>
              <a:rPr lang="en-US" sz="6600" dirty="0">
                <a:solidFill>
                  <a:srgbClr val="FF6600"/>
                </a:solidFill>
              </a:rPr>
              <a:t>Bank Marketing Project</a:t>
            </a:r>
          </a:p>
        </p:txBody>
      </p:sp>
      <p:sp>
        <p:nvSpPr>
          <p:cNvPr id="7" name="TextBox 6">
            <a:extLst>
              <a:ext uri="{FF2B5EF4-FFF2-40B4-BE49-F238E27FC236}">
                <a16:creationId xmlns:a16="http://schemas.microsoft.com/office/drawing/2014/main" id="{0E2F31B5-A223-48D8-A669-D99D7499719F}"/>
              </a:ext>
            </a:extLst>
          </p:cNvPr>
          <p:cNvSpPr txBox="1"/>
          <p:nvPr/>
        </p:nvSpPr>
        <p:spPr>
          <a:xfrm>
            <a:off x="870856" y="2380343"/>
            <a:ext cx="9729081" cy="3108543"/>
          </a:xfrm>
          <a:prstGeom prst="rect">
            <a:avLst/>
          </a:prstGeom>
          <a:solidFill>
            <a:srgbClr val="3B3B3B"/>
          </a:solidFill>
        </p:spPr>
        <p:txBody>
          <a:bodyPr wrap="square" rtlCol="0">
            <a:spAutoFit/>
          </a:bodyPr>
          <a:lstStyle/>
          <a:p>
            <a:r>
              <a:rPr lang="en-US" sz="2800" b="1" dirty="0"/>
              <a:t>Group Name: </a:t>
            </a:r>
            <a:r>
              <a:rPr lang="en-US" sz="2800" dirty="0"/>
              <a:t>Data Science Group</a:t>
            </a:r>
          </a:p>
          <a:p>
            <a:r>
              <a:rPr lang="en-US" sz="2800" b="1" dirty="0"/>
              <a:t>Names:</a:t>
            </a:r>
          </a:p>
          <a:p>
            <a:r>
              <a:rPr lang="en-US" sz="2800" b="1" dirty="0"/>
              <a:t>	</a:t>
            </a:r>
            <a:r>
              <a:rPr lang="en-US" sz="2800" dirty="0"/>
              <a:t>1. Boshra Abdulrahman Eisa</a:t>
            </a:r>
          </a:p>
          <a:p>
            <a:r>
              <a:rPr lang="en-US" sz="2800" dirty="0"/>
              <a:t>	2. Omer Salih Dawood Omer</a:t>
            </a:r>
          </a:p>
          <a:p>
            <a:r>
              <a:rPr lang="en-US" sz="2800" b="1" dirty="0"/>
              <a:t>Email: </a:t>
            </a:r>
            <a:r>
              <a:rPr lang="en-US" sz="2800" dirty="0">
                <a:hlinkClick r:id="rId3"/>
              </a:rPr>
              <a:t>bush.eisa9@gmail.com</a:t>
            </a:r>
            <a:r>
              <a:rPr lang="en-US" sz="2800" dirty="0"/>
              <a:t> , omercomail@gmail.com</a:t>
            </a:r>
          </a:p>
          <a:p>
            <a:r>
              <a:rPr lang="en-US" sz="2800" b="1" dirty="0"/>
              <a:t>Country: </a:t>
            </a:r>
            <a:r>
              <a:rPr lang="en-US" sz="2800" dirty="0"/>
              <a:t>Saudi Arabia</a:t>
            </a:r>
          </a:p>
          <a:p>
            <a:endParaRPr lang="en-US" sz="2800" b="1" dirty="0"/>
          </a:p>
        </p:txBody>
      </p:sp>
    </p:spTree>
    <p:extLst>
      <p:ext uri="{BB962C8B-B14F-4D97-AF65-F5344CB8AC3E}">
        <p14:creationId xmlns:p14="http://schemas.microsoft.com/office/powerpoint/2010/main" val="135544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Executive Summary</a:t>
            </a:r>
          </a:p>
        </p:txBody>
      </p:sp>
      <p:sp>
        <p:nvSpPr>
          <p:cNvPr id="11" name="TextBox 10">
            <a:extLst>
              <a:ext uri="{FF2B5EF4-FFF2-40B4-BE49-F238E27FC236}">
                <a16:creationId xmlns:a16="http://schemas.microsoft.com/office/drawing/2014/main" id="{675E9CE6-CBF4-427F-9823-57EFB810B397}"/>
              </a:ext>
            </a:extLst>
          </p:cNvPr>
          <p:cNvSpPr txBox="1"/>
          <p:nvPr/>
        </p:nvSpPr>
        <p:spPr>
          <a:xfrm>
            <a:off x="150033" y="1697182"/>
            <a:ext cx="6105292" cy="461665"/>
          </a:xfrm>
          <a:prstGeom prst="rect">
            <a:avLst/>
          </a:prstGeom>
          <a:noFill/>
        </p:spPr>
        <p:txBody>
          <a:bodyPr wrap="square">
            <a:spAutoFit/>
          </a:bodyPr>
          <a:lstStyle/>
          <a:p>
            <a:r>
              <a:rPr lang="en-GB" sz="2400" b="1" i="0" dirty="0">
                <a:solidFill>
                  <a:srgbClr val="2D3B45"/>
                </a:solidFill>
                <a:effectLst/>
                <a:latin typeface="Lato Extended"/>
              </a:rPr>
              <a:t>The Objective:</a:t>
            </a:r>
            <a:endParaRPr lang="en-US" sz="2400" b="1" dirty="0"/>
          </a:p>
        </p:txBody>
      </p:sp>
      <p:sp>
        <p:nvSpPr>
          <p:cNvPr id="13" name="TextBox 12">
            <a:extLst>
              <a:ext uri="{FF2B5EF4-FFF2-40B4-BE49-F238E27FC236}">
                <a16:creationId xmlns:a16="http://schemas.microsoft.com/office/drawing/2014/main" id="{BFEABB76-EC48-41BE-AA3D-1DBB3B44BDBF}"/>
              </a:ext>
            </a:extLst>
          </p:cNvPr>
          <p:cNvSpPr txBox="1"/>
          <p:nvPr/>
        </p:nvSpPr>
        <p:spPr>
          <a:xfrm>
            <a:off x="70370" y="2248068"/>
            <a:ext cx="11988344" cy="369332"/>
          </a:xfrm>
          <a:prstGeom prst="rect">
            <a:avLst/>
          </a:prstGeom>
          <a:noFill/>
        </p:spPr>
        <p:txBody>
          <a:bodyPr wrap="square">
            <a:spAutoFit/>
          </a:bodyPr>
          <a:lstStyle/>
          <a:p>
            <a:r>
              <a:rPr lang="en-GB" b="0" i="0" dirty="0">
                <a:solidFill>
                  <a:srgbClr val="2D3B45"/>
                </a:solidFill>
                <a:effectLst/>
                <a:latin typeface="Lato Extended"/>
              </a:rPr>
              <a:t>Distinguish between customers who are likely to subscribe to the bank’s product.</a:t>
            </a:r>
            <a:endParaRPr lang="en-US" dirty="0"/>
          </a:p>
        </p:txBody>
      </p:sp>
      <p:sp>
        <p:nvSpPr>
          <p:cNvPr id="14" name="TextBox 13">
            <a:extLst>
              <a:ext uri="{FF2B5EF4-FFF2-40B4-BE49-F238E27FC236}">
                <a16:creationId xmlns:a16="http://schemas.microsoft.com/office/drawing/2014/main" id="{7B2346E5-40E6-4CF5-A7FE-02EF957CFA51}"/>
              </a:ext>
            </a:extLst>
          </p:cNvPr>
          <p:cNvSpPr txBox="1"/>
          <p:nvPr/>
        </p:nvSpPr>
        <p:spPr>
          <a:xfrm>
            <a:off x="133286" y="3398072"/>
            <a:ext cx="6105292" cy="461665"/>
          </a:xfrm>
          <a:prstGeom prst="rect">
            <a:avLst/>
          </a:prstGeom>
          <a:noFill/>
        </p:spPr>
        <p:txBody>
          <a:bodyPr wrap="square">
            <a:spAutoFit/>
          </a:bodyPr>
          <a:lstStyle/>
          <a:p>
            <a:r>
              <a:rPr lang="en-GB" sz="2400" b="1" i="0" dirty="0">
                <a:solidFill>
                  <a:srgbClr val="2D3B45"/>
                </a:solidFill>
                <a:effectLst/>
                <a:latin typeface="Lato Extended"/>
              </a:rPr>
              <a:t>The Procedure :</a:t>
            </a:r>
            <a:endParaRPr lang="en-US" sz="2400" b="1" dirty="0"/>
          </a:p>
        </p:txBody>
      </p:sp>
      <p:sp>
        <p:nvSpPr>
          <p:cNvPr id="15" name="TextBox 14">
            <a:extLst>
              <a:ext uri="{FF2B5EF4-FFF2-40B4-BE49-F238E27FC236}">
                <a16:creationId xmlns:a16="http://schemas.microsoft.com/office/drawing/2014/main" id="{B9E9A985-98B5-44FE-8EA7-FF27C3F29D1D}"/>
              </a:ext>
            </a:extLst>
          </p:cNvPr>
          <p:cNvSpPr txBox="1"/>
          <p:nvPr/>
        </p:nvSpPr>
        <p:spPr>
          <a:xfrm>
            <a:off x="53623" y="4042324"/>
            <a:ext cx="11988344" cy="369332"/>
          </a:xfrm>
          <a:prstGeom prst="rect">
            <a:avLst/>
          </a:prstGeom>
          <a:noFill/>
        </p:spPr>
        <p:txBody>
          <a:bodyPr wrap="square">
            <a:spAutoFit/>
          </a:bodyPr>
          <a:lstStyle/>
          <a:p>
            <a:r>
              <a:rPr lang="en-GB" b="0" i="0" dirty="0">
                <a:solidFill>
                  <a:srgbClr val="2D3B45"/>
                </a:solidFill>
                <a:effectLst/>
                <a:latin typeface="Lato Extended"/>
              </a:rPr>
              <a:t>Analyse</a:t>
            </a:r>
            <a:r>
              <a:rPr lang="en-GB" dirty="0">
                <a:solidFill>
                  <a:srgbClr val="2D3B45"/>
                </a:solidFill>
                <a:latin typeface="Lato Extended"/>
              </a:rPr>
              <a:t> the bank’s customers, the patterns on their data and the predict the likelihood of them subscribing.  </a:t>
            </a:r>
            <a:endParaRPr lang="en-US" dirty="0"/>
          </a:p>
        </p:txBody>
      </p:sp>
    </p:spTree>
    <p:extLst>
      <p:ext uri="{BB962C8B-B14F-4D97-AF65-F5344CB8AC3E}">
        <p14:creationId xmlns:p14="http://schemas.microsoft.com/office/powerpoint/2010/main" val="76514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 Problem Statement</a:t>
            </a:r>
          </a:p>
        </p:txBody>
      </p:sp>
      <p:sp>
        <p:nvSpPr>
          <p:cNvPr id="5" name="TextBox 4">
            <a:extLst>
              <a:ext uri="{FF2B5EF4-FFF2-40B4-BE49-F238E27FC236}">
                <a16:creationId xmlns:a16="http://schemas.microsoft.com/office/drawing/2014/main" id="{F6BFBA4F-47CA-4ADC-9504-488BDE96CBE8}"/>
              </a:ext>
            </a:extLst>
          </p:cNvPr>
          <p:cNvSpPr txBox="1"/>
          <p:nvPr/>
        </p:nvSpPr>
        <p:spPr>
          <a:xfrm>
            <a:off x="0" y="3098259"/>
            <a:ext cx="12192000" cy="923330"/>
          </a:xfrm>
          <a:prstGeom prst="rect">
            <a:avLst/>
          </a:prstGeom>
          <a:noFill/>
        </p:spPr>
        <p:txBody>
          <a:bodyPr wrap="square">
            <a:spAutoFit/>
          </a:bodyPr>
          <a:lstStyle/>
          <a:p>
            <a:pPr algn="ctr"/>
            <a:r>
              <a:rPr lang="en-GB" b="0" i="0" dirty="0">
                <a:solidFill>
                  <a:srgbClr val="4A5950"/>
                </a:solidFill>
                <a:effectLst/>
                <a:latin typeface="Lato Extended"/>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en-US" dirty="0"/>
          </a:p>
        </p:txBody>
      </p:sp>
    </p:spTree>
    <p:extLst>
      <p:ext uri="{BB962C8B-B14F-4D97-AF65-F5344CB8AC3E}">
        <p14:creationId xmlns:p14="http://schemas.microsoft.com/office/powerpoint/2010/main" val="375871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Approach</a:t>
            </a:r>
          </a:p>
        </p:txBody>
      </p:sp>
      <p:sp>
        <p:nvSpPr>
          <p:cNvPr id="6" name="TextBox 5">
            <a:extLst>
              <a:ext uri="{FF2B5EF4-FFF2-40B4-BE49-F238E27FC236}">
                <a16:creationId xmlns:a16="http://schemas.microsoft.com/office/drawing/2014/main" id="{507BE839-B529-4EA8-977E-202C73D3963F}"/>
              </a:ext>
            </a:extLst>
          </p:cNvPr>
          <p:cNvSpPr txBox="1"/>
          <p:nvPr/>
        </p:nvSpPr>
        <p:spPr>
          <a:xfrm>
            <a:off x="559419" y="1167964"/>
            <a:ext cx="11073161" cy="3785652"/>
          </a:xfrm>
          <a:prstGeom prst="rect">
            <a:avLst/>
          </a:prstGeom>
          <a:noFill/>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U</a:t>
            </a:r>
            <a:r>
              <a:rPr lang="en-US" sz="1800" dirty="0">
                <a:effectLst/>
                <a:latin typeface="Times New Roman" panose="02020603050405020304" pitchFamily="18" charset="0"/>
                <a:ea typeface="Calibri" panose="020F0502020204030204" pitchFamily="34" charset="0"/>
                <a:cs typeface="Arial" panose="020B0604020202020204" pitchFamily="34" charset="0"/>
              </a:rPr>
              <a:t>sing a machine learning algorithm, we will be able to create a list of customers who are more likely to buy the product. This is based on multiple parameters like their job, housing, and loans. This algorithm will be able to predict ideal customers thus allowing the bank to focus its resources on customers who would be interested in buying their product instead of wasting time and resources.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Develop machine learning model to: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customers that may buy the products.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Use minimum set of resources and save time to select candidate customers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Increase business profits.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By using available datasets and apply machine learning algorithm to automate process of customer selection, the candidate customers will be identified easily. No need to use any resources in customer’s side.  Only in server side we need to run software.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descr="Icon&#10;&#10;Description automatically generated">
            <a:extLst>
              <a:ext uri="{FF2B5EF4-FFF2-40B4-BE49-F238E27FC236}">
                <a16:creationId xmlns:a16="http://schemas.microsoft.com/office/drawing/2014/main" id="{CB836335-D565-4382-A846-EF50AA73E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317" y="5113181"/>
            <a:ext cx="2259699" cy="1600202"/>
          </a:xfrm>
          <a:prstGeom prst="rect">
            <a:avLst/>
          </a:prstGeom>
        </p:spPr>
      </p:pic>
      <p:pic>
        <p:nvPicPr>
          <p:cNvPr id="10" name="Picture 9" descr="Logo, company name&#10;&#10;Description automatically generated">
            <a:extLst>
              <a:ext uri="{FF2B5EF4-FFF2-40B4-BE49-F238E27FC236}">
                <a16:creationId xmlns:a16="http://schemas.microsoft.com/office/drawing/2014/main" id="{19BA121C-498C-496E-A41D-DB93E76C29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0779" y="5113181"/>
            <a:ext cx="1497980" cy="1600202"/>
          </a:xfrm>
          <a:prstGeom prst="rect">
            <a:avLst/>
          </a:prstGeom>
        </p:spPr>
      </p:pic>
      <p:pic>
        <p:nvPicPr>
          <p:cNvPr id="12" name="Picture 11" descr="Diagram&#10;&#10;Description automatically generated with medium confidence">
            <a:extLst>
              <a:ext uri="{FF2B5EF4-FFF2-40B4-BE49-F238E27FC236}">
                <a16:creationId xmlns:a16="http://schemas.microsoft.com/office/drawing/2014/main" id="{DEDC2F9D-D1C1-49F8-89AB-2C14E73869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9961" y="5113181"/>
            <a:ext cx="3248722" cy="1600202"/>
          </a:xfrm>
          <a:prstGeom prst="rect">
            <a:avLst/>
          </a:prstGeom>
        </p:spPr>
      </p:pic>
      <p:cxnSp>
        <p:nvCxnSpPr>
          <p:cNvPr id="14" name="Straight Arrow Connector 13">
            <a:extLst>
              <a:ext uri="{FF2B5EF4-FFF2-40B4-BE49-F238E27FC236}">
                <a16:creationId xmlns:a16="http://schemas.microsoft.com/office/drawing/2014/main" id="{4EC32C53-8A5B-421F-9EF4-636738904EF5}"/>
              </a:ext>
            </a:extLst>
          </p:cNvPr>
          <p:cNvCxnSpPr/>
          <p:nvPr/>
        </p:nvCxnSpPr>
        <p:spPr>
          <a:xfrm>
            <a:off x="3423424" y="5787483"/>
            <a:ext cx="1148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293FE5-6532-4F0B-B678-C1D8F034F921}"/>
              </a:ext>
            </a:extLst>
          </p:cNvPr>
          <p:cNvCxnSpPr/>
          <p:nvPr/>
        </p:nvCxnSpPr>
        <p:spPr>
          <a:xfrm>
            <a:off x="6553200" y="5787483"/>
            <a:ext cx="1148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23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 </a:t>
            </a:r>
          </a:p>
        </p:txBody>
      </p:sp>
      <p:pic>
        <p:nvPicPr>
          <p:cNvPr id="5" name="Picture 4" descr="A picture containing calendar&#10;&#10;Description automatically generated">
            <a:extLst>
              <a:ext uri="{FF2B5EF4-FFF2-40B4-BE49-F238E27FC236}">
                <a16:creationId xmlns:a16="http://schemas.microsoft.com/office/drawing/2014/main" id="{E176B52A-4E14-45EE-8C15-82048C89DCE7}"/>
              </a:ext>
            </a:extLst>
          </p:cNvPr>
          <p:cNvPicPr>
            <a:picLocks noChangeAspect="1"/>
          </p:cNvPicPr>
          <p:nvPr/>
        </p:nvPicPr>
        <p:blipFill>
          <a:blip r:embed="rId4"/>
          <a:stretch>
            <a:fillRect/>
          </a:stretch>
        </p:blipFill>
        <p:spPr>
          <a:xfrm>
            <a:off x="359861" y="1228436"/>
            <a:ext cx="11232132" cy="4926591"/>
          </a:xfrm>
          <a:prstGeom prst="rect">
            <a:avLst/>
          </a:prstGeom>
        </p:spPr>
      </p:pic>
    </p:spTree>
    <p:extLst>
      <p:ext uri="{BB962C8B-B14F-4D97-AF65-F5344CB8AC3E}">
        <p14:creationId xmlns:p14="http://schemas.microsoft.com/office/powerpoint/2010/main" val="404821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EDA</a:t>
            </a:r>
          </a:p>
        </p:txBody>
      </p:sp>
      <p:pic>
        <p:nvPicPr>
          <p:cNvPr id="6" name="Picture 5" descr="Chart&#10;&#10;Description automatically generated">
            <a:extLst>
              <a:ext uri="{FF2B5EF4-FFF2-40B4-BE49-F238E27FC236}">
                <a16:creationId xmlns:a16="http://schemas.microsoft.com/office/drawing/2014/main" id="{BDFD96C8-6AB6-4B56-9918-D5E7953297A3}"/>
              </a:ext>
            </a:extLst>
          </p:cNvPr>
          <p:cNvPicPr>
            <a:picLocks noChangeAspect="1"/>
          </p:cNvPicPr>
          <p:nvPr/>
        </p:nvPicPr>
        <p:blipFill>
          <a:blip r:embed="rId4"/>
          <a:stretch>
            <a:fillRect/>
          </a:stretch>
        </p:blipFill>
        <p:spPr>
          <a:xfrm>
            <a:off x="688681" y="1020516"/>
            <a:ext cx="10372725" cy="5438775"/>
          </a:xfrm>
          <a:prstGeom prst="rect">
            <a:avLst/>
          </a:prstGeom>
        </p:spPr>
      </p:pic>
    </p:spTree>
    <p:extLst>
      <p:ext uri="{BB962C8B-B14F-4D97-AF65-F5344CB8AC3E}">
        <p14:creationId xmlns:p14="http://schemas.microsoft.com/office/powerpoint/2010/main" val="37890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88110" y="-5688108"/>
            <a:ext cx="815788" cy="12192005"/>
          </a:xfrm>
          <a:solidFill>
            <a:srgbClr val="3B3B3B"/>
          </a:solidFill>
        </p:spPr>
        <p:txBody>
          <a:bodyPr vert="vert270" anchor="t" anchorCtr="0">
            <a:normAutofit fontScale="90000"/>
          </a:bodyPr>
          <a:lstStyle/>
          <a:p>
            <a:r>
              <a:rPr lang="en-GB" b="1" dirty="0">
                <a:solidFill>
                  <a:srgbClr val="FF6600"/>
                </a:solidFill>
              </a:rPr>
              <a:t> </a:t>
            </a:r>
            <a:br>
              <a:rPr lang="en-GB"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087" y="-89222"/>
            <a:ext cx="1654627" cy="994232"/>
          </a:xfrm>
          <a:prstGeom prst="rect">
            <a:avLst/>
          </a:prstGeom>
        </p:spPr>
      </p:pic>
      <p:sp>
        <p:nvSpPr>
          <p:cNvPr id="7" name="TextBox 6">
            <a:extLst>
              <a:ext uri="{FF2B5EF4-FFF2-40B4-BE49-F238E27FC236}">
                <a16:creationId xmlns:a16="http://schemas.microsoft.com/office/drawing/2014/main" id="{12CCB567-8206-4722-B7FB-9AB2671E2220}"/>
              </a:ext>
            </a:extLst>
          </p:cNvPr>
          <p:cNvSpPr txBox="1"/>
          <p:nvPr/>
        </p:nvSpPr>
        <p:spPr>
          <a:xfrm>
            <a:off x="150033" y="115506"/>
            <a:ext cx="5945967" cy="584775"/>
          </a:xfrm>
          <a:prstGeom prst="rect">
            <a:avLst/>
          </a:prstGeom>
          <a:solidFill>
            <a:srgbClr val="3B3B3B"/>
          </a:solidFill>
        </p:spPr>
        <p:txBody>
          <a:bodyPr wrap="square" rtlCol="0">
            <a:spAutoFit/>
          </a:bodyPr>
          <a:lstStyle/>
          <a:p>
            <a:pPr algn="just"/>
            <a:r>
              <a:rPr lang="en-US" sz="3200" dirty="0">
                <a:solidFill>
                  <a:srgbClr val="FF6600"/>
                </a:solidFill>
              </a:rPr>
              <a:t> EDA Summary</a:t>
            </a:r>
          </a:p>
        </p:txBody>
      </p:sp>
      <p:sp>
        <p:nvSpPr>
          <p:cNvPr id="6" name="TextBox 5">
            <a:extLst>
              <a:ext uri="{FF2B5EF4-FFF2-40B4-BE49-F238E27FC236}">
                <a16:creationId xmlns:a16="http://schemas.microsoft.com/office/drawing/2014/main" id="{62238F05-713C-4FBE-9300-9C298A7AC83C}"/>
              </a:ext>
            </a:extLst>
          </p:cNvPr>
          <p:cNvSpPr txBox="1"/>
          <p:nvPr/>
        </p:nvSpPr>
        <p:spPr>
          <a:xfrm>
            <a:off x="199538" y="3037549"/>
            <a:ext cx="11792923" cy="646331"/>
          </a:xfrm>
          <a:prstGeom prst="rect">
            <a:avLst/>
          </a:prstGeom>
          <a:noFill/>
        </p:spPr>
        <p:txBody>
          <a:bodyPr wrap="square">
            <a:spAutoFit/>
          </a:bodyPr>
          <a:lstStyle/>
          <a:p>
            <a:r>
              <a:rPr lang="en-US" dirty="0"/>
              <a:t>We used the provided dataset to pick the ideal customer for the bank to focus its time and resources on. The data needed a little bit of preprocessing so it would fit nicely into the predictive machine learning algorithms.</a:t>
            </a:r>
          </a:p>
        </p:txBody>
      </p:sp>
    </p:spTree>
    <p:extLst>
      <p:ext uri="{BB962C8B-B14F-4D97-AF65-F5344CB8AC3E}">
        <p14:creationId xmlns:p14="http://schemas.microsoft.com/office/powerpoint/2010/main" val="29961027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153</TotalTime>
  <Words>457</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Lato Extended</vt:lpstr>
      <vt:lpstr>Times New Roman</vt:lpstr>
      <vt:lpstr>Office Theme</vt:lpstr>
      <vt:lpstr>PowerPoint Presentation</vt:lpstr>
      <vt:lpstr>PowerPoint Presentation</vt:lpstr>
      <vt:lpstr>   Agenda</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Eisa</dc:creator>
  <cp:lastModifiedBy>Bushra Eisa</cp:lastModifiedBy>
  <cp:revision>7</cp:revision>
  <dcterms:created xsi:type="dcterms:W3CDTF">2021-06-21T06:54:57Z</dcterms:created>
  <dcterms:modified xsi:type="dcterms:W3CDTF">2021-08-13T07:54:40Z</dcterms:modified>
</cp:coreProperties>
</file>