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5.xml" ContentType="application/vnd.openxmlformats-officedocument.themeOverride+xml"/>
  <Override PartName="/ppt/theme/themeOverride3.xml" ContentType="application/vnd.openxmlformats-officedocument.themeOverride+xml"/>
  <Override PartName="/ppt/theme/themeOverride6.xml" ContentType="application/vnd.openxmlformats-officedocument.themeOverride+xml"/>
  <Override PartName="/ppt/theme/theme1.xml" ContentType="application/vnd.openxmlformats-officedocument.theme+xml"/>
  <Override PartName="/ppt/theme/themeOverride4.xml" ContentType="application/vnd.openxmlformats-officedocument.themeOverr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2" r:id="rId4"/>
    <p:sldId id="271" r:id="rId5"/>
    <p:sldId id="273" r:id="rId6"/>
    <p:sldId id="276" r:id="rId7"/>
    <p:sldId id="274" r:id="rId8"/>
    <p:sldId id="275" r:id="rId9"/>
    <p:sldId id="277" r:id="rId10"/>
    <p:sldId id="279" r:id="rId11"/>
    <p:sldId id="280" r:id="rId12"/>
    <p:sldId id="281" r:id="rId13"/>
    <p:sldId id="282" r:id="rId14"/>
    <p:sldId id="283" r:id="rId15"/>
    <p:sldId id="268" r:id="rId16"/>
    <p:sldId id="267" r:id="rId17"/>
    <p:sldId id="264" r:id="rId18"/>
    <p:sldId id="257" r:id="rId19"/>
    <p:sldId id="262" r:id="rId20"/>
    <p:sldId id="258" r:id="rId21"/>
    <p:sldId id="265" r:id="rId22"/>
    <p:sldId id="263" r:id="rId23"/>
    <p:sldId id="259" r:id="rId24"/>
    <p:sldId id="261" r:id="rId25"/>
    <p:sldId id="284" r:id="rId26"/>
    <p:sldId id="285" r:id="rId27"/>
    <p:sldId id="260" r:id="rId28"/>
    <p:sldId id="288" r:id="rId29"/>
    <p:sldId id="289" r:id="rId30"/>
    <p:sldId id="266" r:id="rId31"/>
    <p:sldId id="287" r:id="rId32"/>
    <p:sldId id="286" r:id="rId33"/>
    <p:sldId id="290" r:id="rId3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Orta Stil 4 - Vurgu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Orta Stil 4 - Vurgu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0" autoAdjust="0"/>
    <p:restoredTop sz="94582" autoAdjust="0"/>
  </p:normalViewPr>
  <p:slideViewPr>
    <p:cSldViewPr snapToGrid="0">
      <p:cViewPr varScale="1">
        <p:scale>
          <a:sx n="68" d="100"/>
          <a:sy n="68" d="100"/>
        </p:scale>
        <p:origin x="9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9C64-B07E-C3F8-F9AB-A496CFAC8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6862C-E35E-160B-2B6A-585FE5BCD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50C0A-DE35-49A8-8874-EEC01BDB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2BE0-52B1-4550-B7E4-9E596CEAC5BB}" type="datetimeFigureOut">
              <a:rPr lang="tr-TR" smtClean="0"/>
              <a:t>15.03.2024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ECE98-C2B3-F52A-E8BC-6F3C9F9E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4D9AC-1328-2337-0E76-C5942494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027B-101F-4AAF-9B50-2D62EC2ECB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816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42E0-76DF-9390-D029-78697DC0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BA68C-816A-32A7-32D7-2428A7E73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58D3-65E6-18EE-992A-6823BF9A7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2BE0-52B1-4550-B7E4-9E596CEAC5BB}" type="datetimeFigureOut">
              <a:rPr lang="tr-TR" smtClean="0"/>
              <a:t>15.03.2024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CDBFD-099B-06FD-7913-901B44009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47226-2360-BAFF-CC67-32D677976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027B-101F-4AAF-9B50-2D62EC2ECB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994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D14D-DA2D-8119-037A-5EB9BCE4F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ECACD-9AD5-DBF6-AB9D-D9AA1FF74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F2922-45A2-E8A0-97D1-7F9C83C2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2BE0-52B1-4550-B7E4-9E596CEAC5BB}" type="datetimeFigureOut">
              <a:rPr lang="tr-TR" smtClean="0"/>
              <a:t>15.03.2024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FD930-980C-B7B6-487F-4A83F076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7EB43-7DD1-978C-9518-0F85DE64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027B-101F-4AAF-9B50-2D62EC2ECB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617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F9C8-691A-BCEA-61FB-73AAA294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BEC73-0597-2E74-DE96-CEEA5E88E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94001-41F5-DB4B-5BE8-170A3AA1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2BE0-52B1-4550-B7E4-9E596CEAC5BB}" type="datetimeFigureOut">
              <a:rPr lang="tr-TR" smtClean="0"/>
              <a:t>15.03.2024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65ACC-AAD5-585A-21B4-C8972767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E44CA-923F-3554-BFAB-B699E72D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027B-101F-4AAF-9B50-2D62EC2ECB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236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FFAD-C0FB-3592-61CD-86319E378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B2817-0FCC-0B77-C95B-CB9FDC6E9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17CF2-6C9B-6F52-74B3-7C82CDC3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2BE0-52B1-4550-B7E4-9E596CEAC5BB}" type="datetimeFigureOut">
              <a:rPr lang="tr-TR" smtClean="0"/>
              <a:t>15.03.2024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37593-995D-8E05-8BE1-568667BC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949DD-24D2-CFE7-19C2-DD6F78CC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027B-101F-4AAF-9B50-2D62EC2ECB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680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9892-BEF7-B168-EFCF-C26DA9CD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581CA-9BC0-B40B-C1DA-4A9DCB658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FB552-D839-580A-E2B5-C583E5E31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8A949-168C-2500-9940-34C1909D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2BE0-52B1-4550-B7E4-9E596CEAC5BB}" type="datetimeFigureOut">
              <a:rPr lang="tr-TR" smtClean="0"/>
              <a:t>15.03.2024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AE604-8695-5EF9-898D-A02772E6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49DAF-862C-ABA9-3484-87C46267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027B-101F-4AAF-9B50-2D62EC2ECB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433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4746-7AE1-FB2E-BBEE-A7698690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5A6F3-B724-B241-7BC1-2ABEBA42C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6C207-CDEB-39D0-E4F6-CA89B82A2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BB54D-3EA1-0DC4-B2EB-6850AC030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510C3-BB10-B93E-F282-4F8902571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D5B4E-71CC-2AF2-053F-AAB1EF2D1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2BE0-52B1-4550-B7E4-9E596CEAC5BB}" type="datetimeFigureOut">
              <a:rPr lang="tr-TR" smtClean="0"/>
              <a:t>15.03.2024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FCED36-AF94-F448-7EFE-8D63A074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25D873-9EBA-D8D9-C4DC-56B9B00C0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027B-101F-4AAF-9B50-2D62EC2ECB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64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780AC-ABE9-E016-467F-ADB63027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D8A8D-C55C-4392-7952-8E07BD4A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2BE0-52B1-4550-B7E4-9E596CEAC5BB}" type="datetimeFigureOut">
              <a:rPr lang="tr-TR" smtClean="0"/>
              <a:t>15.03.2024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91BEF-F28C-7503-D7D6-41F61382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EFED8-E295-E6BD-11AA-503491E5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027B-101F-4AAF-9B50-2D62EC2ECB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701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5747A-1A65-8B16-3DA1-32E347C8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2BE0-52B1-4550-B7E4-9E596CEAC5BB}" type="datetimeFigureOut">
              <a:rPr lang="tr-TR" smtClean="0"/>
              <a:t>15.03.2024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D4C8C-6FE7-8A7A-F34F-91A0A9C4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51746-6066-60A8-BF6B-5E25811E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027B-101F-4AAF-9B50-2D62EC2ECB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450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9BAA-890F-66B4-5FBF-D97747D2D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88E12-4737-8E09-C476-97F758A23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1DFD5-A71E-1950-0936-AFDA7A7DD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78166-DCAA-748C-F67A-E97670D85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2BE0-52B1-4550-B7E4-9E596CEAC5BB}" type="datetimeFigureOut">
              <a:rPr lang="tr-TR" smtClean="0"/>
              <a:t>15.03.2024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FFF1A-5F2F-4F58-16EC-D2177227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38636-D958-C796-D2E7-D2E2183A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027B-101F-4AAF-9B50-2D62EC2ECB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029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63724-2F74-F87D-C484-D5AF4D5C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4B38D-E550-7A51-371C-CE920FDBF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37878-F129-284A-7B36-205A4472A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932DF-DD15-D8CE-C4F7-BB1BC0BF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2BE0-52B1-4550-B7E4-9E596CEAC5BB}" type="datetimeFigureOut">
              <a:rPr lang="tr-TR" smtClean="0"/>
              <a:t>15.03.2024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1D932-C7BD-A65A-F32D-8B5F4C01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9409D-50F5-78DB-5164-4FC49B6C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027B-101F-4AAF-9B50-2D62EC2ECB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482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FB37E-727F-398B-D73D-F65833F02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5EDD8-9365-7C5E-CA7D-E635A8439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16CE0-12AA-AD95-0E0A-BB06E4C2B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F82BE0-52B1-4550-B7E4-9E596CEAC5BB}" type="datetimeFigureOut">
              <a:rPr lang="tr-TR" smtClean="0"/>
              <a:t>15.03.2024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D04D8-FC1E-A1EF-8A5D-66C8AFCA7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357CA-8FD8-0FD2-1600-ADFF10BC2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07027B-101F-4AAF-9B50-2D62EC2ECB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997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eyer.org/icarus/iverilog-v12-20220611-x64_setup.exe" TargetMode="External"/><Relationship Id="rId2" Type="http://schemas.openxmlformats.org/officeDocument/2006/relationships/hyperlink" Target="https://bleyer.org/icaru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AFA7-739A-9325-884E-65145066B0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BLM2022</a:t>
            </a:r>
            <a:br>
              <a:rPr lang="en-US" sz="4400" b="1" dirty="0"/>
            </a:br>
            <a:r>
              <a:rPr lang="en-US" sz="4400" b="1" dirty="0" err="1"/>
              <a:t>Bilgisayar</a:t>
            </a:r>
            <a:r>
              <a:rPr lang="en-US" sz="4400" b="1" dirty="0"/>
              <a:t> </a:t>
            </a:r>
            <a:r>
              <a:rPr lang="en-US" sz="4400" b="1" dirty="0" err="1"/>
              <a:t>Organizasyonu</a:t>
            </a:r>
            <a:br>
              <a:rPr lang="en-US" sz="4400" dirty="0"/>
            </a:br>
            <a:br>
              <a:rPr lang="en-US" sz="4400" dirty="0"/>
            </a:br>
            <a:r>
              <a:rPr lang="en-US" sz="4400" b="1" dirty="0"/>
              <a:t>UYGULAMA-1</a:t>
            </a:r>
            <a:endParaRPr lang="tr-TR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211B1-374A-D60C-1FD2-6A415AD5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908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sz="1800" b="1" dirty="0" err="1"/>
              <a:t>Uygulama</a:t>
            </a:r>
            <a:r>
              <a:rPr lang="en-US" sz="1800" b="1" dirty="0"/>
              <a:t>:</a:t>
            </a:r>
          </a:p>
          <a:p>
            <a:r>
              <a:rPr lang="en-US" sz="1800" dirty="0" err="1"/>
              <a:t>Arş</a:t>
            </a:r>
            <a:r>
              <a:rPr lang="en-US" sz="1800" dirty="0"/>
              <a:t>. </a:t>
            </a:r>
            <a:r>
              <a:rPr lang="en-US" sz="1800" dirty="0" err="1"/>
              <a:t>Gör</a:t>
            </a:r>
            <a:r>
              <a:rPr lang="en-US" sz="1800" dirty="0"/>
              <a:t>. Mustafa </a:t>
            </a:r>
            <a:r>
              <a:rPr lang="en-US" sz="1800" dirty="0" err="1"/>
              <a:t>Cebeci</a:t>
            </a:r>
            <a:br>
              <a:rPr lang="en-US" sz="1800" dirty="0"/>
            </a:br>
            <a:r>
              <a:rPr lang="en-US" sz="1800" dirty="0" err="1"/>
              <a:t>Arş</a:t>
            </a:r>
            <a:r>
              <a:rPr lang="en-US" sz="1800" dirty="0"/>
              <a:t>. </a:t>
            </a:r>
            <a:r>
              <a:rPr lang="en-US" sz="1800" dirty="0" err="1"/>
              <a:t>Gör</a:t>
            </a:r>
            <a:r>
              <a:rPr lang="en-US" sz="1800" dirty="0"/>
              <a:t>. Enes Özelbaş</a:t>
            </a:r>
          </a:p>
          <a:p>
            <a:endParaRPr lang="en-US" sz="1800" dirty="0"/>
          </a:p>
          <a:p>
            <a:r>
              <a:rPr lang="en-US" sz="1800" b="1" dirty="0"/>
              <a:t>Ders </a:t>
            </a:r>
            <a:r>
              <a:rPr lang="en-US" sz="1800" b="1" dirty="0" err="1"/>
              <a:t>Yürütücüleri</a:t>
            </a:r>
            <a:r>
              <a:rPr lang="en-US" sz="1800" b="1" dirty="0"/>
              <a:t>:</a:t>
            </a:r>
          </a:p>
          <a:p>
            <a:r>
              <a:rPr lang="en-US" sz="1800" dirty="0"/>
              <a:t>Dr. </a:t>
            </a:r>
            <a:r>
              <a:rPr lang="en-US" sz="1800" dirty="0" err="1"/>
              <a:t>Öğr</a:t>
            </a:r>
            <a:r>
              <a:rPr lang="en-US" sz="1800" dirty="0"/>
              <a:t>. </a:t>
            </a:r>
            <a:r>
              <a:rPr lang="en-US" sz="1800" dirty="0" err="1"/>
              <a:t>Üyesi</a:t>
            </a:r>
            <a:r>
              <a:rPr lang="en-US" sz="1800" dirty="0"/>
              <a:t> Erkan Uslu</a:t>
            </a:r>
            <a:br>
              <a:rPr lang="en-US" sz="1800" dirty="0"/>
            </a:br>
            <a:r>
              <a:rPr lang="en-US" sz="1800" dirty="0" err="1"/>
              <a:t>Doç</a:t>
            </a:r>
            <a:r>
              <a:rPr lang="en-US" sz="1800" dirty="0"/>
              <a:t>. Dr. Ali Can </a:t>
            </a:r>
            <a:r>
              <a:rPr lang="en-US" sz="1800" dirty="0" err="1"/>
              <a:t>Karaca</a:t>
            </a:r>
            <a:endParaRPr lang="en-US" sz="18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4391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3C5281-D882-1CC9-700D-210C0D21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Transistor Switch Level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FB9121-50D9-DD08-59D2-C6A5E4D54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6876" cy="375842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CMOS transistor that contains a PMOS transistor and an NMOS transistor </a:t>
            </a:r>
            <a:r>
              <a:rPr lang="tr-TR" sz="1800" dirty="0"/>
              <a:t>is </a:t>
            </a:r>
            <a:r>
              <a:rPr lang="tr-TR" sz="1800" dirty="0" err="1"/>
              <a:t>used</a:t>
            </a:r>
            <a:r>
              <a:rPr lang="tr-TR" sz="1800" dirty="0"/>
              <a:t> </a:t>
            </a:r>
            <a:r>
              <a:rPr lang="tr-TR" sz="1800" dirty="0" err="1"/>
              <a:t>for</a:t>
            </a:r>
            <a:r>
              <a:rPr lang="tr-TR" sz="1800" dirty="0"/>
              <a:t> </a:t>
            </a:r>
            <a:r>
              <a:rPr lang="tr-TR" sz="1800" dirty="0" err="1"/>
              <a:t>this</a:t>
            </a:r>
            <a:r>
              <a:rPr lang="tr-TR" sz="1800" dirty="0"/>
              <a:t> NOT </a:t>
            </a:r>
            <a:r>
              <a:rPr lang="tr-TR" sz="1800" dirty="0" err="1"/>
              <a:t>gate</a:t>
            </a:r>
            <a:r>
              <a:rPr lang="tr-TR" sz="1800" dirty="0"/>
              <a:t>.</a:t>
            </a:r>
          </a:p>
        </p:txBody>
      </p:sp>
      <p:pic>
        <p:nvPicPr>
          <p:cNvPr id="1028" name="Picture 4" descr="Switch-Level Modelling">
            <a:extLst>
              <a:ext uri="{FF2B5EF4-FFF2-40B4-BE49-F238E27FC236}">
                <a16:creationId xmlns:a16="http://schemas.microsoft.com/office/drawing/2014/main" id="{518DAA77-EAAF-301F-1BDC-680D3FAA9B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37"/>
          <a:stretch/>
        </p:blipFill>
        <p:spPr bwMode="auto">
          <a:xfrm>
            <a:off x="1141445" y="2661478"/>
            <a:ext cx="3605827" cy="178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BB60CAC7-63A2-E605-72D7-6929D97FE29F}"/>
              </a:ext>
            </a:extLst>
          </p:cNvPr>
          <p:cNvSpPr txBox="1"/>
          <p:nvPr/>
        </p:nvSpPr>
        <p:spPr>
          <a:xfrm>
            <a:off x="1274925" y="4454184"/>
            <a:ext cx="123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Gate</a:t>
            </a:r>
            <a:r>
              <a:rPr lang="tr-TR" dirty="0"/>
              <a:t> Level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ACC992D-9B54-A2BF-4F52-2CAC7F8457F0}"/>
              </a:ext>
            </a:extLst>
          </p:cNvPr>
          <p:cNvSpPr txBox="1"/>
          <p:nvPr/>
        </p:nvSpPr>
        <p:spPr>
          <a:xfrm>
            <a:off x="2944359" y="4441972"/>
            <a:ext cx="208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Switch-</a:t>
            </a:r>
            <a:r>
              <a:rPr lang="tr-TR" dirty="0" err="1"/>
              <a:t>level</a:t>
            </a:r>
            <a:r>
              <a:rPr lang="tr-TR" dirty="0"/>
              <a:t> model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41AAF33-D460-D50F-4B04-1BE5F99B6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862" y="1536801"/>
            <a:ext cx="4994853" cy="2285297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0CFEC08E-6EEC-C0C3-A725-C765D7335F02}"/>
              </a:ext>
            </a:extLst>
          </p:cNvPr>
          <p:cNvSpPr txBox="1"/>
          <p:nvPr/>
        </p:nvSpPr>
        <p:spPr>
          <a:xfrm>
            <a:off x="5655076" y="4638850"/>
            <a:ext cx="609452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tr-T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mux2x1_cmos</a:t>
            </a:r>
            <a:r>
              <a:rPr lang="tr-T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dirty="0">
                <a:effectLst/>
                <a:latin typeface="Consolas" panose="020B0609020204030204" pitchFamily="49" charset="0"/>
              </a:rPr>
              <a:t>(a0, a1, s, y); </a:t>
            </a:r>
            <a:r>
              <a:rPr lang="tr-TR" sz="1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tr-TR" sz="120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multiplexer</a:t>
            </a:r>
            <a:r>
              <a:rPr lang="tr-TR" sz="1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tr-TR" sz="1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cmos</a:t>
            </a:r>
            <a:r>
              <a:rPr lang="tr-TR" sz="1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transistors</a:t>
            </a:r>
            <a:endParaRPr lang="tr-TR" sz="12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sz="12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tr-T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dirty="0">
                <a:latin typeface="Consolas" panose="020B0609020204030204" pitchFamily="49" charset="0"/>
              </a:rPr>
              <a:t>s, a0, a1; </a:t>
            </a:r>
            <a:r>
              <a:rPr lang="tr-TR" sz="1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tr-TR" sz="120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inputs</a:t>
            </a:r>
            <a:endParaRPr lang="tr-TR" sz="12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sz="12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tr-T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dirty="0">
                <a:latin typeface="Consolas" panose="020B0609020204030204" pitchFamily="49" charset="0"/>
              </a:rPr>
              <a:t>y; </a:t>
            </a:r>
            <a:r>
              <a:rPr lang="tr-TR" sz="1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tr-TR" sz="120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output</a:t>
            </a:r>
            <a:endParaRPr lang="tr-TR" sz="12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sz="12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lang="tr-T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dirty="0">
                <a:latin typeface="Consolas" panose="020B0609020204030204" pitchFamily="49" charset="0"/>
              </a:rPr>
              <a:t>sn; </a:t>
            </a:r>
            <a:r>
              <a:rPr lang="tr-TR" sz="1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tr-TR" sz="120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internal</a:t>
            </a:r>
            <a:r>
              <a:rPr lang="tr-TR" sz="1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lang="tr-TR" sz="1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20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tr-TR" sz="1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lang="tr-TR" sz="120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cmosnot</a:t>
            </a:r>
            <a:endParaRPr lang="tr-TR" sz="12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tr-TR" sz="120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cmosnot</a:t>
            </a:r>
            <a:r>
              <a:rPr lang="tr-TR" sz="1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(f, a); // a </a:t>
            </a:r>
            <a:r>
              <a:rPr lang="tr-TR" sz="120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cmos</a:t>
            </a:r>
            <a:r>
              <a:rPr lang="tr-TR" sz="1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invert</a:t>
            </a:r>
            <a:r>
              <a:rPr lang="tr-TR" sz="1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tr-TR" sz="120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tr-TR" sz="1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in)</a:t>
            </a:r>
            <a:endParaRPr lang="tr-TR" sz="12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sz="12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cmosnot</a:t>
            </a:r>
            <a:r>
              <a:rPr lang="tr-T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inv</a:t>
            </a:r>
            <a:r>
              <a:rPr lang="tr-T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dirty="0">
                <a:latin typeface="Consolas" panose="020B0609020204030204" pitchFamily="49" charset="0"/>
              </a:rPr>
              <a:t>(sn, s);</a:t>
            </a:r>
          </a:p>
          <a:p>
            <a:r>
              <a:rPr lang="tr-TR" sz="1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tr-TR" sz="120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cmoscmos</a:t>
            </a:r>
            <a:r>
              <a:rPr lang="tr-TR" sz="1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sz="120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drain</a:t>
            </a:r>
            <a:r>
              <a:rPr lang="tr-TR" sz="1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20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tr-TR" sz="1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20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n_gate</a:t>
            </a:r>
            <a:r>
              <a:rPr lang="tr-TR" sz="1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20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p_gate</a:t>
            </a:r>
            <a:r>
              <a:rPr lang="tr-TR" sz="1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</a:t>
            </a:r>
            <a:endParaRPr lang="tr-TR" sz="12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sz="12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cmoscmos</a:t>
            </a:r>
            <a:r>
              <a:rPr lang="tr-T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c0</a:t>
            </a:r>
            <a:r>
              <a:rPr lang="tr-T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dirty="0">
                <a:latin typeface="Consolas" panose="020B0609020204030204" pitchFamily="49" charset="0"/>
              </a:rPr>
              <a:t>(y, a0, sn, s);</a:t>
            </a:r>
          </a:p>
          <a:p>
            <a:r>
              <a:rPr lang="tr-TR" sz="12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cmoscmos</a:t>
            </a:r>
            <a:r>
              <a:rPr lang="tr-T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tr-T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dirty="0">
                <a:latin typeface="Consolas" panose="020B0609020204030204" pitchFamily="49" charset="0"/>
              </a:rPr>
              <a:t>(y, a1, s, sn);</a:t>
            </a:r>
          </a:p>
          <a:p>
            <a:r>
              <a:rPr lang="tr-TR" sz="12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tr-TR" sz="12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531A690A-D8D4-C531-FDC2-33955227E9C0}"/>
              </a:ext>
            </a:extLst>
          </p:cNvPr>
          <p:cNvSpPr txBox="1"/>
          <p:nvPr/>
        </p:nvSpPr>
        <p:spPr>
          <a:xfrm>
            <a:off x="5655076" y="3896068"/>
            <a:ext cx="5216001" cy="675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dirty="0" err="1"/>
              <a:t>Giriş</a:t>
            </a:r>
            <a:r>
              <a:rPr lang="en-US" sz="1400" dirty="0"/>
              <a:t> s</a:t>
            </a:r>
            <a:r>
              <a:rPr lang="tr-TR" sz="1400" dirty="0"/>
              <a:t>=</a:t>
            </a:r>
            <a:r>
              <a:rPr lang="en-US" sz="1400" dirty="0"/>
              <a:t>0 </a:t>
            </a:r>
            <a:r>
              <a:rPr lang="en-US" sz="1400" dirty="0" err="1"/>
              <a:t>olduğunda</a:t>
            </a:r>
            <a:r>
              <a:rPr lang="en-US" sz="1400" dirty="0"/>
              <a:t> c0 </a:t>
            </a:r>
            <a:r>
              <a:rPr lang="en-US" sz="1400" dirty="0" err="1"/>
              <a:t>açık</a:t>
            </a:r>
            <a:r>
              <a:rPr lang="tr-TR" sz="1400" dirty="0"/>
              <a:t> olur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c1 </a:t>
            </a:r>
            <a:r>
              <a:rPr lang="en-US" sz="1400" dirty="0" err="1"/>
              <a:t>kapalı</a:t>
            </a:r>
            <a:r>
              <a:rPr lang="tr-TR" sz="1400" dirty="0"/>
              <a:t> olur</a:t>
            </a:r>
            <a:r>
              <a:rPr lang="en-US" sz="1400" dirty="0"/>
              <a:t>; </a:t>
            </a:r>
            <a:r>
              <a:rPr lang="en-US" sz="1400" dirty="0" err="1"/>
              <a:t>dolayısıyla</a:t>
            </a:r>
            <a:r>
              <a:rPr lang="en-US" sz="1400" dirty="0"/>
              <a:t> y </a:t>
            </a:r>
            <a:r>
              <a:rPr lang="en-US" sz="1400" dirty="0" err="1"/>
              <a:t>çıkışı</a:t>
            </a:r>
            <a:r>
              <a:rPr lang="en-US" sz="1400" dirty="0"/>
              <a:t> a0 </a:t>
            </a:r>
            <a:r>
              <a:rPr lang="en-US" sz="1400" dirty="0" err="1"/>
              <a:t>girişiyle</a:t>
            </a:r>
            <a:r>
              <a:rPr lang="en-US" sz="1400" dirty="0"/>
              <a:t> </a:t>
            </a:r>
            <a:r>
              <a:rPr lang="en-US" sz="1400" dirty="0" err="1"/>
              <a:t>aynıdır</a:t>
            </a:r>
            <a:r>
              <a:rPr lang="en-US" sz="1400" dirty="0"/>
              <a:t>. </a:t>
            </a:r>
            <a:r>
              <a:rPr lang="en-US" sz="1400" dirty="0" err="1"/>
              <a:t>Aksi</a:t>
            </a:r>
            <a:r>
              <a:rPr lang="en-US" sz="1400" dirty="0"/>
              <a:t> </a:t>
            </a:r>
            <a:r>
              <a:rPr lang="en-US" sz="1400" dirty="0" err="1"/>
              <a:t>halde</a:t>
            </a:r>
            <a:r>
              <a:rPr lang="en-US" sz="1400" dirty="0"/>
              <a:t> c0 </a:t>
            </a:r>
            <a:r>
              <a:rPr lang="en-US" sz="1400" dirty="0" err="1"/>
              <a:t>kapalı</a:t>
            </a:r>
            <a:r>
              <a:rPr lang="en-US" sz="1400" dirty="0"/>
              <a:t>, c1 </a:t>
            </a:r>
            <a:r>
              <a:rPr lang="en-US" sz="1400" dirty="0" err="1"/>
              <a:t>açıktır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y </a:t>
            </a:r>
            <a:r>
              <a:rPr lang="en-US" sz="1400" dirty="0" err="1"/>
              <a:t>çıkışı</a:t>
            </a:r>
            <a:r>
              <a:rPr lang="en-US" sz="1400" dirty="0"/>
              <a:t> a1 </a:t>
            </a:r>
            <a:r>
              <a:rPr lang="en-US" sz="1400" dirty="0" err="1"/>
              <a:t>girişi</a:t>
            </a:r>
            <a:r>
              <a:rPr lang="en-US" sz="1400" dirty="0"/>
              <a:t> </a:t>
            </a:r>
            <a:r>
              <a:rPr lang="en-US" sz="1400" dirty="0" err="1"/>
              <a:t>ile</a:t>
            </a:r>
            <a:r>
              <a:rPr lang="en-US" sz="1400" dirty="0"/>
              <a:t> </a:t>
            </a:r>
            <a:r>
              <a:rPr lang="en-US" sz="1400" dirty="0" err="1"/>
              <a:t>aynıdır</a:t>
            </a:r>
            <a:r>
              <a:rPr lang="en-US" sz="1400" dirty="0"/>
              <a:t>.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3272957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3C5281-D882-1CC9-700D-210C0D21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Logic</a:t>
            </a:r>
            <a:r>
              <a:rPr lang="tr-TR" dirty="0"/>
              <a:t> </a:t>
            </a:r>
            <a:r>
              <a:rPr lang="tr-TR" dirty="0" err="1"/>
              <a:t>Gate</a:t>
            </a:r>
            <a:r>
              <a:rPr lang="tr-TR" dirty="0"/>
              <a:t> Level (</a:t>
            </a:r>
            <a:r>
              <a:rPr lang="tr-TR" dirty="0" err="1"/>
              <a:t>Structural</a:t>
            </a:r>
            <a:r>
              <a:rPr lang="tr-TR" dirty="0"/>
              <a:t> Level)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FB9121-50D9-DD08-59D2-C6A5E4D54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332" y="5801741"/>
            <a:ext cx="3212977" cy="390494"/>
          </a:xfrm>
        </p:spPr>
        <p:txBody>
          <a:bodyPr/>
          <a:lstStyle/>
          <a:p>
            <a:pPr marL="0" indent="0">
              <a:buNone/>
            </a:pPr>
            <a:r>
              <a:rPr lang="tr-TR" sz="1800" dirty="0" err="1"/>
              <a:t>Half</a:t>
            </a:r>
            <a:r>
              <a:rPr lang="tr-TR" sz="1800" dirty="0"/>
              <a:t> </a:t>
            </a:r>
            <a:r>
              <a:rPr lang="tr-TR" sz="1800" dirty="0" err="1"/>
              <a:t>Adder</a:t>
            </a:r>
            <a:r>
              <a:rPr lang="tr-TR" sz="1800" dirty="0"/>
              <a:t> – </a:t>
            </a:r>
            <a:r>
              <a:rPr lang="tr-TR" sz="1800" dirty="0" err="1"/>
              <a:t>Logic</a:t>
            </a:r>
            <a:r>
              <a:rPr lang="tr-TR" sz="1800" dirty="0"/>
              <a:t> </a:t>
            </a:r>
            <a:r>
              <a:rPr lang="tr-TR" sz="1800" dirty="0" err="1"/>
              <a:t>Gate</a:t>
            </a:r>
            <a:r>
              <a:rPr lang="tr-TR" sz="1800" dirty="0"/>
              <a:t> Level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521F8BB-3712-FF16-50F7-373128511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28"/>
          <a:stretch/>
        </p:blipFill>
        <p:spPr bwMode="auto">
          <a:xfrm>
            <a:off x="838200" y="3249558"/>
            <a:ext cx="4000778" cy="246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13">
            <a:extLst>
              <a:ext uri="{FF2B5EF4-FFF2-40B4-BE49-F238E27FC236}">
                <a16:creationId xmlns:a16="http://schemas.microsoft.com/office/drawing/2014/main" id="{850328DF-8B8E-D129-31AE-7F62622C3696}"/>
              </a:ext>
            </a:extLst>
          </p:cNvPr>
          <p:cNvSpPr txBox="1"/>
          <p:nvPr/>
        </p:nvSpPr>
        <p:spPr>
          <a:xfrm>
            <a:off x="4838978" y="3503188"/>
            <a:ext cx="8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Sum</a:t>
            </a:r>
            <a:endParaRPr lang="tr-TR" sz="2800" dirty="0"/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CB728936-12AD-246B-DA6D-393F23DD0F22}"/>
              </a:ext>
            </a:extLst>
          </p:cNvPr>
          <p:cNvSpPr txBox="1"/>
          <p:nvPr/>
        </p:nvSpPr>
        <p:spPr>
          <a:xfrm>
            <a:off x="4830974" y="4903710"/>
            <a:ext cx="1031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Carry</a:t>
            </a:r>
            <a:endParaRPr lang="tr-TR" sz="2800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2CAFAF8A-0908-2E2C-935D-9AABB759D979}"/>
              </a:ext>
            </a:extLst>
          </p:cNvPr>
          <p:cNvSpPr txBox="1"/>
          <p:nvPr/>
        </p:nvSpPr>
        <p:spPr>
          <a:xfrm>
            <a:off x="6915262" y="2699658"/>
            <a:ext cx="4974660" cy="869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tr-TR" sz="1400" dirty="0"/>
              <a:t>iki giriş (A ve B) ve iki çıkış (</a:t>
            </a:r>
            <a:r>
              <a:rPr lang="tr-TR" sz="1400" dirty="0" err="1"/>
              <a:t>sum</a:t>
            </a:r>
            <a:r>
              <a:rPr lang="tr-TR" sz="1400" dirty="0"/>
              <a:t> ve </a:t>
            </a:r>
            <a:r>
              <a:rPr lang="tr-TR" sz="1400" dirty="0" err="1"/>
              <a:t>carry</a:t>
            </a:r>
            <a:r>
              <a:rPr lang="tr-TR" sz="1400" dirty="0"/>
              <a:t>) tanımlar. XOR ve AND kapıları, </a:t>
            </a:r>
            <a:r>
              <a:rPr lang="tr-TR" sz="1400" dirty="0" err="1"/>
              <a:t>sum</a:t>
            </a:r>
            <a:r>
              <a:rPr lang="tr-TR" sz="1400" dirty="0"/>
              <a:t> ve </a:t>
            </a:r>
            <a:r>
              <a:rPr lang="tr-TR" sz="1400" dirty="0" err="1"/>
              <a:t>carry</a:t>
            </a:r>
            <a:r>
              <a:rPr lang="tr-TR" sz="1400" dirty="0"/>
              <a:t> çıkışlarını hesaplamak için kullanılır. XOR operatörü, toplam çıkışını hesaplamak için kullanılırken, AND operatörü </a:t>
            </a:r>
            <a:r>
              <a:rPr lang="tr-TR" sz="1400" dirty="0" err="1"/>
              <a:t>carry</a:t>
            </a:r>
            <a:r>
              <a:rPr lang="tr-TR" sz="1400" dirty="0"/>
              <a:t> çıkışını hesaplamak için kullanılır.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C42DF82F-6D25-7A68-5139-E1D0C5875458}"/>
              </a:ext>
            </a:extLst>
          </p:cNvPr>
          <p:cNvSpPr txBox="1"/>
          <p:nvPr/>
        </p:nvSpPr>
        <p:spPr>
          <a:xfrm>
            <a:off x="6915262" y="3616750"/>
            <a:ext cx="40007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half_adder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a,b,sum,carry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a, b;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sum, carry;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sz="1600" dirty="0">
                <a:latin typeface="Consolas" panose="020B0609020204030204" pitchFamily="49" charset="0"/>
              </a:rPr>
              <a:t>(sum, a, b);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US" sz="1600" dirty="0">
                <a:latin typeface="Consolas" panose="020B0609020204030204" pitchFamily="49" charset="0"/>
              </a:rPr>
              <a:t>(carry, a, b);</a:t>
            </a:r>
          </a:p>
          <a:p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FCE52D9D-5AA5-0D06-1FB2-326316BE7B4E}"/>
              </a:ext>
            </a:extLst>
          </p:cNvPr>
          <p:cNvSpPr txBox="1"/>
          <p:nvPr/>
        </p:nvSpPr>
        <p:spPr>
          <a:xfrm>
            <a:off x="888006" y="1600911"/>
            <a:ext cx="5072279" cy="592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tr-TR" dirty="0" err="1"/>
              <a:t>Uses</a:t>
            </a:r>
            <a:r>
              <a:rPr lang="tr-TR" dirty="0"/>
              <a:t> </a:t>
            </a:r>
            <a:r>
              <a:rPr lang="tr-TR" dirty="0" err="1"/>
              <a:t>explicit</a:t>
            </a:r>
            <a:r>
              <a:rPr lang="tr-TR" dirty="0"/>
              <a:t> </a:t>
            </a:r>
            <a:r>
              <a:rPr lang="tr-TR" dirty="0" err="1"/>
              <a:t>gates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designing</a:t>
            </a:r>
            <a:r>
              <a:rPr lang="tr-TR" dirty="0"/>
              <a:t> a </a:t>
            </a:r>
            <a:r>
              <a:rPr lang="en-US" dirty="0"/>
              <a:t>logic </a:t>
            </a:r>
            <a:r>
              <a:rPr lang="tr-TR" dirty="0" err="1"/>
              <a:t>circuit</a:t>
            </a:r>
            <a:r>
              <a:rPr lang="tr-TR" dirty="0"/>
              <a:t> (</a:t>
            </a:r>
            <a:r>
              <a:rPr lang="tr-TR" dirty="0" err="1"/>
              <a:t>and</a:t>
            </a:r>
            <a:r>
              <a:rPr lang="tr-TR" dirty="0"/>
              <a:t>, </a:t>
            </a:r>
            <a:r>
              <a:rPr lang="tr-TR" dirty="0" err="1"/>
              <a:t>or</a:t>
            </a:r>
            <a:r>
              <a:rPr lang="tr-TR" dirty="0"/>
              <a:t>, </a:t>
            </a:r>
            <a:r>
              <a:rPr lang="tr-TR" dirty="0" err="1"/>
              <a:t>xor</a:t>
            </a:r>
            <a:r>
              <a:rPr lang="tr-TR" dirty="0"/>
              <a:t>, </a:t>
            </a:r>
            <a:r>
              <a:rPr lang="tr-TR" dirty="0" err="1"/>
              <a:t>nor</a:t>
            </a:r>
            <a:r>
              <a:rPr lang="tr-TR" dirty="0"/>
              <a:t>, </a:t>
            </a:r>
            <a:r>
              <a:rPr lang="tr-TR" dirty="0" err="1"/>
              <a:t>nand</a:t>
            </a:r>
            <a:r>
              <a:rPr lang="tr-TR" dirty="0"/>
              <a:t>, </a:t>
            </a:r>
            <a:r>
              <a:rPr lang="tr-TR" dirty="0" err="1"/>
              <a:t>xnor</a:t>
            </a:r>
            <a:r>
              <a:rPr lang="tr-T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65395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C324FF-D1E5-067F-E004-53E665F9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Data-</a:t>
            </a:r>
            <a:r>
              <a:rPr lang="tr-TR" dirty="0" err="1"/>
              <a:t>Flow</a:t>
            </a:r>
            <a:r>
              <a:rPr lang="tr-TR" dirty="0"/>
              <a:t> Style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C1783C-FEFA-294D-916F-9828AE402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1800" dirty="0"/>
              <a:t>U</a:t>
            </a:r>
            <a:r>
              <a:rPr lang="en-US" sz="1800" dirty="0" err="1"/>
              <a:t>ses</a:t>
            </a:r>
            <a:r>
              <a:rPr lang="en-US" sz="1800" dirty="0"/>
              <a:t> the keyword assign and logic expression to assign a value to a net or an output </a:t>
            </a:r>
            <a:br>
              <a:rPr lang="en-US" sz="1400" dirty="0"/>
            </a:br>
            <a:endParaRPr lang="tr-TR" sz="14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A2E3AD6-43F3-B46C-D4F1-0E170E28D868}"/>
              </a:ext>
            </a:extLst>
          </p:cNvPr>
          <p:cNvSpPr txBox="1"/>
          <p:nvPr/>
        </p:nvSpPr>
        <p:spPr>
          <a:xfrm>
            <a:off x="838200" y="2400856"/>
            <a:ext cx="666343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tr-T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mux2x1_dataflow1</a:t>
            </a:r>
            <a:r>
              <a:rPr lang="tr-T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600" b="0" dirty="0">
                <a:effectLst/>
                <a:latin typeface="Consolas" panose="020B0609020204030204" pitchFamily="49" charset="0"/>
              </a:rPr>
              <a:t>(a0, a1, s, y); </a:t>
            </a:r>
          </a:p>
          <a:p>
            <a:r>
              <a:rPr lang="tr-T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tr-T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multiplexer</a:t>
            </a:r>
            <a:r>
              <a:rPr lang="tr-T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dataflow</a:t>
            </a:r>
            <a:r>
              <a:rPr lang="tr-T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style</a:t>
            </a:r>
            <a:endParaRPr lang="tr-T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tr-T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600" dirty="0">
                <a:latin typeface="Consolas" panose="020B0609020204030204" pitchFamily="49" charset="0"/>
              </a:rPr>
              <a:t>s, a0, a1; </a:t>
            </a:r>
            <a:r>
              <a:rPr lang="tr-T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tr-T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inputs</a:t>
            </a:r>
            <a:endParaRPr lang="tr-T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tr-T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600" dirty="0">
                <a:latin typeface="Consolas" panose="020B0609020204030204" pitchFamily="49" charset="0"/>
              </a:rPr>
              <a:t>y; </a:t>
            </a:r>
            <a:r>
              <a:rPr lang="tr-T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tr-T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output</a:t>
            </a:r>
            <a:endParaRPr lang="tr-T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tr-T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600" dirty="0">
                <a:latin typeface="Consolas" panose="020B0609020204030204" pitchFamily="49" charset="0"/>
              </a:rPr>
              <a:t>y = ~s &amp; a0 | s &amp; a1; </a:t>
            </a:r>
            <a:r>
              <a:rPr lang="tr-T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tr-T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tr-T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expression</a:t>
            </a:r>
            <a:endParaRPr lang="tr-T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tr-T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649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C324FF-D1E5-067F-E004-53E665F9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Behavioral</a:t>
            </a:r>
            <a:r>
              <a:rPr lang="tr-TR" dirty="0"/>
              <a:t> Style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C1783C-FEFA-294D-916F-9828AE402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1800" dirty="0"/>
              <a:t>A </a:t>
            </a:r>
            <a:r>
              <a:rPr lang="tr-TR" sz="1800" dirty="0" err="1"/>
              <a:t>high</a:t>
            </a:r>
            <a:r>
              <a:rPr lang="tr-TR" sz="1800" dirty="0"/>
              <a:t> </a:t>
            </a:r>
            <a:r>
              <a:rPr lang="tr-TR" sz="1800" dirty="0" err="1"/>
              <a:t>level</a:t>
            </a:r>
            <a:r>
              <a:rPr lang="tr-TR" sz="1800" dirty="0"/>
              <a:t> </a:t>
            </a:r>
            <a:r>
              <a:rPr lang="tr-TR" sz="1800" dirty="0" err="1"/>
              <a:t>approach</a:t>
            </a:r>
            <a:r>
              <a:rPr lang="tr-TR" sz="1800" dirty="0"/>
              <a:t> </a:t>
            </a:r>
            <a:r>
              <a:rPr lang="tr-TR" sz="1800" dirty="0" err="1"/>
              <a:t>that</a:t>
            </a:r>
            <a:r>
              <a:rPr lang="tr-TR" sz="1800" dirty="0"/>
              <a:t> </a:t>
            </a:r>
            <a:r>
              <a:rPr lang="tr-TR" sz="1800" dirty="0" err="1"/>
              <a:t>expresses</a:t>
            </a:r>
            <a:r>
              <a:rPr lang="tr-TR" sz="1800" dirty="0"/>
              <a:t> </a:t>
            </a:r>
            <a:r>
              <a:rPr lang="tr-TR" sz="1800" dirty="0" err="1"/>
              <a:t>logic</a:t>
            </a:r>
            <a:r>
              <a:rPr lang="tr-TR" sz="1800" dirty="0"/>
              <a:t> </a:t>
            </a:r>
            <a:r>
              <a:rPr lang="tr-TR" sz="1800" dirty="0" err="1"/>
              <a:t>circuit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an </a:t>
            </a:r>
            <a:r>
              <a:rPr lang="tr-TR" sz="1800" dirty="0" err="1"/>
              <a:t>algorithmic</a:t>
            </a:r>
            <a:r>
              <a:rPr lang="tr-TR" sz="1800" dirty="0"/>
              <a:t> </a:t>
            </a:r>
            <a:r>
              <a:rPr lang="tr-TR" sz="1800" dirty="0" err="1"/>
              <a:t>description</a:t>
            </a:r>
            <a:r>
              <a:rPr lang="tr-TR" sz="1800" dirty="0"/>
              <a:t>.</a:t>
            </a:r>
            <a:endParaRPr lang="tr-TR" sz="1200" dirty="0"/>
          </a:p>
          <a:p>
            <a:pPr marL="0" indent="0">
              <a:buNone/>
            </a:pPr>
            <a:r>
              <a:rPr lang="en-US" sz="1800" dirty="0"/>
              <a:t>The behavioral Verilog HDL code must be inside procedural blocks</a:t>
            </a:r>
            <a:r>
              <a:rPr lang="tr-TR" sz="1800" dirty="0"/>
              <a:t> (</a:t>
            </a:r>
            <a:r>
              <a:rPr lang="tr-TR" sz="1800" dirty="0" err="1"/>
              <a:t>always</a:t>
            </a:r>
            <a:r>
              <a:rPr lang="tr-TR" sz="1800" dirty="0"/>
              <a:t>, </a:t>
            </a:r>
            <a:r>
              <a:rPr lang="tr-TR" sz="1800" dirty="0" err="1"/>
              <a:t>function</a:t>
            </a:r>
            <a:r>
              <a:rPr lang="tr-TR" sz="1800" dirty="0"/>
              <a:t>)</a:t>
            </a:r>
            <a:r>
              <a:rPr lang="en-US" sz="1800" dirty="0"/>
              <a:t>. </a:t>
            </a:r>
            <a:endParaRPr lang="tr-TR" sz="1800" dirty="0"/>
          </a:p>
          <a:p>
            <a:pPr marL="0" indent="0">
              <a:buNone/>
            </a:pPr>
            <a:r>
              <a:rPr lang="en-US" sz="1800" dirty="0"/>
              <a:t>Inside a block, we can use control statements similar to C programming language, </a:t>
            </a:r>
            <a:r>
              <a:rPr lang="tr-TR" sz="1800" dirty="0"/>
              <a:t>(</a:t>
            </a:r>
            <a:r>
              <a:rPr lang="en-US" sz="1800" dirty="0"/>
              <a:t>if-else, case, and for loop</a:t>
            </a:r>
            <a:r>
              <a:rPr lang="tr-TR" sz="1800" dirty="0"/>
              <a:t>)</a:t>
            </a:r>
            <a:br>
              <a:rPr lang="en-US" sz="1200" dirty="0"/>
            </a:br>
            <a:endParaRPr lang="tr-TR" sz="18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1C3457F-EE9C-5A9F-37A9-B6EB3BB5AF47}"/>
              </a:ext>
            </a:extLst>
          </p:cNvPr>
          <p:cNvSpPr txBox="1"/>
          <p:nvPr/>
        </p:nvSpPr>
        <p:spPr>
          <a:xfrm>
            <a:off x="838200" y="3384332"/>
            <a:ext cx="732925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mux2x1_b</a:t>
            </a:r>
            <a:r>
              <a:rPr lang="tr-T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_if_else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(a0,a1,s,y);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multiplexer, if else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s, a0, a1;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inputs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y;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output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y;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 cannot be a wire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always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@ (s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a0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a1)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always block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(s)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if (s == 1)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latin typeface="Consolas" panose="020B0609020204030204" pitchFamily="49" charset="0"/>
              </a:rPr>
              <a:t>y = a1;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 = a1;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if (s == 0)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latin typeface="Consolas" panose="020B0609020204030204" pitchFamily="49" charset="0"/>
              </a:rPr>
              <a:t>y = a0;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 = a0;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036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o 17">
            <a:extLst>
              <a:ext uri="{FF2B5EF4-FFF2-40B4-BE49-F238E27FC236}">
                <a16:creationId xmlns:a16="http://schemas.microsoft.com/office/drawing/2014/main" id="{13F77E04-A7B7-B16D-B729-98993E744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49516"/>
              </p:ext>
            </p:extLst>
          </p:nvPr>
        </p:nvGraphicFramePr>
        <p:xfrm>
          <a:off x="0" y="0"/>
          <a:ext cx="12192001" cy="732953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48034">
                  <a:extLst>
                    <a:ext uri="{9D8B030D-6E8A-4147-A177-3AD203B41FA5}">
                      <a16:colId xmlns:a16="http://schemas.microsoft.com/office/drawing/2014/main" val="1741023742"/>
                    </a:ext>
                  </a:extLst>
                </a:gridCol>
                <a:gridCol w="4247967">
                  <a:extLst>
                    <a:ext uri="{9D8B030D-6E8A-4147-A177-3AD203B41FA5}">
                      <a16:colId xmlns:a16="http://schemas.microsoft.com/office/drawing/2014/main" val="387495217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23832714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57770055"/>
                    </a:ext>
                  </a:extLst>
                </a:gridCol>
              </a:tblGrid>
              <a:tr h="1793289">
                <a:tc>
                  <a:txBody>
                    <a:bodyPr/>
                    <a:lstStyle/>
                    <a:p>
                      <a:endParaRPr lang="tr-TR" sz="1400" b="1" dirty="0"/>
                    </a:p>
                    <a:p>
                      <a:endParaRPr lang="tr-TR" sz="1400" b="1" dirty="0"/>
                    </a:p>
                    <a:p>
                      <a:r>
                        <a:rPr lang="tr-TR" sz="1400" b="1" dirty="0" err="1"/>
                        <a:t>Gate</a:t>
                      </a:r>
                      <a:r>
                        <a:rPr lang="tr-TR" sz="1400" b="1" dirty="0"/>
                        <a:t>-Level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400" b="0" dirty="0">
                        <a:solidFill>
                          <a:srgbClr val="569C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module</a:t>
                      </a:r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nand</a:t>
                      </a:r>
                      <a:r>
                        <a:rPr lang="en-US" sz="140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tr-TR" sz="14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st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c,a,b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input</a:t>
                      </a:r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output</a:t>
                      </a:r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c;</a:t>
                      </a: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tr-TR" sz="1400" b="0" dirty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nand</a:t>
                      </a:r>
                      <a:r>
                        <a:rPr lang="tr-TR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tr-TR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tr-TR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c,a,b</a:t>
                      </a:r>
                      <a:r>
                        <a:rPr lang="tr-TR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dirty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endmodule</a:t>
                      </a:r>
                      <a:endParaRPr lang="en-US" sz="1400" b="0" dirty="0">
                        <a:solidFill>
                          <a:srgbClr val="CCCCC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400" b="0" dirty="0">
                        <a:solidFill>
                          <a:srgbClr val="569C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module</a:t>
                      </a:r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tr-TR" sz="14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or</a:t>
                      </a:r>
                      <a:r>
                        <a:rPr lang="en-US" sz="140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tr-TR" sz="14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st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c,a,b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input</a:t>
                      </a:r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output</a:t>
                      </a:r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c;</a:t>
                      </a: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tr-TR" sz="1400" b="0" dirty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nor</a:t>
                      </a:r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tr-TR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tr-TR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c,a,b</a:t>
                      </a:r>
                      <a:r>
                        <a:rPr lang="tr-TR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dirty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endmodule</a:t>
                      </a:r>
                      <a:endParaRPr lang="en-US" sz="1400" b="0" dirty="0">
                        <a:solidFill>
                          <a:srgbClr val="CCCCC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400" b="0" dirty="0">
                        <a:solidFill>
                          <a:srgbClr val="569C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module</a:t>
                      </a:r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tr-TR" sz="1400" dirty="0" err="1">
                          <a:solidFill>
                            <a:srgbClr val="4EC9B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tr-TR" sz="14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or</a:t>
                      </a:r>
                      <a:r>
                        <a:rPr lang="en-US" sz="140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tr-TR" sz="14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st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c,a,b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input</a:t>
                      </a:r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output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c;</a:t>
                      </a: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tr-TR" sz="1400" b="0" dirty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xor</a:t>
                      </a:r>
                      <a:r>
                        <a:rPr lang="tr-TR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tr-TR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tr-TR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c,a,b</a:t>
                      </a:r>
                      <a:r>
                        <a:rPr lang="tr-TR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dirty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endmodule</a:t>
                      </a:r>
                      <a:endParaRPr lang="en-US" sz="1400" b="0" dirty="0">
                        <a:solidFill>
                          <a:srgbClr val="CCCCC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024470"/>
                  </a:ext>
                </a:extLst>
              </a:tr>
              <a:tr h="1802167">
                <a:tc>
                  <a:txBody>
                    <a:bodyPr/>
                    <a:lstStyle/>
                    <a:p>
                      <a:endParaRPr lang="tr-TR" sz="1400" b="1" dirty="0"/>
                    </a:p>
                    <a:p>
                      <a:endParaRPr lang="tr-TR" sz="1400" b="1" dirty="0"/>
                    </a:p>
                    <a:p>
                      <a:r>
                        <a:rPr lang="tr-TR" sz="1400" b="1" dirty="0"/>
                        <a:t>Data-</a:t>
                      </a:r>
                      <a:r>
                        <a:rPr lang="tr-TR" sz="1400" b="1" dirty="0" err="1"/>
                        <a:t>Flow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module</a:t>
                      </a:r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nand</a:t>
                      </a:r>
                      <a:r>
                        <a:rPr lang="en-US" sz="140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tr-TR" sz="14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c,a,b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input</a:t>
                      </a:r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output</a:t>
                      </a:r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c;</a:t>
                      </a: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assign</a:t>
                      </a:r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c= ~(a &amp; b);</a:t>
                      </a:r>
                    </a:p>
                    <a:p>
                      <a:r>
                        <a:rPr lang="en-US" sz="1400" b="0" dirty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endmodule</a:t>
                      </a:r>
                      <a:endParaRPr lang="en-US" sz="1400" b="0" dirty="0">
                        <a:solidFill>
                          <a:srgbClr val="CCCCC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module</a:t>
                      </a:r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tr-TR" sz="14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or</a:t>
                      </a:r>
                      <a:r>
                        <a:rPr lang="en-US" sz="140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tr-TR" sz="14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c,a,b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input</a:t>
                      </a:r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output</a:t>
                      </a:r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c;</a:t>
                      </a: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assign</a:t>
                      </a:r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c= ~(a </a:t>
                      </a:r>
                      <a:r>
                        <a:rPr lang="tr-TR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b);</a:t>
                      </a:r>
                    </a:p>
                    <a:p>
                      <a:r>
                        <a:rPr lang="en-US" sz="1400" b="0" dirty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endmodule</a:t>
                      </a:r>
                      <a:endParaRPr lang="en-US" sz="1400" b="0" dirty="0">
                        <a:solidFill>
                          <a:srgbClr val="CCCCC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module</a:t>
                      </a:r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tr-TR" sz="1400" dirty="0" err="1">
                          <a:solidFill>
                            <a:srgbClr val="4EC9B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tr-TR" sz="14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or</a:t>
                      </a:r>
                      <a:r>
                        <a:rPr lang="en-US" sz="140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tr-TR" sz="14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c,a,b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input</a:t>
                      </a:r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output</a:t>
                      </a:r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c;</a:t>
                      </a: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assign</a:t>
                      </a:r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c= a </a:t>
                      </a:r>
                      <a:r>
                        <a:rPr lang="tr-TR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^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b;</a:t>
                      </a:r>
                    </a:p>
                    <a:p>
                      <a:r>
                        <a:rPr lang="en-US" sz="1400" b="0" dirty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endmodule</a:t>
                      </a:r>
                      <a:endParaRPr lang="en-US" sz="1400" b="0" dirty="0">
                        <a:solidFill>
                          <a:srgbClr val="CCCCC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316584"/>
                  </a:ext>
                </a:extLst>
              </a:tr>
              <a:tr h="3734080">
                <a:tc>
                  <a:txBody>
                    <a:bodyPr/>
                    <a:lstStyle/>
                    <a:p>
                      <a:endParaRPr lang="tr-TR" sz="1400" b="1" dirty="0"/>
                    </a:p>
                    <a:p>
                      <a:endParaRPr lang="tr-TR" sz="1400" b="1" dirty="0"/>
                    </a:p>
                    <a:p>
                      <a:endParaRPr lang="tr-TR" sz="1400" b="1" dirty="0"/>
                    </a:p>
                    <a:p>
                      <a:endParaRPr lang="tr-TR" sz="1400" b="1" dirty="0"/>
                    </a:p>
                    <a:p>
                      <a:endParaRPr lang="tr-TR" sz="1400" b="1" dirty="0"/>
                    </a:p>
                    <a:p>
                      <a:endParaRPr lang="tr-TR" sz="1400" b="1" dirty="0"/>
                    </a:p>
                    <a:p>
                      <a:endParaRPr lang="tr-TR" sz="1400" b="1" dirty="0"/>
                    </a:p>
                    <a:p>
                      <a:endParaRPr lang="tr-TR" sz="1400" b="1" dirty="0"/>
                    </a:p>
                    <a:p>
                      <a:r>
                        <a:rPr lang="tr-TR" sz="1400" b="1" dirty="0" err="1"/>
                        <a:t>Behavioral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module</a:t>
                      </a:r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nand_b</a:t>
                      </a:r>
                      <a:r>
                        <a:rPr lang="tr-TR" sz="1400" b="0" dirty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h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c,a,b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input</a:t>
                      </a:r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a,b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output</a:t>
                      </a:r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c;</a:t>
                      </a: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reg</a:t>
                      </a:r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c;</a:t>
                      </a: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always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@(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a,b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b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begin</a:t>
                      </a:r>
                      <a:endParaRPr lang="en-US" sz="1400" b="0" dirty="0">
                        <a:solidFill>
                          <a:srgbClr val="CCCCC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(a==1 &amp; b==1)</a:t>
                      </a: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c=0;</a:t>
                      </a: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endParaRPr lang="en-US" sz="1400" b="0" dirty="0">
                        <a:solidFill>
                          <a:srgbClr val="CCCCC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c=1;</a:t>
                      </a: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end</a:t>
                      </a:r>
                      <a:endParaRPr lang="en-US" sz="1400" b="0" dirty="0">
                        <a:solidFill>
                          <a:srgbClr val="CCCCC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endmodule</a:t>
                      </a:r>
                      <a:endParaRPr lang="en-US" sz="1400" b="0" dirty="0">
                        <a:solidFill>
                          <a:srgbClr val="CCCCC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module</a:t>
                      </a:r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nor_beh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c,a,b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input</a:t>
                      </a:r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output</a:t>
                      </a:r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c;</a:t>
                      </a: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reg</a:t>
                      </a:r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c;</a:t>
                      </a: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always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@(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b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begin</a:t>
                      </a:r>
                      <a:endParaRPr lang="en-US" sz="1400" b="0" dirty="0">
                        <a:solidFill>
                          <a:srgbClr val="CCCCC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(a==0 &amp; b==0)</a:t>
                      </a: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c=1;</a:t>
                      </a: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endParaRPr lang="en-US" sz="1400" b="0" dirty="0">
                        <a:solidFill>
                          <a:srgbClr val="CCCCC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c=0;</a:t>
                      </a: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end</a:t>
                      </a:r>
                      <a:endParaRPr lang="en-US" sz="1400" b="0" dirty="0">
                        <a:solidFill>
                          <a:srgbClr val="CCCCC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endmodule</a:t>
                      </a:r>
                      <a:endParaRPr lang="en-US" sz="1400" b="0" dirty="0">
                        <a:solidFill>
                          <a:srgbClr val="CCCCC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module</a:t>
                      </a:r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xor_beh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c,a,b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input</a:t>
                      </a:r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output</a:t>
                      </a:r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c;</a:t>
                      </a: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reg</a:t>
                      </a:r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c;</a:t>
                      </a: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always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@(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b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begin</a:t>
                      </a:r>
                      <a:endParaRPr lang="en-US" sz="1400" b="0" dirty="0">
                        <a:solidFill>
                          <a:srgbClr val="CCCCC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(a==0 &amp; b==0)</a:t>
                      </a: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c=0;</a:t>
                      </a: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(a==1 &amp; b==1)</a:t>
                      </a: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c=0;</a:t>
                      </a: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endParaRPr lang="en-US" sz="1400" b="0" dirty="0">
                        <a:solidFill>
                          <a:srgbClr val="CCCCC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c=1;</a:t>
                      </a:r>
                    </a:p>
                    <a:p>
                      <a:r>
                        <a:rPr lang="en-US" sz="1400" b="0" dirty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end</a:t>
                      </a:r>
                      <a:endParaRPr lang="en-US" sz="1400" b="0" dirty="0">
                        <a:solidFill>
                          <a:srgbClr val="CCCCC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endmodule</a:t>
                      </a:r>
                      <a:endParaRPr lang="en-US" sz="1400" b="0" dirty="0">
                        <a:solidFill>
                          <a:srgbClr val="CCCCC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953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815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F7C9F2-B737-3676-BA91-33BC3B63C9AC}"/>
              </a:ext>
            </a:extLst>
          </p:cNvPr>
          <p:cNvSpPr txBox="1"/>
          <p:nvPr/>
        </p:nvSpPr>
        <p:spPr>
          <a:xfrm>
            <a:off x="886033" y="1608969"/>
            <a:ext cx="609711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Initialization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y = a &amp; b;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Continuously assigns result of “a AND b” to y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myModule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a,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b,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y);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logic, module design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3:0</a:t>
            </a:r>
            <a:r>
              <a:rPr lang="en-US" sz="1200" dirty="0"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addOne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3:0</a:t>
            </a:r>
            <a:r>
              <a:rPr lang="en-US" sz="1200" dirty="0"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in);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latin typeface="Consolas" panose="020B0609020204030204" pitchFamily="49" charset="0"/>
              </a:rPr>
              <a:t>addOne</a:t>
            </a:r>
            <a:r>
              <a:rPr lang="en-US" sz="1200" dirty="0">
                <a:latin typeface="Consolas" panose="020B0609020204030204" pitchFamily="49" charset="0"/>
              </a:rPr>
              <a:t> = 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endfunction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displayMessage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$display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"Task executed"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endtask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generate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(PARAMETER_CONDITION)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Instantiate one version of the module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Instantiate another version of the module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endgenerate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C630826-3B81-B891-9AF6-4372F2E03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Blocks</a:t>
            </a:r>
            <a:endParaRPr lang="tr-T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F9BD7A-A276-5DD3-B801-648B0A0475A1}"/>
              </a:ext>
            </a:extLst>
          </p:cNvPr>
          <p:cNvSpPr/>
          <p:nvPr/>
        </p:nvSpPr>
        <p:spPr>
          <a:xfrm>
            <a:off x="886033" y="1608969"/>
            <a:ext cx="5737017" cy="6536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6C99AF-0E47-11F5-EBCA-881EF1ACF7C3}"/>
              </a:ext>
            </a:extLst>
          </p:cNvPr>
          <p:cNvSpPr/>
          <p:nvPr/>
        </p:nvSpPr>
        <p:spPr>
          <a:xfrm>
            <a:off x="886033" y="2264678"/>
            <a:ext cx="5737017" cy="4086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C556C5-DCB6-1692-B884-00179AE76C05}"/>
              </a:ext>
            </a:extLst>
          </p:cNvPr>
          <p:cNvSpPr/>
          <p:nvPr/>
        </p:nvSpPr>
        <p:spPr>
          <a:xfrm>
            <a:off x="886033" y="2673350"/>
            <a:ext cx="5737017" cy="7556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C45D95-8C39-A570-510D-FEDF2149A56D}"/>
              </a:ext>
            </a:extLst>
          </p:cNvPr>
          <p:cNvSpPr/>
          <p:nvPr/>
        </p:nvSpPr>
        <p:spPr>
          <a:xfrm>
            <a:off x="886033" y="3429000"/>
            <a:ext cx="5737017" cy="7048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6F45D2-3838-79F3-DC2C-2D208342CC38}"/>
              </a:ext>
            </a:extLst>
          </p:cNvPr>
          <p:cNvSpPr/>
          <p:nvPr/>
        </p:nvSpPr>
        <p:spPr>
          <a:xfrm>
            <a:off x="886032" y="4133850"/>
            <a:ext cx="5737017" cy="7048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74C086-F729-C87D-2B32-F3133FFD1F39}"/>
              </a:ext>
            </a:extLst>
          </p:cNvPr>
          <p:cNvSpPr/>
          <p:nvPr/>
        </p:nvSpPr>
        <p:spPr>
          <a:xfrm>
            <a:off x="886032" y="4838700"/>
            <a:ext cx="5737017" cy="14792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159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0765-A12C-3829-0F1E-7693DEA2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List of an Always Block</a:t>
            </a:r>
            <a:endParaRPr lang="tr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E4F2E-5E58-2FF3-0B66-3F11859EF36C}"/>
              </a:ext>
            </a:extLst>
          </p:cNvPr>
          <p:cNvSpPr txBox="1"/>
          <p:nvPr/>
        </p:nvSpPr>
        <p:spPr>
          <a:xfrm>
            <a:off x="802045" y="2558367"/>
            <a:ext cx="476722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always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@(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clk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Code executes on the rising edge of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clk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always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@(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negedge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clk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Code executes on the falling edge of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clk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always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@(a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b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c)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Code executes whenever a, b, or c changes value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always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@(*)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Code executes whenever any signal used in the block changes value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FA7A97-B033-67CC-36EB-617C97DC05C8}"/>
              </a:ext>
            </a:extLst>
          </p:cNvPr>
          <p:cNvSpPr txBox="1"/>
          <p:nvPr/>
        </p:nvSpPr>
        <p:spPr>
          <a:xfrm>
            <a:off x="765892" y="1589819"/>
            <a:ext cx="483953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“always”</a:t>
            </a:r>
            <a:r>
              <a:rPr lang="tr-TR" sz="1400" dirty="0"/>
              <a:t>, </a:t>
            </a:r>
            <a:r>
              <a:rPr lang="en-US" sz="1400" dirty="0" err="1"/>
              <a:t>ilgili</a:t>
            </a:r>
            <a:r>
              <a:rPr lang="en-US" sz="1400" dirty="0"/>
              <a:t> </a:t>
            </a:r>
            <a:r>
              <a:rPr lang="tr-TR" sz="1400" dirty="0"/>
              <a:t>kod bloğunun hangi koşullar altında</a:t>
            </a:r>
            <a:r>
              <a:rPr lang="en-US" sz="1400" dirty="0"/>
              <a:t> (</a:t>
            </a:r>
            <a:r>
              <a:rPr lang="en-US" sz="1400" dirty="0" err="1"/>
              <a:t>yükselen</a:t>
            </a:r>
            <a:r>
              <a:rPr lang="en-US" sz="1400" dirty="0"/>
              <a:t>, </a:t>
            </a:r>
            <a:r>
              <a:rPr lang="en-US" sz="1400" dirty="0" err="1"/>
              <a:t>alçalan</a:t>
            </a:r>
            <a:r>
              <a:rPr lang="en-US" sz="1400" dirty="0"/>
              <a:t> </a:t>
            </a:r>
            <a:r>
              <a:rPr lang="en-US" sz="1400" dirty="0" err="1"/>
              <a:t>kenar</a:t>
            </a:r>
            <a:r>
              <a:rPr lang="en-US" sz="1400" dirty="0"/>
              <a:t>, </a:t>
            </a:r>
            <a:r>
              <a:rPr lang="en-US" sz="1400" dirty="0" err="1"/>
              <a:t>belirli</a:t>
            </a:r>
            <a:r>
              <a:rPr lang="en-US" sz="1400" dirty="0"/>
              <a:t> </a:t>
            </a:r>
            <a:r>
              <a:rPr lang="en-US" sz="1400" dirty="0" err="1"/>
              <a:t>değerler</a:t>
            </a:r>
            <a:r>
              <a:rPr lang="en-US" sz="1400" dirty="0"/>
              <a:t> vb.)</a:t>
            </a:r>
            <a:r>
              <a:rPr lang="tr-TR" sz="1400" dirty="0"/>
              <a:t> yürütülmesi gerektiğini belirtir</a:t>
            </a:r>
            <a:r>
              <a:rPr lang="en-US" sz="1400" dirty="0"/>
              <a:t>.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042828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F16C-FFC7-38D2-21BE-663EE8BD1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0" y="2560478"/>
            <a:ext cx="8961120" cy="1325563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/>
              <a:t>KOMBİNASYONEL </a:t>
            </a:r>
            <a:br>
              <a:rPr lang="en-US" sz="6600" b="1" dirty="0"/>
            </a:br>
            <a:r>
              <a:rPr lang="en-US" sz="6600" b="1" dirty="0"/>
              <a:t>DEVRE DİZAYNI</a:t>
            </a:r>
            <a:endParaRPr lang="tr-TR" sz="6600" b="1" dirty="0"/>
          </a:p>
        </p:txBody>
      </p:sp>
    </p:spTree>
    <p:extLst>
      <p:ext uri="{BB962C8B-B14F-4D97-AF65-F5344CB8AC3E}">
        <p14:creationId xmlns:p14="http://schemas.microsoft.com/office/powerpoint/2010/main" val="3299316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4EFA9-0D51-0FAE-8CDA-41CCE057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Adder (</a:t>
            </a:r>
            <a:r>
              <a:rPr lang="en-US" dirty="0" err="1"/>
              <a:t>Yarım</a:t>
            </a:r>
            <a:r>
              <a:rPr lang="en-US" dirty="0"/>
              <a:t> </a:t>
            </a:r>
            <a:r>
              <a:rPr lang="en-US" dirty="0" err="1"/>
              <a:t>Toplayıcı</a:t>
            </a:r>
            <a:r>
              <a:rPr lang="en-US" dirty="0"/>
              <a:t>)</a:t>
            </a:r>
            <a:endParaRPr lang="tr-T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FF5670-EDBF-6214-3DF3-B8B6859E45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28"/>
          <a:stretch/>
        </p:blipFill>
        <p:spPr bwMode="auto">
          <a:xfrm>
            <a:off x="1398854" y="2683129"/>
            <a:ext cx="4000778" cy="246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4FB4D2-7E63-A934-4505-06F2A40E2349}"/>
              </a:ext>
            </a:extLst>
          </p:cNvPr>
          <p:cNvSpPr txBox="1"/>
          <p:nvPr/>
        </p:nvSpPr>
        <p:spPr>
          <a:xfrm>
            <a:off x="3857833" y="2936759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x1</a:t>
            </a:r>
            <a:endParaRPr lang="tr-TR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B7E62-46B5-079D-062E-3BD687DE9D7F}"/>
              </a:ext>
            </a:extLst>
          </p:cNvPr>
          <p:cNvSpPr txBox="1"/>
          <p:nvPr/>
        </p:nvSpPr>
        <p:spPr>
          <a:xfrm>
            <a:off x="3857833" y="4290560"/>
            <a:ext cx="567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a1</a:t>
            </a:r>
            <a:endParaRPr lang="tr-TR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215542-ED04-4760-450D-3ACC0CBF323F}"/>
              </a:ext>
            </a:extLst>
          </p:cNvPr>
          <p:cNvSpPr txBox="1"/>
          <p:nvPr/>
        </p:nvSpPr>
        <p:spPr>
          <a:xfrm>
            <a:off x="5399632" y="2936759"/>
            <a:ext cx="8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Sum</a:t>
            </a:r>
            <a:endParaRPr lang="tr-TR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2549ED-A137-8403-21C5-24AB830E6488}"/>
              </a:ext>
            </a:extLst>
          </p:cNvPr>
          <p:cNvSpPr txBox="1"/>
          <p:nvPr/>
        </p:nvSpPr>
        <p:spPr>
          <a:xfrm>
            <a:off x="5391628" y="4337281"/>
            <a:ext cx="1031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Carry</a:t>
            </a:r>
            <a:endParaRPr lang="tr-TR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BA87FE2-14C4-5641-06C4-61D64FE62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3678" y="2683129"/>
            <a:ext cx="2648393" cy="23537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8605E90-EB11-2EE9-AA15-557F2611EEA1}"/>
              </a:ext>
            </a:extLst>
          </p:cNvPr>
          <p:cNvSpPr txBox="1"/>
          <p:nvPr/>
        </p:nvSpPr>
        <p:spPr>
          <a:xfrm>
            <a:off x="217478" y="5930364"/>
            <a:ext cx="1707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half_adder.v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half_adder_tb.v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684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4EFA9-0D51-0FAE-8CDA-41CCE057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Full Adder (Tam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Toplayıcı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4" name="Picture 3" descr="A diagram of a number of objects&#10;&#10;Description automatically generated">
            <a:extLst>
              <a:ext uri="{FF2B5EF4-FFF2-40B4-BE49-F238E27FC236}">
                <a16:creationId xmlns:a16="http://schemas.microsoft.com/office/drawing/2014/main" id="{AD5522F5-0CB3-D730-608C-830610445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8327"/>
            <a:ext cx="6964125" cy="3534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7B41EF-375E-3042-58E0-8EE27482F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2248" y="2188327"/>
            <a:ext cx="2511552" cy="3134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A85E0D-666D-6C70-160B-E17CBAB99375}"/>
              </a:ext>
            </a:extLst>
          </p:cNvPr>
          <p:cNvSpPr txBox="1"/>
          <p:nvPr/>
        </p:nvSpPr>
        <p:spPr>
          <a:xfrm>
            <a:off x="217478" y="5930364"/>
            <a:ext cx="1645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full_adder.v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full_adder_tb.v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82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03B3B8-CFC8-4CA0-D682-3B5E0480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Icarus</a:t>
            </a:r>
            <a:r>
              <a:rPr lang="tr-TR" dirty="0"/>
              <a:t> </a:t>
            </a:r>
            <a:r>
              <a:rPr lang="tr-TR" dirty="0" err="1"/>
              <a:t>Verilog</a:t>
            </a:r>
            <a:r>
              <a:rPr lang="tr-TR" dirty="0"/>
              <a:t> Kurulum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F8D7D1-A435-2B14-3B25-6F567984C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>
                <a:hlinkClick r:id="rId2"/>
              </a:rPr>
              <a:t>https://bleyer.org/icarus/</a:t>
            </a:r>
            <a:r>
              <a:rPr lang="tr-TR" sz="2000" dirty="0"/>
              <a:t> adresinden </a:t>
            </a:r>
            <a:r>
              <a:rPr lang="tr-TR" sz="20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iverilog-v12-20220611-x64_setup </a:t>
            </a:r>
            <a:r>
              <a:rPr lang="tr-TR" sz="2000" dirty="0"/>
              <a:t>indirilir.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97C7F3F-48AF-343D-83CD-D26BD9570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54329"/>
            <a:ext cx="10182225" cy="3378115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C4556A61-E82B-4E0C-6A3E-0BAFCB93B2D1}"/>
              </a:ext>
            </a:extLst>
          </p:cNvPr>
          <p:cNvSpPr/>
          <p:nvPr/>
        </p:nvSpPr>
        <p:spPr>
          <a:xfrm>
            <a:off x="1088166" y="3781424"/>
            <a:ext cx="1375634" cy="98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8344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EFF2-2786-D060-AB7A-0CBAF4221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2x1 Multiplexer (MUX) (1-bit)</a:t>
            </a:r>
            <a:endParaRPr lang="tr-T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B7110C-7D5A-18A0-CFF9-CC744B1CD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445" y="1786572"/>
            <a:ext cx="3122295" cy="3771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C4FDDF-A65F-B5E2-6D89-F82BBD757A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310"/>
          <a:stretch/>
        </p:blipFill>
        <p:spPr>
          <a:xfrm>
            <a:off x="1036320" y="1690688"/>
            <a:ext cx="4632960" cy="42326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F61947-2C94-318B-E5EB-04416A887BA5}"/>
              </a:ext>
            </a:extLst>
          </p:cNvPr>
          <p:cNvSpPr txBox="1"/>
          <p:nvPr/>
        </p:nvSpPr>
        <p:spPr>
          <a:xfrm>
            <a:off x="217478" y="5930364"/>
            <a:ext cx="2046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mux_2x1_1_st.v</a:t>
            </a:r>
          </a:p>
          <a:p>
            <a:r>
              <a:rPr lang="en-US" dirty="0">
                <a:solidFill>
                  <a:srgbClr val="FF0000"/>
                </a:solidFill>
              </a:rPr>
              <a:t>mux_2x1_1_st_tb.v</a:t>
            </a:r>
          </a:p>
        </p:txBody>
      </p:sp>
    </p:spTree>
    <p:extLst>
      <p:ext uri="{BB962C8B-B14F-4D97-AF65-F5344CB8AC3E}">
        <p14:creationId xmlns:p14="http://schemas.microsoft.com/office/powerpoint/2010/main" val="85126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EFF2-2786-D060-AB7A-0CBAF4221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Davranışsal</a:t>
            </a:r>
            <a:r>
              <a:rPr lang="en-US" dirty="0"/>
              <a:t> (Behavioral) </a:t>
            </a:r>
            <a:r>
              <a:rPr lang="en-US" dirty="0" err="1"/>
              <a:t>Yaklaşım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2x1 Multiplexer (MUX) (32-bit)</a:t>
            </a:r>
            <a:endParaRPr lang="tr-T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E09EE4-0C9F-0BD1-357D-0F71358DDE4E}"/>
              </a:ext>
            </a:extLst>
          </p:cNvPr>
          <p:cNvSpPr txBox="1"/>
          <p:nvPr/>
        </p:nvSpPr>
        <p:spPr>
          <a:xfrm>
            <a:off x="267304" y="5930364"/>
            <a:ext cx="2239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mux_2x1_32_bh.v</a:t>
            </a:r>
          </a:p>
          <a:p>
            <a:r>
              <a:rPr lang="en-US" dirty="0">
                <a:solidFill>
                  <a:srgbClr val="FF0000"/>
                </a:solidFill>
              </a:rPr>
              <a:t>mux_2x1_32_bh_tb.v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D0D791-20E3-8451-ECC1-61AB1EEF8656}"/>
              </a:ext>
            </a:extLst>
          </p:cNvPr>
          <p:cNvSpPr txBox="1"/>
          <p:nvPr/>
        </p:nvSpPr>
        <p:spPr>
          <a:xfrm>
            <a:off x="838200" y="2182951"/>
            <a:ext cx="55778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mux_2x1_32_bh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(out, a, b, select); 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a, b;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32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bitlik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a,b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input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select;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input, 1 bit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out;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output, 32 bits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out = select ? a : b; 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if (select==1) out=a; else out=b;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70A206-6779-79FA-660D-838E9A6C4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90" y="4491096"/>
            <a:ext cx="9067800" cy="8232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CE5CE5-F2F6-FA30-D535-A05155CE111B}"/>
              </a:ext>
            </a:extLst>
          </p:cNvPr>
          <p:cNvSpPr txBox="1"/>
          <p:nvPr/>
        </p:nvSpPr>
        <p:spPr>
          <a:xfrm>
            <a:off x="6789420" y="2120466"/>
            <a:ext cx="482376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a =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32'hABCDEFF0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b =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32'h12345678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select =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1'b0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#10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select =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1'b1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#10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$finish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29EC65-E2D2-BFF8-439E-36C25F3EA2C1}"/>
              </a:ext>
            </a:extLst>
          </p:cNvPr>
          <p:cNvSpPr txBox="1"/>
          <p:nvPr/>
        </p:nvSpPr>
        <p:spPr>
          <a:xfrm>
            <a:off x="6789420" y="1776692"/>
            <a:ext cx="132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Test Bench</a:t>
            </a:r>
            <a:endParaRPr lang="tr-TR" b="1" u="sn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447084-B06D-0E39-24BA-0B709AAA4823}"/>
              </a:ext>
            </a:extLst>
          </p:cNvPr>
          <p:cNvSpPr txBox="1"/>
          <p:nvPr/>
        </p:nvSpPr>
        <p:spPr>
          <a:xfrm>
            <a:off x="838200" y="1790127"/>
            <a:ext cx="88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Dizayn</a:t>
            </a:r>
            <a:endParaRPr lang="tr-TR" b="1" u="sn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EA8738-04D8-6F55-906C-9E48FE95121F}"/>
              </a:ext>
            </a:extLst>
          </p:cNvPr>
          <p:cNvSpPr/>
          <p:nvPr/>
        </p:nvSpPr>
        <p:spPr>
          <a:xfrm>
            <a:off x="7620000" y="2360136"/>
            <a:ext cx="1912620" cy="4440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61CF9-FF98-A9FE-CCFF-C4FDD765B27C}"/>
              </a:ext>
            </a:extLst>
          </p:cNvPr>
          <p:cNvSpPr/>
          <p:nvPr/>
        </p:nvSpPr>
        <p:spPr>
          <a:xfrm>
            <a:off x="1389714" y="2467986"/>
            <a:ext cx="1912620" cy="259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608983-2E6E-FCD2-CFA5-755D79022C35}"/>
              </a:ext>
            </a:extLst>
          </p:cNvPr>
          <p:cNvGrpSpPr/>
          <p:nvPr/>
        </p:nvGrpSpPr>
        <p:grpSpPr>
          <a:xfrm>
            <a:off x="4663440" y="3314700"/>
            <a:ext cx="990600" cy="259080"/>
            <a:chOff x="4663440" y="3314700"/>
            <a:chExt cx="990600" cy="259080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95F892C-0D7C-3CB7-F6B8-42AD2FD7C6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9200" y="3573780"/>
              <a:ext cx="62484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E3E9226-2A4A-F7AC-906E-4E60E7C1E4CA}"/>
                </a:ext>
              </a:extLst>
            </p:cNvPr>
            <p:cNvCxnSpPr/>
            <p:nvPr/>
          </p:nvCxnSpPr>
          <p:spPr>
            <a:xfrm flipV="1">
              <a:off x="5654040" y="3314700"/>
              <a:ext cx="0" cy="25908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DD194AF-23A1-AC7A-6E3B-FB851975A9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3440" y="3314700"/>
              <a:ext cx="99060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2039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EFF2-2786-D060-AB7A-0CBAF4221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4x1 MUX from 2x1 </a:t>
            </a:r>
            <a:r>
              <a:rPr lang="en-US" dirty="0" err="1"/>
              <a:t>MUXes</a:t>
            </a:r>
            <a:endParaRPr lang="tr-TR" dirty="0"/>
          </a:p>
        </p:txBody>
      </p:sp>
      <p:pic>
        <p:nvPicPr>
          <p:cNvPr id="4" name="Picture 3" descr="A diagram of a circuit&#10;&#10;Description automatically generated">
            <a:extLst>
              <a:ext uri="{FF2B5EF4-FFF2-40B4-BE49-F238E27FC236}">
                <a16:creationId xmlns:a16="http://schemas.microsoft.com/office/drawing/2014/main" id="{EEA32117-FF40-7D69-460D-249CAC2C9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22" y="2307909"/>
            <a:ext cx="2962275" cy="3009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AF0712-5BE8-2F21-5FE5-AF679B1C2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648" y="2246542"/>
            <a:ext cx="2693072" cy="29287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5AF140-650F-0D74-C4F9-00BD82FD4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" y="2060258"/>
            <a:ext cx="4265871" cy="38909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716802-E803-77E9-CB27-271A27F4CA4C}"/>
              </a:ext>
            </a:extLst>
          </p:cNvPr>
          <p:cNvSpPr txBox="1"/>
          <p:nvPr/>
        </p:nvSpPr>
        <p:spPr>
          <a:xfrm>
            <a:off x="217478" y="5930364"/>
            <a:ext cx="2111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mux_4x1_1_st.v</a:t>
            </a:r>
          </a:p>
          <a:p>
            <a:r>
              <a:rPr lang="en-US" dirty="0">
                <a:solidFill>
                  <a:srgbClr val="FF0000"/>
                </a:solidFill>
              </a:rPr>
              <a:t>mux_4x1_1_st_tb.v</a:t>
            </a:r>
          </a:p>
        </p:txBody>
      </p:sp>
    </p:spTree>
    <p:extLst>
      <p:ext uri="{BB962C8B-B14F-4D97-AF65-F5344CB8AC3E}">
        <p14:creationId xmlns:p14="http://schemas.microsoft.com/office/powerpoint/2010/main" val="1685899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EFF2-2786-D060-AB7A-0CBAF4221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2-to-4-Line Decoder</a:t>
            </a:r>
            <a:endParaRPr lang="tr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1742EB-9646-1A52-9240-FF00A0876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000">
            <a:off x="807719" y="1479440"/>
            <a:ext cx="6256083" cy="45479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D97263-00FB-E4BE-75A0-BFD0FA522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0000">
            <a:off x="7719690" y="1690688"/>
            <a:ext cx="4135824" cy="276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22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EFF2-2786-D060-AB7A-0CBAF4221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2-to-4-Line Decoder with Enable</a:t>
            </a:r>
            <a:endParaRPr lang="tr-T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BE08C7-9F80-AB36-8665-B3457898B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58376"/>
            <a:ext cx="5973920" cy="44719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E86042-02B4-5B17-266F-5140BBA4D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867" y="1654808"/>
            <a:ext cx="3801437" cy="27724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313852-3E0D-2898-DFB0-DC3EF559EC03}"/>
              </a:ext>
            </a:extLst>
          </p:cNvPr>
          <p:cNvSpPr txBox="1"/>
          <p:nvPr/>
        </p:nvSpPr>
        <p:spPr>
          <a:xfrm>
            <a:off x="217478" y="6067524"/>
            <a:ext cx="1762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decoder_st.v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decoder_st_tb.v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BAFD1B-8C37-860E-B250-59F7E00DB5E6}"/>
              </a:ext>
            </a:extLst>
          </p:cNvPr>
          <p:cNvSpPr txBox="1"/>
          <p:nvPr/>
        </p:nvSpPr>
        <p:spPr>
          <a:xfrm>
            <a:off x="2062626" y="6067523"/>
            <a:ext cx="152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decoder_bh.v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881F2-FEBA-BEA3-DFA1-185BADFC8187}"/>
              </a:ext>
            </a:extLst>
          </p:cNvPr>
          <p:cNvSpPr txBox="1"/>
          <p:nvPr/>
        </p:nvSpPr>
        <p:spPr>
          <a:xfrm>
            <a:off x="3706435" y="6067523"/>
            <a:ext cx="1461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decoder_df.v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D20DC135-A6F8-69DD-9932-EE75890F7AF0}"/>
              </a:ext>
            </a:extLst>
          </p:cNvPr>
          <p:cNvSpPr txBox="1"/>
          <p:nvPr/>
        </p:nvSpPr>
        <p:spPr>
          <a:xfrm>
            <a:off x="4119015" y="3041014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AND1</a:t>
            </a: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B2BD41C5-212B-BCA6-7294-B72A04484278}"/>
              </a:ext>
            </a:extLst>
          </p:cNvPr>
          <p:cNvSpPr txBox="1"/>
          <p:nvPr/>
        </p:nvSpPr>
        <p:spPr>
          <a:xfrm>
            <a:off x="4119014" y="3868117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AND2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E8A0A63C-1543-578A-313F-5218E70CEC3F}"/>
              </a:ext>
            </a:extLst>
          </p:cNvPr>
          <p:cNvSpPr txBox="1"/>
          <p:nvPr/>
        </p:nvSpPr>
        <p:spPr>
          <a:xfrm>
            <a:off x="4119013" y="469522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AND3</a:t>
            </a: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0A38E11F-F615-669A-9BC2-CB293563790E}"/>
              </a:ext>
            </a:extLst>
          </p:cNvPr>
          <p:cNvSpPr txBox="1"/>
          <p:nvPr/>
        </p:nvSpPr>
        <p:spPr>
          <a:xfrm>
            <a:off x="4119013" y="5522323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AND4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75A9023B-F4AA-9C43-6E7B-661105ED8F6D}"/>
              </a:ext>
            </a:extLst>
          </p:cNvPr>
          <p:cNvSpPr txBox="1"/>
          <p:nvPr/>
        </p:nvSpPr>
        <p:spPr>
          <a:xfrm>
            <a:off x="5480617" y="2887125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AND5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92E26A9E-BCC0-DC81-3381-58D06C699611}"/>
              </a:ext>
            </a:extLst>
          </p:cNvPr>
          <p:cNvSpPr txBox="1"/>
          <p:nvPr/>
        </p:nvSpPr>
        <p:spPr>
          <a:xfrm>
            <a:off x="5458986" y="3714228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AND6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5C62D5C3-3D3C-2DA3-AE05-03EDBCD664F1}"/>
              </a:ext>
            </a:extLst>
          </p:cNvPr>
          <p:cNvSpPr txBox="1"/>
          <p:nvPr/>
        </p:nvSpPr>
        <p:spPr>
          <a:xfrm>
            <a:off x="5458988" y="4541331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AND7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A412FF3-59EF-BB2F-A2FD-27F5462A298B}"/>
              </a:ext>
            </a:extLst>
          </p:cNvPr>
          <p:cNvSpPr txBox="1"/>
          <p:nvPr/>
        </p:nvSpPr>
        <p:spPr>
          <a:xfrm>
            <a:off x="5458987" y="5353209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AND8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7D9DC88F-0DD5-9E87-5BF1-FA87DADD9F1F}"/>
              </a:ext>
            </a:extLst>
          </p:cNvPr>
          <p:cNvSpPr txBox="1"/>
          <p:nvPr/>
        </p:nvSpPr>
        <p:spPr>
          <a:xfrm>
            <a:off x="4781558" y="2937258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N0</a:t>
            </a: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B0AB93AC-9C26-E82C-81FF-278A933B00C5}"/>
              </a:ext>
            </a:extLst>
          </p:cNvPr>
          <p:cNvSpPr txBox="1"/>
          <p:nvPr/>
        </p:nvSpPr>
        <p:spPr>
          <a:xfrm>
            <a:off x="4790116" y="3716447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N1</a:t>
            </a:r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87B2F423-C857-7383-663F-AE9799959011}"/>
              </a:ext>
            </a:extLst>
          </p:cNvPr>
          <p:cNvSpPr txBox="1"/>
          <p:nvPr/>
        </p:nvSpPr>
        <p:spPr>
          <a:xfrm>
            <a:off x="4781558" y="4541331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N2</a:t>
            </a: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66F728FF-C310-6EEF-FE21-51A4847C1602}"/>
              </a:ext>
            </a:extLst>
          </p:cNvPr>
          <p:cNvSpPr txBox="1"/>
          <p:nvPr/>
        </p:nvSpPr>
        <p:spPr>
          <a:xfrm>
            <a:off x="4790116" y="5353209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N3</a:t>
            </a:r>
          </a:p>
        </p:txBody>
      </p:sp>
    </p:spTree>
    <p:extLst>
      <p:ext uri="{BB962C8B-B14F-4D97-AF65-F5344CB8AC3E}">
        <p14:creationId xmlns:p14="http://schemas.microsoft.com/office/powerpoint/2010/main" val="419543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5FFE61-F88A-578F-221B-EE9331B2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BCD </a:t>
            </a:r>
            <a:r>
              <a:rPr lang="tr-TR" dirty="0" err="1"/>
              <a:t>to</a:t>
            </a:r>
            <a:r>
              <a:rPr lang="tr-TR" dirty="0"/>
              <a:t> 7-Segment</a:t>
            </a:r>
          </a:p>
        </p:txBody>
      </p:sp>
      <p:pic>
        <p:nvPicPr>
          <p:cNvPr id="7" name="İçerik Yer Tutucusu 6" descr="metin, ekran görüntüsü, sayı, numara, yazı tipi içeren bir resim&#10;&#10;Açıklama otomatik olarak oluşturuldu">
            <a:extLst>
              <a:ext uri="{FF2B5EF4-FFF2-40B4-BE49-F238E27FC236}">
                <a16:creationId xmlns:a16="http://schemas.microsoft.com/office/drawing/2014/main" id="{C187498D-C8FD-3CEA-94B2-9646E3D91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175" y="1779465"/>
            <a:ext cx="4017885" cy="4163269"/>
          </a:xfr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137B7DBC-4958-27F5-8A16-AE11C40CD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349" y="1473699"/>
            <a:ext cx="3237403" cy="2387400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9E5EC9DA-65B1-B9A3-490D-B9DC1E843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56" y="4023315"/>
            <a:ext cx="5997278" cy="1919419"/>
          </a:xfrm>
          <a:prstGeom prst="rect">
            <a:avLst/>
          </a:prstGeom>
        </p:spPr>
      </p:pic>
      <p:sp>
        <p:nvSpPr>
          <p:cNvPr id="14" name="TextBox 11">
            <a:extLst>
              <a:ext uri="{FF2B5EF4-FFF2-40B4-BE49-F238E27FC236}">
                <a16:creationId xmlns:a16="http://schemas.microsoft.com/office/drawing/2014/main" id="{10F96A41-209C-0EE4-FED9-430804A49577}"/>
              </a:ext>
            </a:extLst>
          </p:cNvPr>
          <p:cNvSpPr txBox="1"/>
          <p:nvPr/>
        </p:nvSpPr>
        <p:spPr>
          <a:xfrm>
            <a:off x="217478" y="6067524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bcd_to_7_segment.v</a:t>
            </a:r>
            <a:endParaRPr lang="tr-TR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bcd_to_7_segment_tb.v</a:t>
            </a:r>
          </a:p>
        </p:txBody>
      </p:sp>
    </p:spTree>
    <p:extLst>
      <p:ext uri="{BB962C8B-B14F-4D97-AF65-F5344CB8AC3E}">
        <p14:creationId xmlns:p14="http://schemas.microsoft.com/office/powerpoint/2010/main" val="3240428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5FFE61-F88A-578F-221B-EE9331B2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4-bit </a:t>
            </a:r>
            <a:r>
              <a:rPr lang="tr-TR" dirty="0" err="1"/>
              <a:t>Ripple</a:t>
            </a:r>
            <a:r>
              <a:rPr lang="tr-TR" dirty="0"/>
              <a:t> </a:t>
            </a:r>
            <a:r>
              <a:rPr lang="tr-TR" dirty="0" err="1"/>
              <a:t>Adder</a:t>
            </a:r>
            <a:endParaRPr lang="tr-TR" dirty="0"/>
          </a:p>
        </p:txBody>
      </p:sp>
      <p:pic>
        <p:nvPicPr>
          <p:cNvPr id="4" name="Resim 3" descr="metin, ekran görüntüsü, diyagram, çizgi içeren bir resim&#10;&#10;Açıklama otomatik olarak oluşturuldu">
            <a:extLst>
              <a:ext uri="{FF2B5EF4-FFF2-40B4-BE49-F238E27FC236}">
                <a16:creationId xmlns:a16="http://schemas.microsoft.com/office/drawing/2014/main" id="{D41E73A0-C031-EF4C-414F-728AE8672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28" y="1454526"/>
            <a:ext cx="9315543" cy="2589519"/>
          </a:xfrm>
          <a:prstGeom prst="rect">
            <a:avLst/>
          </a:prstGeom>
        </p:spPr>
      </p:pic>
      <p:pic>
        <p:nvPicPr>
          <p:cNvPr id="9" name="Resim 8" descr="diyagram, metin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6FDE005D-9DF1-95B8-A6E8-25F1F6640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25" y="4184737"/>
            <a:ext cx="7506748" cy="2248214"/>
          </a:xfrm>
          <a:prstGeom prst="rect">
            <a:avLst/>
          </a:prstGeom>
        </p:spPr>
      </p:pic>
      <p:sp>
        <p:nvSpPr>
          <p:cNvPr id="10" name="TextBox 11">
            <a:extLst>
              <a:ext uri="{FF2B5EF4-FFF2-40B4-BE49-F238E27FC236}">
                <a16:creationId xmlns:a16="http://schemas.microsoft.com/office/drawing/2014/main" id="{5948CEF8-06C6-14FA-7853-F34002CF5630}"/>
              </a:ext>
            </a:extLst>
          </p:cNvPr>
          <p:cNvSpPr txBox="1"/>
          <p:nvPr/>
        </p:nvSpPr>
        <p:spPr>
          <a:xfrm>
            <a:off x="217478" y="6067524"/>
            <a:ext cx="1223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adder</a:t>
            </a:r>
            <a:r>
              <a:rPr lang="en-US" dirty="0">
                <a:solidFill>
                  <a:srgbClr val="FF0000"/>
                </a:solidFill>
              </a:rPr>
              <a:t>.v</a:t>
            </a:r>
            <a:endParaRPr lang="tr-TR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adder_tb.v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22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3A9FE0D-19DD-6496-0CBB-35A21A3CD5A7}"/>
              </a:ext>
            </a:extLst>
          </p:cNvPr>
          <p:cNvSpPr txBox="1">
            <a:spLocks/>
          </p:cNvSpPr>
          <p:nvPr/>
        </p:nvSpPr>
        <p:spPr>
          <a:xfrm>
            <a:off x="1615440" y="2499518"/>
            <a:ext cx="89611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/>
              <a:t>ARDIŞIL </a:t>
            </a:r>
            <a:br>
              <a:rPr lang="en-US" sz="6600" b="1" dirty="0"/>
            </a:br>
            <a:r>
              <a:rPr lang="en-US" sz="6600" b="1" dirty="0"/>
              <a:t>DEVRE DİZAYNI</a:t>
            </a:r>
            <a:endParaRPr lang="tr-TR" sz="6600" b="1" dirty="0"/>
          </a:p>
        </p:txBody>
      </p:sp>
    </p:spTree>
    <p:extLst>
      <p:ext uri="{BB962C8B-B14F-4D97-AF65-F5344CB8AC3E}">
        <p14:creationId xmlns:p14="http://schemas.microsoft.com/office/powerpoint/2010/main" val="118378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49F8AF-A12A-5C5B-F377-3F301944A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Counter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C17626-E8BA-1047-1534-E18191E9E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Resetli</a:t>
            </a:r>
            <a:r>
              <a:rPr lang="tr-TR" dirty="0"/>
              <a:t> 4-bit yukarı sayıcı</a:t>
            </a:r>
          </a:p>
          <a:p>
            <a:r>
              <a:rPr lang="tr-TR" dirty="0"/>
              <a:t>CLK yükselen kenar</a:t>
            </a:r>
          </a:p>
          <a:p>
            <a:r>
              <a:rPr lang="tr-TR" dirty="0" err="1"/>
              <a:t>Enable</a:t>
            </a:r>
            <a:r>
              <a:rPr lang="tr-TR" dirty="0"/>
              <a:t>=1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5FD720B-3C4D-97AA-7873-623CCF8D8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04785"/>
            <a:ext cx="12192000" cy="174623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9D4771DF-571A-621E-DCAB-19F7474D9577}"/>
              </a:ext>
            </a:extLst>
          </p:cNvPr>
          <p:cNvSpPr txBox="1"/>
          <p:nvPr/>
        </p:nvSpPr>
        <p:spPr>
          <a:xfrm>
            <a:off x="5133512" y="1426551"/>
            <a:ext cx="60945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always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@*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dirty="0">
                <a:latin typeface="Consolas" panose="020B0609020204030204" pitchFamily="49" charset="0"/>
              </a:rPr>
              <a:t>CO = (Q ==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4'b1111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&amp;&amp; EN ==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1'b1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1'b1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1'b0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always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@(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CLK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RESET)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(RESET)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latin typeface="Consolas" panose="020B0609020204030204" pitchFamily="49" charset="0"/>
              </a:rPr>
              <a:t>Q &lt;=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4'b0000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(EN)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latin typeface="Consolas" panose="020B0609020204030204" pitchFamily="49" charset="0"/>
              </a:rPr>
              <a:t>Q &lt;= Q +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4'b0001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1F98B63B-5AF4-9773-83E4-39F546DE60D5}"/>
              </a:ext>
            </a:extLst>
          </p:cNvPr>
          <p:cNvSpPr txBox="1"/>
          <p:nvPr/>
        </p:nvSpPr>
        <p:spPr>
          <a:xfrm>
            <a:off x="217478" y="6067524"/>
            <a:ext cx="1418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counter</a:t>
            </a:r>
            <a:r>
              <a:rPr lang="en-US" dirty="0">
                <a:solidFill>
                  <a:srgbClr val="FF0000"/>
                </a:solidFill>
              </a:rPr>
              <a:t>.v</a:t>
            </a:r>
          </a:p>
          <a:p>
            <a:r>
              <a:rPr lang="tr-TR" dirty="0" err="1">
                <a:solidFill>
                  <a:srgbClr val="FF0000"/>
                </a:solidFill>
              </a:rPr>
              <a:t>counter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 err="1">
                <a:solidFill>
                  <a:srgbClr val="FF0000"/>
                </a:solidFill>
              </a:rPr>
              <a:t>tb.v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588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49F8AF-A12A-5C5B-F377-3F301944A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Bidirectional</a:t>
            </a:r>
            <a:r>
              <a:rPr lang="tr-TR" dirty="0"/>
              <a:t> Counter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C17626-E8BA-1047-1534-E18191E9E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Resetli</a:t>
            </a:r>
            <a:r>
              <a:rPr lang="tr-TR" dirty="0"/>
              <a:t> 4-bit yukarı-aşağı sayıcı</a:t>
            </a:r>
          </a:p>
          <a:p>
            <a:r>
              <a:rPr lang="tr-TR" dirty="0"/>
              <a:t>CLK yükselen kenar</a:t>
            </a:r>
            <a:endParaRPr lang="en-US" dirty="0"/>
          </a:p>
          <a:p>
            <a:r>
              <a:rPr lang="en-US" dirty="0"/>
              <a:t>DIR=1 </a:t>
            </a:r>
            <a:r>
              <a:rPr lang="en-US" dirty="0" err="1"/>
              <a:t>yukarı</a:t>
            </a:r>
            <a:r>
              <a:rPr lang="en-US" dirty="0"/>
              <a:t> </a:t>
            </a:r>
            <a:r>
              <a:rPr lang="en-US" dirty="0" err="1"/>
              <a:t>sayıcı</a:t>
            </a:r>
            <a:endParaRPr lang="en-US" dirty="0"/>
          </a:p>
          <a:p>
            <a:r>
              <a:rPr lang="en-US" dirty="0"/>
              <a:t>DIR=0 </a:t>
            </a:r>
            <a:r>
              <a:rPr lang="en-US" dirty="0" err="1"/>
              <a:t>aşağı</a:t>
            </a:r>
            <a:r>
              <a:rPr lang="en-US" dirty="0"/>
              <a:t> </a:t>
            </a:r>
            <a:r>
              <a:rPr lang="en-US" dirty="0" err="1"/>
              <a:t>sayıcı</a:t>
            </a:r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F987EF5-C0A5-9A73-D8F0-5D0056A4A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23076"/>
            <a:ext cx="12192000" cy="1944448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90BD4A27-9F9B-0A53-D28A-349D1700647C}"/>
              </a:ext>
            </a:extLst>
          </p:cNvPr>
          <p:cNvSpPr txBox="1"/>
          <p:nvPr/>
        </p:nvSpPr>
        <p:spPr>
          <a:xfrm>
            <a:off x="6096000" y="450037"/>
            <a:ext cx="60945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always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@*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(DIR ==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1'b1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Count up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latin typeface="Consolas" panose="020B0609020204030204" pitchFamily="49" charset="0"/>
              </a:rPr>
              <a:t>CO = (Q ==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4'b1111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&amp;&amp; EN ==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1'b1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dirty="0">
                <a:latin typeface="Consolas" panose="020B0609020204030204" pitchFamily="49" charset="0"/>
              </a:rPr>
              <a:t>?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1'b1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1'b0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Count down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latin typeface="Consolas" panose="020B0609020204030204" pitchFamily="49" charset="0"/>
              </a:rPr>
              <a:t>CO = (Q ==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4'b0000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&amp;&amp; EN ==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1'b1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dirty="0">
                <a:latin typeface="Consolas" panose="020B0609020204030204" pitchFamily="49" charset="0"/>
              </a:rPr>
              <a:t>?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1'b1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1'b0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always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@(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CLK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RESET)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(RESET)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latin typeface="Consolas" panose="020B0609020204030204" pitchFamily="49" charset="0"/>
              </a:rPr>
              <a:t>Q &lt;=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4'b0000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(EN)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(DIR ==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1'b1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Count up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dirty="0">
                <a:latin typeface="Consolas" panose="020B0609020204030204" pitchFamily="49" charset="0"/>
              </a:rPr>
              <a:t>Q &lt;= Q +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4'b0001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Count down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Q &lt;= Q -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4'b0001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078D968E-5C50-3196-E0A3-ED09B9F4A738}"/>
              </a:ext>
            </a:extLst>
          </p:cNvPr>
          <p:cNvSpPr txBox="1"/>
          <p:nvPr/>
        </p:nvSpPr>
        <p:spPr>
          <a:xfrm>
            <a:off x="217478" y="6067524"/>
            <a:ext cx="1761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counter_fb</a:t>
            </a:r>
            <a:r>
              <a:rPr lang="en-US" dirty="0">
                <a:solidFill>
                  <a:srgbClr val="FF0000"/>
                </a:solidFill>
              </a:rPr>
              <a:t>.v</a:t>
            </a:r>
          </a:p>
          <a:p>
            <a:r>
              <a:rPr lang="tr-TR" dirty="0" err="1">
                <a:solidFill>
                  <a:srgbClr val="FF0000"/>
                </a:solidFill>
              </a:rPr>
              <a:t>counter_fb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 err="1">
                <a:solidFill>
                  <a:srgbClr val="FF0000"/>
                </a:solidFill>
              </a:rPr>
              <a:t>tb.v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B08E7FC-5D44-0876-2E90-0E35AA24F7FC}"/>
              </a:ext>
            </a:extLst>
          </p:cNvPr>
          <p:cNvCxnSpPr>
            <a:cxnSpLocks/>
          </p:cNvCxnSpPr>
          <p:nvPr/>
        </p:nvCxnSpPr>
        <p:spPr>
          <a:xfrm flipV="1">
            <a:off x="7258705" y="4001294"/>
            <a:ext cx="1030297" cy="7090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0886DE-45C9-7D76-62F4-232372A50873}"/>
              </a:ext>
            </a:extLst>
          </p:cNvPr>
          <p:cNvSpPr txBox="1"/>
          <p:nvPr/>
        </p:nvSpPr>
        <p:spPr>
          <a:xfrm>
            <a:off x="8289002" y="3785186"/>
            <a:ext cx="3322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Yön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değişimi</a:t>
            </a:r>
            <a:r>
              <a:rPr lang="en-US" sz="1200" dirty="0">
                <a:solidFill>
                  <a:srgbClr val="FF0000"/>
                </a:solidFill>
              </a:rPr>
              <a:t> (DIR = 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FF241-B89C-C4AB-285E-3D4516F33006}"/>
              </a:ext>
            </a:extLst>
          </p:cNvPr>
          <p:cNvSpPr/>
          <p:nvPr/>
        </p:nvSpPr>
        <p:spPr>
          <a:xfrm>
            <a:off x="6849131" y="4232515"/>
            <a:ext cx="808969" cy="1835009"/>
          </a:xfrm>
          <a:prstGeom prst="rect">
            <a:avLst/>
          </a:prstGeom>
          <a:solidFill>
            <a:schemeClr val="accent5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E7C8C1-001C-0526-78C8-B0D7D99ED60B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3038505" y="3954131"/>
            <a:ext cx="882010" cy="5200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F1D605E-1EAF-4F3D-7891-08FA41D7118B}"/>
              </a:ext>
            </a:extLst>
          </p:cNvPr>
          <p:cNvSpPr txBox="1"/>
          <p:nvPr/>
        </p:nvSpPr>
        <p:spPr>
          <a:xfrm>
            <a:off x="3920515" y="3815631"/>
            <a:ext cx="1412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Yükselen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kenar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1B4274-9DD7-CCD5-4386-2D6F4ED7B9C1}"/>
              </a:ext>
            </a:extLst>
          </p:cNvPr>
          <p:cNvSpPr/>
          <p:nvPr/>
        </p:nvSpPr>
        <p:spPr>
          <a:xfrm>
            <a:off x="2845767" y="4256840"/>
            <a:ext cx="192738" cy="434778"/>
          </a:xfrm>
          <a:prstGeom prst="rect">
            <a:avLst/>
          </a:prstGeom>
          <a:solidFill>
            <a:schemeClr val="accent5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776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03B3B8-CFC8-4CA0-D682-3B5E0480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Icarus</a:t>
            </a:r>
            <a:r>
              <a:rPr lang="tr-TR" dirty="0"/>
              <a:t> </a:t>
            </a:r>
            <a:r>
              <a:rPr lang="tr-TR" dirty="0" err="1"/>
              <a:t>Verilog</a:t>
            </a:r>
            <a:r>
              <a:rPr lang="tr-TR" dirty="0"/>
              <a:t> Kurulum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87C60CA-4B56-DBC4-E230-FEB89A861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83" y="1832231"/>
            <a:ext cx="4772691" cy="3753374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1E41A7B-9FA4-2B4D-3DEC-B29F62487C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12"/>
          <a:stretch/>
        </p:blipFill>
        <p:spPr>
          <a:xfrm>
            <a:off x="6011847" y="1882127"/>
            <a:ext cx="4744112" cy="3653581"/>
          </a:xfrm>
          <a:prstGeom prst="rect">
            <a:avLst/>
          </a:prstGeom>
        </p:spPr>
      </p:pic>
      <p:sp>
        <p:nvSpPr>
          <p:cNvPr id="12" name="Dikdörtgen 11">
            <a:extLst>
              <a:ext uri="{FF2B5EF4-FFF2-40B4-BE49-F238E27FC236}">
                <a16:creationId xmlns:a16="http://schemas.microsoft.com/office/drawing/2014/main" id="{651E6881-FD30-5793-3825-6313D213043B}"/>
              </a:ext>
            </a:extLst>
          </p:cNvPr>
          <p:cNvSpPr/>
          <p:nvPr/>
        </p:nvSpPr>
        <p:spPr>
          <a:xfrm>
            <a:off x="6431691" y="3410337"/>
            <a:ext cx="2323322" cy="298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4657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EFF2-2786-D060-AB7A-0CBAF4221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D-Flip Flop (DFF)</a:t>
            </a:r>
            <a:endParaRPr lang="tr-T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313852-3E0D-2898-DFB0-DC3EF559EC03}"/>
              </a:ext>
            </a:extLst>
          </p:cNvPr>
          <p:cNvSpPr txBox="1"/>
          <p:nvPr/>
        </p:nvSpPr>
        <p:spPr>
          <a:xfrm>
            <a:off x="217478" y="6067524"/>
            <a:ext cx="1650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DFlipFlop_st.v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DFlipFlop_tb.v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BAFD1B-8C37-860E-B250-59F7E00DB5E6}"/>
              </a:ext>
            </a:extLst>
          </p:cNvPr>
          <p:cNvSpPr txBox="1"/>
          <p:nvPr/>
        </p:nvSpPr>
        <p:spPr>
          <a:xfrm>
            <a:off x="2062626" y="6067523"/>
            <a:ext cx="170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DFlipFlop_bh.v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FB9384-6943-03E9-7FDC-28546F1D32FD}"/>
              </a:ext>
            </a:extLst>
          </p:cNvPr>
          <p:cNvGrpSpPr/>
          <p:nvPr/>
        </p:nvGrpSpPr>
        <p:grpSpPr>
          <a:xfrm>
            <a:off x="1653441" y="4690248"/>
            <a:ext cx="6945494" cy="1887685"/>
            <a:chOff x="2394305" y="3855942"/>
            <a:chExt cx="6945494" cy="188768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65DF642-3A4D-DDF7-2D67-05AFEDC8518B}"/>
                </a:ext>
              </a:extLst>
            </p:cNvPr>
            <p:cNvGrpSpPr/>
            <p:nvPr/>
          </p:nvGrpSpPr>
          <p:grpSpPr>
            <a:xfrm>
              <a:off x="2394305" y="3855942"/>
              <a:ext cx="6945494" cy="1049663"/>
              <a:chOff x="2394305" y="3855942"/>
              <a:chExt cx="6945494" cy="1049663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A3F10CB-DBFC-B122-4D06-61E1DCBB79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85737" y="3855942"/>
                <a:ext cx="6354062" cy="1009791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3F9EB5-9582-74F0-A007-07F7A56E94BC}"/>
                  </a:ext>
                </a:extLst>
              </p:cNvPr>
              <p:cNvSpPr txBox="1"/>
              <p:nvPr/>
            </p:nvSpPr>
            <p:spPr>
              <a:xfrm>
                <a:off x="2402319" y="4003234"/>
                <a:ext cx="3080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B050"/>
                    </a:solidFill>
                  </a:rPr>
                  <a:t>D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2992D3-7F8D-EA9E-0779-16C3A6FD91E2}"/>
                  </a:ext>
                </a:extLst>
              </p:cNvPr>
              <p:cNvSpPr txBox="1"/>
              <p:nvPr/>
            </p:nvSpPr>
            <p:spPr>
              <a:xfrm>
                <a:off x="2398312" y="4206950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B050"/>
                    </a:solidFill>
                  </a:rPr>
                  <a:t>Q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CC910D-B60B-C89C-299A-229AC123D4F1}"/>
                  </a:ext>
                </a:extLst>
              </p:cNvPr>
              <p:cNvSpPr txBox="1"/>
              <p:nvPr/>
            </p:nvSpPr>
            <p:spPr>
              <a:xfrm>
                <a:off x="2394305" y="4410666"/>
                <a:ext cx="5020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B050"/>
                    </a:solidFill>
                  </a:rPr>
                  <a:t>CLK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411C4D-1DDE-ADEB-BD44-475AD85C57FD}"/>
                  </a:ext>
                </a:extLst>
              </p:cNvPr>
              <p:cNvSpPr txBox="1"/>
              <p:nvPr/>
            </p:nvSpPr>
            <p:spPr>
              <a:xfrm>
                <a:off x="2403085" y="4597828"/>
                <a:ext cx="6270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Reset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16A50C2-96B2-9C19-D97B-7A1FD472DF2F}"/>
                </a:ext>
              </a:extLst>
            </p:cNvPr>
            <p:cNvCxnSpPr/>
            <p:nvPr/>
          </p:nvCxnSpPr>
          <p:spPr>
            <a:xfrm>
              <a:off x="4584700" y="4564554"/>
              <a:ext cx="583610" cy="61069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1432F1-4E2C-3019-D6C5-CDE7CDF8FD07}"/>
                </a:ext>
              </a:extLst>
            </p:cNvPr>
            <p:cNvSpPr txBox="1"/>
            <p:nvPr/>
          </p:nvSpPr>
          <p:spPr>
            <a:xfrm>
              <a:off x="5168310" y="5097296"/>
              <a:ext cx="7816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Yükselen</a:t>
              </a:r>
              <a:br>
                <a:rPr lang="en-US" sz="1200" dirty="0"/>
              </a:br>
              <a:r>
                <a:rPr lang="en-US" sz="1200" dirty="0" err="1"/>
                <a:t>pozitif</a:t>
              </a:r>
              <a:br>
                <a:rPr lang="en-US" sz="1200" dirty="0"/>
              </a:br>
              <a:r>
                <a:rPr lang="en-US" sz="1200" dirty="0" err="1"/>
                <a:t>kenar</a:t>
              </a:r>
              <a:endParaRPr lang="en-US" sz="1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9A27138-FCCE-D50D-50DA-205C01C6D4FF}"/>
                </a:ext>
              </a:extLst>
            </p:cNvPr>
            <p:cNvSpPr/>
            <p:nvPr/>
          </p:nvSpPr>
          <p:spPr>
            <a:xfrm>
              <a:off x="4488331" y="3996177"/>
              <a:ext cx="192738" cy="869555"/>
            </a:xfrm>
            <a:prstGeom prst="rect">
              <a:avLst/>
            </a:prstGeom>
            <a:solidFill>
              <a:schemeClr val="accent5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pic>
        <p:nvPicPr>
          <p:cNvPr id="2050" name="Picture 2" descr="Understanding D Flip Flop Behavior: Clock Effects on NAND Gates">
            <a:extLst>
              <a:ext uri="{FF2B5EF4-FFF2-40B4-BE49-F238E27FC236}">
                <a16:creationId xmlns:a16="http://schemas.microsoft.com/office/drawing/2014/main" id="{6190297D-773F-3722-6BC4-9452877BA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58" y="1847304"/>
            <a:ext cx="5120974" cy="213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35D0AAB-E4F0-10C7-1E2D-1E29D6124EA4}"/>
              </a:ext>
            </a:extLst>
          </p:cNvPr>
          <p:cNvSpPr txBox="1"/>
          <p:nvPr/>
        </p:nvSpPr>
        <p:spPr>
          <a:xfrm>
            <a:off x="6692810" y="1144778"/>
            <a:ext cx="39395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always</a:t>
            </a:r>
            <a:r>
              <a:rPr lang="tr-T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dirty="0">
                <a:effectLst/>
                <a:latin typeface="Consolas" panose="020B0609020204030204" pitchFamily="49" charset="0"/>
              </a:rPr>
              <a:t>@(</a:t>
            </a:r>
            <a:r>
              <a:rPr lang="tr-T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tr-T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dirty="0" err="1">
                <a:effectLst/>
                <a:latin typeface="Consolas" panose="020B0609020204030204" pitchFamily="49" charset="0"/>
              </a:rPr>
              <a:t>clk</a:t>
            </a:r>
            <a:r>
              <a:rPr lang="tr-T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tr-T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tr-T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dirty="0">
                <a:effectLst/>
                <a:latin typeface="Consolas" panose="020B0609020204030204" pitchFamily="49" charset="0"/>
              </a:rPr>
              <a:t>reset) </a:t>
            </a:r>
            <a:r>
              <a:rPr lang="tr-T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tr-T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tr-T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b="0" dirty="0">
                <a:effectLst/>
                <a:latin typeface="Consolas" panose="020B0609020204030204" pitchFamily="49" charset="0"/>
              </a:rPr>
              <a:t>(reset)</a:t>
            </a:r>
          </a:p>
          <a:p>
            <a:r>
              <a:rPr lang="tr-T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sz="1200" b="0" dirty="0">
                <a:effectLst/>
                <a:latin typeface="Consolas" panose="020B0609020204030204" pitchFamily="49" charset="0"/>
              </a:rPr>
              <a:t>Q &lt;= </a:t>
            </a:r>
            <a:r>
              <a:rPr lang="tr-TR" sz="1200" dirty="0">
                <a:solidFill>
                  <a:srgbClr val="6A9955"/>
                </a:solidFill>
                <a:latin typeface="Consolas" panose="020B0609020204030204" pitchFamily="49" charset="0"/>
              </a:rPr>
              <a:t>1'b0</a:t>
            </a:r>
            <a:r>
              <a:rPr lang="tr-TR" sz="1200" b="0" dirty="0">
                <a:effectLst/>
                <a:latin typeface="Consolas" panose="020B0609020204030204" pitchFamily="49" charset="0"/>
              </a:rPr>
              <a:t>;</a:t>
            </a:r>
            <a:r>
              <a:rPr lang="tr-T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tr-T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endParaRPr lang="tr-T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sz="1200" b="0" dirty="0">
                <a:effectLst/>
                <a:latin typeface="Consolas" panose="020B0609020204030204" pitchFamily="49" charset="0"/>
              </a:rPr>
              <a:t>Q &lt;= D;</a:t>
            </a:r>
          </a:p>
          <a:p>
            <a:r>
              <a:rPr lang="tr-T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endParaRPr lang="tr-T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C5E636-97B4-D9C8-31BB-7D7B8C1F85E2}"/>
              </a:ext>
            </a:extLst>
          </p:cNvPr>
          <p:cNvSpPr txBox="1"/>
          <p:nvPr/>
        </p:nvSpPr>
        <p:spPr>
          <a:xfrm>
            <a:off x="6688523" y="2749167"/>
            <a:ext cx="60971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tr-T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DFlipFlop_st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q,qbar,d,clk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r>
              <a:rPr lang="tr-T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tr-T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d,clk</a:t>
            </a:r>
            <a:r>
              <a:rPr lang="tr-TR" sz="1200" dirty="0">
                <a:latin typeface="Consolas" panose="020B0609020204030204" pitchFamily="49" charset="0"/>
              </a:rPr>
              <a:t>; </a:t>
            </a:r>
          </a:p>
          <a:p>
            <a:r>
              <a:rPr lang="tr-T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tr-T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dirty="0">
                <a:latin typeface="Consolas" panose="020B0609020204030204" pitchFamily="49" charset="0"/>
              </a:rPr>
              <a:t>q, </a:t>
            </a:r>
            <a:r>
              <a:rPr lang="tr-TR" sz="1200" dirty="0" err="1">
                <a:latin typeface="Consolas" panose="020B0609020204030204" pitchFamily="49" charset="0"/>
              </a:rPr>
              <a:t>qbar</a:t>
            </a:r>
            <a:r>
              <a:rPr lang="tr-TR" sz="1200" dirty="0">
                <a:latin typeface="Consolas" panose="020B0609020204030204" pitchFamily="49" charset="0"/>
              </a:rPr>
              <a:t>; </a:t>
            </a:r>
          </a:p>
          <a:p>
            <a:r>
              <a:rPr lang="tr-T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not_gate</a:t>
            </a:r>
            <a:r>
              <a:rPr lang="tr-T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not1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dbar,d</a:t>
            </a:r>
            <a:r>
              <a:rPr lang="tr-TR" sz="1200" dirty="0">
                <a:latin typeface="Consolas" panose="020B0609020204030204" pitchFamily="49" charset="0"/>
              </a:rPr>
              <a:t>); </a:t>
            </a:r>
          </a:p>
          <a:p>
            <a:r>
              <a:rPr lang="tr-T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nand_gate</a:t>
            </a:r>
            <a:r>
              <a:rPr lang="tr-T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nand1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x,clk,d</a:t>
            </a:r>
            <a:r>
              <a:rPr lang="tr-TR" sz="1200" dirty="0">
                <a:latin typeface="Consolas" panose="020B0609020204030204" pitchFamily="49" charset="0"/>
              </a:rPr>
              <a:t>); </a:t>
            </a:r>
          </a:p>
          <a:p>
            <a:r>
              <a:rPr lang="tr-T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nand_gate</a:t>
            </a:r>
            <a:r>
              <a:rPr lang="tr-T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nand2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y,clk,dbar</a:t>
            </a:r>
            <a:r>
              <a:rPr lang="tr-TR" sz="1200" dirty="0">
                <a:latin typeface="Consolas" panose="020B0609020204030204" pitchFamily="49" charset="0"/>
              </a:rPr>
              <a:t>); </a:t>
            </a:r>
          </a:p>
          <a:p>
            <a:r>
              <a:rPr lang="tr-T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nand_gate</a:t>
            </a:r>
            <a:r>
              <a:rPr lang="tr-T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nand3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q,qbar,y</a:t>
            </a:r>
            <a:r>
              <a:rPr lang="tr-TR" sz="1200" dirty="0">
                <a:latin typeface="Consolas" panose="020B0609020204030204" pitchFamily="49" charset="0"/>
              </a:rPr>
              <a:t>); </a:t>
            </a:r>
          </a:p>
          <a:p>
            <a:r>
              <a:rPr lang="tr-T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nand_gate</a:t>
            </a:r>
            <a:r>
              <a:rPr lang="tr-T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nand4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qbar,q,x</a:t>
            </a:r>
            <a:r>
              <a:rPr lang="tr-TR" sz="1200" dirty="0">
                <a:latin typeface="Consolas" panose="020B0609020204030204" pitchFamily="49" charset="0"/>
              </a:rPr>
              <a:t>); </a:t>
            </a:r>
          </a:p>
          <a:p>
            <a:r>
              <a:rPr lang="tr-T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tr-T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E753CE-EAAF-31A5-563F-2E3C72BC1EB3}"/>
              </a:ext>
            </a:extLst>
          </p:cNvPr>
          <p:cNvSpPr txBox="1"/>
          <p:nvPr/>
        </p:nvSpPr>
        <p:spPr>
          <a:xfrm>
            <a:off x="6678198" y="843240"/>
            <a:ext cx="241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Davranışsal</a:t>
            </a:r>
            <a:r>
              <a:rPr lang="en-US" b="1" u="sng" dirty="0"/>
              <a:t> </a:t>
            </a:r>
            <a:r>
              <a:rPr lang="en-US" b="1" u="sng" dirty="0" err="1"/>
              <a:t>Yaklaşım</a:t>
            </a:r>
            <a:endParaRPr lang="tr-TR" b="1" u="sn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C3934B-E788-7061-E626-9472AD592DCC}"/>
              </a:ext>
            </a:extLst>
          </p:cNvPr>
          <p:cNvSpPr txBox="1"/>
          <p:nvPr/>
        </p:nvSpPr>
        <p:spPr>
          <a:xfrm>
            <a:off x="6673910" y="2472241"/>
            <a:ext cx="19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Yapısal</a:t>
            </a:r>
            <a:r>
              <a:rPr lang="en-US" b="1" u="sng" dirty="0"/>
              <a:t> </a:t>
            </a:r>
            <a:r>
              <a:rPr lang="en-US" b="1" u="sng" dirty="0" err="1"/>
              <a:t>Yaklaşım</a:t>
            </a:r>
            <a:endParaRPr lang="tr-TR" b="1" u="sng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66F7D5-6E81-0EFE-6D10-1BC3BE94485C}"/>
              </a:ext>
            </a:extLst>
          </p:cNvPr>
          <p:cNvSpPr/>
          <p:nvPr/>
        </p:nvSpPr>
        <p:spPr>
          <a:xfrm>
            <a:off x="7522108" y="1179412"/>
            <a:ext cx="627399" cy="2199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E0B9C2-CC54-37C6-4CD0-AE6F4987BA6D}"/>
              </a:ext>
            </a:extLst>
          </p:cNvPr>
          <p:cNvSpPr txBox="1"/>
          <p:nvPr/>
        </p:nvSpPr>
        <p:spPr>
          <a:xfrm>
            <a:off x="8836976" y="254514"/>
            <a:ext cx="639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i="0" u="none" strike="noStrike" baseline="0" dirty="0" err="1">
                <a:solidFill>
                  <a:srgbClr val="201C20"/>
                </a:solidFill>
                <a:latin typeface="Fd2604-Identity-H"/>
              </a:rPr>
              <a:t>sensitivity</a:t>
            </a:r>
            <a:r>
              <a:rPr lang="tr-TR" sz="1800" b="0" i="0" u="none" strike="noStrike" baseline="0" dirty="0">
                <a:solidFill>
                  <a:srgbClr val="201C20"/>
                </a:solidFill>
                <a:latin typeface="Fd2604-Identity-H"/>
              </a:rPr>
              <a:t> </a:t>
            </a:r>
            <a:r>
              <a:rPr lang="tr-TR" sz="1800" b="0" i="0" u="none" strike="noStrike" baseline="0" dirty="0" err="1">
                <a:solidFill>
                  <a:srgbClr val="201C20"/>
                </a:solidFill>
                <a:latin typeface="Fd2604-Identity-H"/>
              </a:rPr>
              <a:t>list</a:t>
            </a:r>
            <a:endParaRPr lang="tr-TR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75FCDA-496E-CBE3-E5DA-6F552E252272}"/>
              </a:ext>
            </a:extLst>
          </p:cNvPr>
          <p:cNvCxnSpPr>
            <a:cxnSpLocks/>
          </p:cNvCxnSpPr>
          <p:nvPr/>
        </p:nvCxnSpPr>
        <p:spPr>
          <a:xfrm flipV="1">
            <a:off x="8164119" y="623566"/>
            <a:ext cx="824771" cy="5623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C1114ED-FCDD-68B6-1D61-F598A91FCA40}"/>
              </a:ext>
            </a:extLst>
          </p:cNvPr>
          <p:cNvSpPr txBox="1"/>
          <p:nvPr/>
        </p:nvSpPr>
        <p:spPr>
          <a:xfrm>
            <a:off x="1608742" y="2558976"/>
            <a:ext cx="6805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Fd2604-Identity-H"/>
              </a:rPr>
              <a:t>not1</a:t>
            </a:r>
            <a:endParaRPr lang="tr-TR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C6A713-AEBB-8826-1955-DCE5B3F6FDB2}"/>
              </a:ext>
            </a:extLst>
          </p:cNvPr>
          <p:cNvSpPr txBox="1"/>
          <p:nvPr/>
        </p:nvSpPr>
        <p:spPr>
          <a:xfrm>
            <a:off x="2465086" y="2037330"/>
            <a:ext cx="866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Fd2604-Identity-H"/>
              </a:rPr>
              <a:t>nand1</a:t>
            </a:r>
            <a:endParaRPr lang="tr-TR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97E93-B9A0-C884-0FA3-29B96CFE5592}"/>
              </a:ext>
            </a:extLst>
          </p:cNvPr>
          <p:cNvSpPr txBox="1"/>
          <p:nvPr/>
        </p:nvSpPr>
        <p:spPr>
          <a:xfrm>
            <a:off x="2465086" y="3429000"/>
            <a:ext cx="866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Fd2604-Identity-H"/>
              </a:rPr>
              <a:t>nand2</a:t>
            </a:r>
            <a:endParaRPr lang="tr-TR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3573E2-DED2-3B36-423A-B8D8666E04B2}"/>
              </a:ext>
            </a:extLst>
          </p:cNvPr>
          <p:cNvSpPr txBox="1"/>
          <p:nvPr/>
        </p:nvSpPr>
        <p:spPr>
          <a:xfrm>
            <a:off x="3332032" y="3512211"/>
            <a:ext cx="6805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Fd2604-Identity-H"/>
              </a:rPr>
              <a:t>y</a:t>
            </a:r>
            <a:endParaRPr lang="tr-TR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F5CF8D-20DE-3EDF-FC76-77BA3537EDC5}"/>
              </a:ext>
            </a:extLst>
          </p:cNvPr>
          <p:cNvSpPr txBox="1"/>
          <p:nvPr/>
        </p:nvSpPr>
        <p:spPr>
          <a:xfrm>
            <a:off x="3332032" y="1892469"/>
            <a:ext cx="6805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Fd2604-Identity-H"/>
              </a:rPr>
              <a:t>x</a:t>
            </a:r>
            <a:endParaRPr lang="tr-TR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373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318B80-8AA1-45A5-4B9B-17F712C2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Register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353427-6FB0-CC05-B0CD-178709CF4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400" dirty="0"/>
              <a:t>Bitlerin sabit bir dizisini tutan küçük, hızlı hafıza birimidir.</a:t>
            </a:r>
          </a:p>
          <a:p>
            <a:r>
              <a:rPr lang="tr-TR" sz="1400" dirty="0"/>
              <a:t>4 </a:t>
            </a:r>
            <a:r>
              <a:rPr lang="en-US" sz="1400" dirty="0"/>
              <a:t>x </a:t>
            </a:r>
            <a:r>
              <a:rPr lang="tr-TR" sz="1400" dirty="0"/>
              <a:t>D-</a:t>
            </a:r>
            <a:r>
              <a:rPr lang="tr-TR" sz="1400" dirty="0" err="1"/>
              <a:t>Flip</a:t>
            </a:r>
            <a:r>
              <a:rPr lang="tr-TR" sz="1400" dirty="0"/>
              <a:t> </a:t>
            </a:r>
            <a:r>
              <a:rPr lang="tr-TR" sz="1400" dirty="0" err="1"/>
              <a:t>Flop</a:t>
            </a:r>
            <a:r>
              <a:rPr lang="tr-TR" sz="1400" dirty="0"/>
              <a:t>.</a:t>
            </a:r>
          </a:p>
        </p:txBody>
      </p:sp>
      <p:pic>
        <p:nvPicPr>
          <p:cNvPr id="1026" name="Picture 2" descr="Shift Registers in Digital Logic - GeeksforGeeks">
            <a:extLst>
              <a:ext uri="{FF2B5EF4-FFF2-40B4-BE49-F238E27FC236}">
                <a16:creationId xmlns:a16="http://schemas.microsoft.com/office/drawing/2014/main" id="{715F6586-9C59-1F87-DBF2-B4ABE01A7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869" y="3009530"/>
            <a:ext cx="9414261" cy="295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11">
            <a:extLst>
              <a:ext uri="{FF2B5EF4-FFF2-40B4-BE49-F238E27FC236}">
                <a16:creationId xmlns:a16="http://schemas.microsoft.com/office/drawing/2014/main" id="{CC170B48-600E-C25D-4C02-C03158FBB979}"/>
              </a:ext>
            </a:extLst>
          </p:cNvPr>
          <p:cNvSpPr txBox="1"/>
          <p:nvPr/>
        </p:nvSpPr>
        <p:spPr>
          <a:xfrm>
            <a:off x="217478" y="6067524"/>
            <a:ext cx="1387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register</a:t>
            </a:r>
            <a:r>
              <a:rPr lang="en-US" dirty="0">
                <a:solidFill>
                  <a:srgbClr val="FF0000"/>
                </a:solidFill>
              </a:rPr>
              <a:t>.v</a:t>
            </a:r>
          </a:p>
          <a:p>
            <a:r>
              <a:rPr lang="tr-TR" dirty="0" err="1">
                <a:solidFill>
                  <a:srgbClr val="FF0000"/>
                </a:solidFill>
              </a:rPr>
              <a:t>register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 err="1">
                <a:solidFill>
                  <a:srgbClr val="FF0000"/>
                </a:solidFill>
              </a:rPr>
              <a:t>tb.v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073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16779B-D1B1-D51D-EC5F-77B566FB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Shift</a:t>
            </a:r>
            <a:r>
              <a:rPr lang="tr-TR" dirty="0"/>
              <a:t> </a:t>
            </a:r>
            <a:r>
              <a:rPr lang="tr-TR" dirty="0" err="1"/>
              <a:t>Register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89F31E-624F-C19D-B06C-8424405B6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17980" cy="2009257"/>
          </a:xfrm>
        </p:spPr>
        <p:txBody>
          <a:bodyPr/>
          <a:lstStyle/>
          <a:p>
            <a:r>
              <a:rPr lang="tr-TR" sz="1400" dirty="0"/>
              <a:t>4-bit </a:t>
            </a:r>
            <a:r>
              <a:rPr lang="tr-TR" sz="1400" dirty="0" err="1"/>
              <a:t>shift</a:t>
            </a:r>
            <a:r>
              <a:rPr lang="tr-TR" sz="1400" dirty="0"/>
              <a:t> </a:t>
            </a:r>
            <a:r>
              <a:rPr lang="tr-TR" sz="1400" dirty="0" err="1"/>
              <a:t>register</a:t>
            </a:r>
            <a:endParaRPr lang="tr-TR" sz="1400" dirty="0"/>
          </a:p>
          <a:p>
            <a:r>
              <a:rPr lang="tr-TR" sz="1400" dirty="0"/>
              <a:t>Reset 0 olduğu durumda;</a:t>
            </a:r>
          </a:p>
          <a:p>
            <a:r>
              <a:rPr lang="tr-TR" sz="1400" dirty="0" err="1"/>
              <a:t>CLK’un</a:t>
            </a:r>
            <a:r>
              <a:rPr lang="tr-TR" sz="1400" dirty="0"/>
              <a:t> yükselen kenarında, </a:t>
            </a:r>
            <a:r>
              <a:rPr lang="tr-TR" sz="1400" dirty="0" err="1"/>
              <a:t>register’ın</a:t>
            </a:r>
            <a:r>
              <a:rPr lang="tr-TR" sz="1400" dirty="0"/>
              <a:t> değerlerini sola kaydırır ve </a:t>
            </a:r>
            <a:r>
              <a:rPr lang="tr-TR" sz="1400" dirty="0" err="1"/>
              <a:t>data_in</a:t>
            </a:r>
            <a:r>
              <a:rPr lang="tr-TR" sz="1400" dirty="0"/>
              <a:t> değerini </a:t>
            </a:r>
            <a:r>
              <a:rPr lang="tr-TR" sz="1400" dirty="0" err="1"/>
              <a:t>LSB’ye</a:t>
            </a:r>
            <a:r>
              <a:rPr lang="tr-TR" sz="1400" dirty="0"/>
              <a:t> atar.</a:t>
            </a:r>
          </a:p>
          <a:p>
            <a:endParaRPr lang="tr-TR" sz="1400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902F343-1902-4AA8-B520-C7D069EA5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510" y="1027906"/>
            <a:ext cx="7610669" cy="3295342"/>
          </a:xfrm>
          <a:prstGeom prst="rect">
            <a:avLst/>
          </a:prstGeom>
        </p:spPr>
      </p:pic>
      <p:sp>
        <p:nvSpPr>
          <p:cNvPr id="10" name="TextBox 11">
            <a:extLst>
              <a:ext uri="{FF2B5EF4-FFF2-40B4-BE49-F238E27FC236}">
                <a16:creationId xmlns:a16="http://schemas.microsoft.com/office/drawing/2014/main" id="{AEFA24B5-A435-C2D8-E883-F76CEEC3D803}"/>
              </a:ext>
            </a:extLst>
          </p:cNvPr>
          <p:cNvSpPr txBox="1"/>
          <p:nvPr/>
        </p:nvSpPr>
        <p:spPr>
          <a:xfrm>
            <a:off x="217477" y="6067524"/>
            <a:ext cx="292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shift_register_bh</a:t>
            </a:r>
            <a:r>
              <a:rPr lang="en-US" dirty="0">
                <a:solidFill>
                  <a:srgbClr val="FF0000"/>
                </a:solidFill>
              </a:rPr>
              <a:t>.v</a:t>
            </a:r>
          </a:p>
          <a:p>
            <a:r>
              <a:rPr lang="tr-TR" dirty="0" err="1">
                <a:solidFill>
                  <a:srgbClr val="FF0000"/>
                </a:solidFill>
              </a:rPr>
              <a:t>shift_register_tb</a:t>
            </a:r>
            <a:r>
              <a:rPr lang="en-US" dirty="0">
                <a:solidFill>
                  <a:srgbClr val="FF0000"/>
                </a:solidFill>
              </a:rPr>
              <a:t>.v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09B2762F-8AF8-BC62-83CC-6833CA5BB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76" y="4458185"/>
            <a:ext cx="10923999" cy="146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8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FA364E-6535-6C3D-BBEC-CDA2CA3F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Kaynakça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C37F87-8E90-6FCA-2D8D-37D1787F9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M. Morris Mano ,Charles </a:t>
            </a:r>
            <a:r>
              <a:rPr lang="en-US" dirty="0" err="1"/>
              <a:t>Kime</a:t>
            </a:r>
            <a:r>
              <a:rPr lang="en-US" dirty="0"/>
              <a:t> - Logic and Computer Design Fundamentals-Pearson (2008)</a:t>
            </a:r>
            <a:endParaRPr lang="tr-TR" dirty="0"/>
          </a:p>
          <a:p>
            <a:r>
              <a:rPr lang="tr-TR" dirty="0"/>
              <a:t>Stephen Brown, </a:t>
            </a:r>
            <a:r>
              <a:rPr lang="tr-TR" dirty="0" err="1"/>
              <a:t>Zvonko</a:t>
            </a:r>
            <a:r>
              <a:rPr lang="tr-TR" dirty="0"/>
              <a:t> </a:t>
            </a:r>
            <a:r>
              <a:rPr lang="tr-TR" dirty="0" err="1"/>
              <a:t>Vranesic</a:t>
            </a:r>
            <a:r>
              <a:rPr lang="tr-TR" dirty="0"/>
              <a:t> - Fundamentals of </a:t>
            </a:r>
            <a:r>
              <a:rPr lang="tr-TR" dirty="0" err="1"/>
              <a:t>Digital</a:t>
            </a:r>
            <a:r>
              <a:rPr lang="tr-TR" dirty="0"/>
              <a:t> </a:t>
            </a:r>
            <a:r>
              <a:rPr lang="tr-TR" dirty="0" err="1"/>
              <a:t>Logic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VHDL Design-McGraw-Hill (2023)</a:t>
            </a:r>
          </a:p>
          <a:p>
            <a:r>
              <a:rPr lang="tr-TR" dirty="0" err="1"/>
              <a:t>Yamin</a:t>
            </a:r>
            <a:r>
              <a:rPr lang="tr-TR" dirty="0"/>
              <a:t> </a:t>
            </a:r>
            <a:r>
              <a:rPr lang="tr-TR" dirty="0" err="1"/>
              <a:t>Li</a:t>
            </a:r>
            <a:r>
              <a:rPr lang="tr-TR" dirty="0"/>
              <a:t> - </a:t>
            </a:r>
            <a:r>
              <a:rPr lang="tr-TR" dirty="0" err="1"/>
              <a:t>Computer</a:t>
            </a:r>
            <a:r>
              <a:rPr lang="tr-TR" dirty="0"/>
              <a:t> </a:t>
            </a:r>
            <a:r>
              <a:rPr lang="tr-TR" dirty="0" err="1"/>
              <a:t>Principles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Design in </a:t>
            </a:r>
            <a:r>
              <a:rPr lang="tr-TR" dirty="0" err="1"/>
              <a:t>Verilog</a:t>
            </a:r>
            <a:r>
              <a:rPr lang="tr-TR" dirty="0"/>
              <a:t> HDL-</a:t>
            </a:r>
            <a:r>
              <a:rPr lang="tr-TR" dirty="0" err="1"/>
              <a:t>Wiley</a:t>
            </a:r>
            <a:r>
              <a:rPr lang="tr-TR" dirty="0"/>
              <a:t> (2015)</a:t>
            </a:r>
          </a:p>
        </p:txBody>
      </p:sp>
    </p:spTree>
    <p:extLst>
      <p:ext uri="{BB962C8B-B14F-4D97-AF65-F5344CB8AC3E}">
        <p14:creationId xmlns:p14="http://schemas.microsoft.com/office/powerpoint/2010/main" val="146814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03B3B8-CFC8-4CA0-D682-3B5E0480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Icarus</a:t>
            </a:r>
            <a:r>
              <a:rPr lang="tr-TR" dirty="0"/>
              <a:t> </a:t>
            </a:r>
            <a:r>
              <a:rPr lang="tr-TR" dirty="0" err="1"/>
              <a:t>Verilog</a:t>
            </a:r>
            <a:r>
              <a:rPr lang="tr-TR" dirty="0"/>
              <a:t> Kurulum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BC4FC83-A677-1739-A4A8-0C610FC4D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744112" cy="3696216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5AD09ED9-8669-20C7-FEB0-3B8A9BB0623A}"/>
              </a:ext>
            </a:extLst>
          </p:cNvPr>
          <p:cNvSpPr/>
          <p:nvPr/>
        </p:nvSpPr>
        <p:spPr>
          <a:xfrm>
            <a:off x="1184988" y="3722914"/>
            <a:ext cx="2323322" cy="298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942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03B3B8-CFC8-4CA0-D682-3B5E0480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Icarus</a:t>
            </a:r>
            <a:r>
              <a:rPr lang="tr-TR" dirty="0"/>
              <a:t> </a:t>
            </a:r>
            <a:r>
              <a:rPr lang="tr-TR" dirty="0" err="1"/>
              <a:t>Verilog</a:t>
            </a:r>
            <a:r>
              <a:rPr lang="tr-TR" dirty="0"/>
              <a:t> Kurulum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6EE56511-E690-2FF2-4458-4ED82DEFA374}"/>
              </a:ext>
            </a:extLst>
          </p:cNvPr>
          <p:cNvSpPr txBox="1"/>
          <p:nvPr/>
        </p:nvSpPr>
        <p:spPr>
          <a:xfrm>
            <a:off x="2803611" y="1690688"/>
            <a:ext cx="630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cmd.exe’de</a:t>
            </a:r>
            <a:r>
              <a:rPr lang="tr-TR" dirty="0"/>
              <a:t> «</a:t>
            </a:r>
            <a:r>
              <a:rPr lang="tr-TR" dirty="0" err="1"/>
              <a:t>iverilog</a:t>
            </a:r>
            <a:r>
              <a:rPr lang="tr-TR" dirty="0"/>
              <a:t>» komutunun algılandığının doğrulanması.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1BCCB679-501B-11BF-D08B-43C575534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334" y="2233689"/>
            <a:ext cx="5858693" cy="2610214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5D06C488-5401-A8B0-B17D-626474E54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334" y="5492946"/>
            <a:ext cx="5858693" cy="713796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8D5A6228-12A9-9635-43F5-F0F698831F25}"/>
              </a:ext>
            </a:extLst>
          </p:cNvPr>
          <p:cNvSpPr txBox="1"/>
          <p:nvPr/>
        </p:nvSpPr>
        <p:spPr>
          <a:xfrm>
            <a:off x="2386360" y="4982646"/>
            <a:ext cx="772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Bu hata ile karşılaşılırsa C:\iverilog\bin yolu ortam değişkenlerine eklenmeli.</a:t>
            </a:r>
          </a:p>
        </p:txBody>
      </p:sp>
    </p:spTree>
    <p:extLst>
      <p:ext uri="{BB962C8B-B14F-4D97-AF65-F5344CB8AC3E}">
        <p14:creationId xmlns:p14="http://schemas.microsoft.com/office/powerpoint/2010/main" val="355829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D7E582-4363-AAE5-5877-A6BC7347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VSCode</a:t>
            </a:r>
            <a:r>
              <a:rPr lang="tr-TR" dirty="0"/>
              <a:t> içerisine </a:t>
            </a:r>
            <a:r>
              <a:rPr lang="tr-TR" dirty="0" err="1"/>
              <a:t>Verilog</a:t>
            </a:r>
            <a:r>
              <a:rPr lang="tr-TR" dirty="0"/>
              <a:t> HDL Uzantısının eklenmesi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F8F1522-3DC7-75D0-E98B-CAA96EBA8CA0}"/>
              </a:ext>
            </a:extLst>
          </p:cNvPr>
          <p:cNvSpPr txBox="1"/>
          <p:nvPr/>
        </p:nvSpPr>
        <p:spPr>
          <a:xfrm>
            <a:off x="838200" y="1808370"/>
            <a:ext cx="7666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>
                <a:latin typeface="Segoe WPC"/>
              </a:rPr>
              <a:t>Extension</a:t>
            </a:r>
            <a:r>
              <a:rPr lang="tr-TR" b="1" dirty="0">
                <a:latin typeface="Segoe WPC"/>
              </a:rPr>
              <a:t>: </a:t>
            </a:r>
            <a:r>
              <a:rPr lang="tr-TR" b="1" i="0" dirty="0" err="1">
                <a:effectLst/>
                <a:latin typeface="Segoe WPC"/>
              </a:rPr>
              <a:t>Verilog</a:t>
            </a:r>
            <a:r>
              <a:rPr lang="tr-TR" b="1" i="0" dirty="0">
                <a:effectLst/>
                <a:latin typeface="Segoe WPC"/>
              </a:rPr>
              <a:t>-HDL/</a:t>
            </a:r>
            <a:r>
              <a:rPr lang="tr-TR" b="1" i="0" dirty="0" err="1">
                <a:effectLst/>
                <a:latin typeface="Segoe WPC"/>
              </a:rPr>
              <a:t>SystemVerilog</a:t>
            </a:r>
            <a:r>
              <a:rPr lang="tr-TR" b="1" i="0" dirty="0">
                <a:effectLst/>
                <a:latin typeface="Segoe WPC"/>
              </a:rPr>
              <a:t>/</a:t>
            </a:r>
            <a:r>
              <a:rPr lang="tr-TR" b="1" i="0" dirty="0" err="1">
                <a:effectLst/>
                <a:latin typeface="Segoe WPC"/>
              </a:rPr>
              <a:t>Bluespec</a:t>
            </a:r>
            <a:r>
              <a:rPr lang="tr-TR" b="1" i="0" dirty="0">
                <a:effectLst/>
                <a:latin typeface="Segoe WPC"/>
              </a:rPr>
              <a:t> </a:t>
            </a:r>
            <a:r>
              <a:rPr lang="tr-TR" b="1" i="0" dirty="0" err="1">
                <a:effectLst/>
                <a:latin typeface="Segoe WPC"/>
              </a:rPr>
              <a:t>SystemVerilog</a:t>
            </a:r>
            <a:endParaRPr lang="tr-TR" b="1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EFFF187-A4F8-469C-202E-0A166D624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396" y="2295384"/>
            <a:ext cx="7666608" cy="4487115"/>
          </a:xfrm>
          <a:prstGeom prst="rect">
            <a:avLst/>
          </a:prstGeom>
        </p:spPr>
      </p:pic>
      <p:grpSp>
        <p:nvGrpSpPr>
          <p:cNvPr id="10" name="Grup 9">
            <a:extLst>
              <a:ext uri="{FF2B5EF4-FFF2-40B4-BE49-F238E27FC236}">
                <a16:creationId xmlns:a16="http://schemas.microsoft.com/office/drawing/2014/main" id="{6A60573C-51AE-0300-08EC-61F1571A6A5F}"/>
              </a:ext>
            </a:extLst>
          </p:cNvPr>
          <p:cNvGrpSpPr/>
          <p:nvPr/>
        </p:nvGrpSpPr>
        <p:grpSpPr>
          <a:xfrm>
            <a:off x="1697842" y="2934230"/>
            <a:ext cx="355706" cy="435951"/>
            <a:chOff x="2735497" y="5984085"/>
            <a:chExt cx="1330476" cy="435951"/>
          </a:xfrm>
        </p:grpSpPr>
        <p:sp>
          <p:nvSpPr>
            <p:cNvPr id="11" name="Dikdörtgen 10">
              <a:extLst>
                <a:ext uri="{FF2B5EF4-FFF2-40B4-BE49-F238E27FC236}">
                  <a16:creationId xmlns:a16="http://schemas.microsoft.com/office/drawing/2014/main" id="{26FD6F5F-EC56-5A96-60E5-02C259956486}"/>
                </a:ext>
              </a:extLst>
            </p:cNvPr>
            <p:cNvSpPr/>
            <p:nvPr/>
          </p:nvSpPr>
          <p:spPr>
            <a:xfrm>
              <a:off x="3392136" y="6198094"/>
              <a:ext cx="673837" cy="2219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Metin kutusu 11">
              <a:extLst>
                <a:ext uri="{FF2B5EF4-FFF2-40B4-BE49-F238E27FC236}">
                  <a16:creationId xmlns:a16="http://schemas.microsoft.com/office/drawing/2014/main" id="{7C709C58-3C05-5B11-A449-CF12E2C18B1A}"/>
                </a:ext>
              </a:extLst>
            </p:cNvPr>
            <p:cNvSpPr txBox="1"/>
            <p:nvPr/>
          </p:nvSpPr>
          <p:spPr>
            <a:xfrm>
              <a:off x="2735497" y="5984085"/>
              <a:ext cx="3080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13" name="Grup 12">
            <a:extLst>
              <a:ext uri="{FF2B5EF4-FFF2-40B4-BE49-F238E27FC236}">
                <a16:creationId xmlns:a16="http://schemas.microsoft.com/office/drawing/2014/main" id="{341AFFB1-DF87-3039-AF94-04E05BA7D608}"/>
              </a:ext>
            </a:extLst>
          </p:cNvPr>
          <p:cNvGrpSpPr/>
          <p:nvPr/>
        </p:nvGrpSpPr>
        <p:grpSpPr>
          <a:xfrm>
            <a:off x="2075746" y="2686058"/>
            <a:ext cx="1344908" cy="588168"/>
            <a:chOff x="3392136" y="5999818"/>
            <a:chExt cx="806014" cy="420218"/>
          </a:xfrm>
        </p:grpSpPr>
        <p:sp>
          <p:nvSpPr>
            <p:cNvPr id="14" name="Dikdörtgen 13">
              <a:extLst>
                <a:ext uri="{FF2B5EF4-FFF2-40B4-BE49-F238E27FC236}">
                  <a16:creationId xmlns:a16="http://schemas.microsoft.com/office/drawing/2014/main" id="{6E1D595A-4DF8-6E4F-F6A7-28F32BEB616A}"/>
                </a:ext>
              </a:extLst>
            </p:cNvPr>
            <p:cNvSpPr/>
            <p:nvPr/>
          </p:nvSpPr>
          <p:spPr>
            <a:xfrm>
              <a:off x="3392136" y="6198094"/>
              <a:ext cx="673837" cy="2219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5" name="Metin kutusu 14">
              <a:extLst>
                <a:ext uri="{FF2B5EF4-FFF2-40B4-BE49-F238E27FC236}">
                  <a16:creationId xmlns:a16="http://schemas.microsoft.com/office/drawing/2014/main" id="{7031A8CF-AB55-FE2C-668B-757DB36630E9}"/>
                </a:ext>
              </a:extLst>
            </p:cNvPr>
            <p:cNvSpPr txBox="1"/>
            <p:nvPr/>
          </p:nvSpPr>
          <p:spPr>
            <a:xfrm>
              <a:off x="4013504" y="5999818"/>
              <a:ext cx="184646" cy="2638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16" name="Grup 15">
            <a:extLst>
              <a:ext uri="{FF2B5EF4-FFF2-40B4-BE49-F238E27FC236}">
                <a16:creationId xmlns:a16="http://schemas.microsoft.com/office/drawing/2014/main" id="{B3D9C9AE-C021-392E-2AAF-DCA9BD70D12B}"/>
              </a:ext>
            </a:extLst>
          </p:cNvPr>
          <p:cNvGrpSpPr/>
          <p:nvPr/>
        </p:nvGrpSpPr>
        <p:grpSpPr>
          <a:xfrm>
            <a:off x="5135421" y="2928822"/>
            <a:ext cx="403049" cy="404086"/>
            <a:chOff x="3392136" y="6198094"/>
            <a:chExt cx="1430145" cy="561276"/>
          </a:xfrm>
        </p:grpSpPr>
        <p:sp>
          <p:nvSpPr>
            <p:cNvPr id="17" name="Dikdörtgen 16">
              <a:extLst>
                <a:ext uri="{FF2B5EF4-FFF2-40B4-BE49-F238E27FC236}">
                  <a16:creationId xmlns:a16="http://schemas.microsoft.com/office/drawing/2014/main" id="{9A0CC562-B6C7-F495-BB41-024B8EBD1515}"/>
                </a:ext>
              </a:extLst>
            </p:cNvPr>
            <p:cNvSpPr/>
            <p:nvPr/>
          </p:nvSpPr>
          <p:spPr>
            <a:xfrm>
              <a:off x="3392136" y="6198094"/>
              <a:ext cx="673837" cy="2219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Metin kutusu 17">
              <a:extLst>
                <a:ext uri="{FF2B5EF4-FFF2-40B4-BE49-F238E27FC236}">
                  <a16:creationId xmlns:a16="http://schemas.microsoft.com/office/drawing/2014/main" id="{7D0A9D7F-91D8-0C63-00CA-6C73EF366760}"/>
                </a:ext>
              </a:extLst>
            </p:cNvPr>
            <p:cNvSpPr txBox="1"/>
            <p:nvPr/>
          </p:nvSpPr>
          <p:spPr>
            <a:xfrm>
              <a:off x="3729052" y="6246367"/>
              <a:ext cx="1093229" cy="51300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rgbClr val="FF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0534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03B3B8-CFC8-4CA0-D682-3B5E0480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Ortam değişkenlerine PATH ekleme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2DAE6E6B-D5FE-0BF6-2DA4-0203EA474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brightnessContrast bright="39000" contras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59050" y="1280017"/>
            <a:ext cx="5165938" cy="5442826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grpSp>
        <p:nvGrpSpPr>
          <p:cNvPr id="16" name="Grup 15">
            <a:extLst>
              <a:ext uri="{FF2B5EF4-FFF2-40B4-BE49-F238E27FC236}">
                <a16:creationId xmlns:a16="http://schemas.microsoft.com/office/drawing/2014/main" id="{02F93958-5D47-57E5-3658-3FFF5CCFB617}"/>
              </a:ext>
            </a:extLst>
          </p:cNvPr>
          <p:cNvGrpSpPr/>
          <p:nvPr/>
        </p:nvGrpSpPr>
        <p:grpSpPr>
          <a:xfrm>
            <a:off x="2559050" y="5952517"/>
            <a:ext cx="910914" cy="406608"/>
            <a:chOff x="3392136" y="6013428"/>
            <a:chExt cx="910914" cy="406608"/>
          </a:xfrm>
        </p:grpSpPr>
        <p:sp>
          <p:nvSpPr>
            <p:cNvPr id="14" name="Dikdörtgen 13">
              <a:extLst>
                <a:ext uri="{FF2B5EF4-FFF2-40B4-BE49-F238E27FC236}">
                  <a16:creationId xmlns:a16="http://schemas.microsoft.com/office/drawing/2014/main" id="{8A56539F-C808-6BE4-5B00-63D14E30722C}"/>
                </a:ext>
              </a:extLst>
            </p:cNvPr>
            <p:cNvSpPr/>
            <p:nvPr/>
          </p:nvSpPr>
          <p:spPr>
            <a:xfrm>
              <a:off x="3392136" y="6198094"/>
              <a:ext cx="673837" cy="2219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5" name="Metin kutusu 14">
              <a:extLst>
                <a:ext uri="{FF2B5EF4-FFF2-40B4-BE49-F238E27FC236}">
                  <a16:creationId xmlns:a16="http://schemas.microsoft.com/office/drawing/2014/main" id="{062BD693-70E9-224C-9AE4-2834EC69BB1D}"/>
                </a:ext>
              </a:extLst>
            </p:cNvPr>
            <p:cNvSpPr txBox="1"/>
            <p:nvPr/>
          </p:nvSpPr>
          <p:spPr>
            <a:xfrm>
              <a:off x="3994952" y="6013428"/>
              <a:ext cx="3080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up 17">
            <a:extLst>
              <a:ext uri="{FF2B5EF4-FFF2-40B4-BE49-F238E27FC236}">
                <a16:creationId xmlns:a16="http://schemas.microsoft.com/office/drawing/2014/main" id="{F4253CEE-3F4F-6D87-033E-E1C4EB2C698C}"/>
              </a:ext>
            </a:extLst>
          </p:cNvPr>
          <p:cNvGrpSpPr/>
          <p:nvPr/>
        </p:nvGrpSpPr>
        <p:grpSpPr>
          <a:xfrm>
            <a:off x="6277928" y="2441684"/>
            <a:ext cx="1167413" cy="480303"/>
            <a:chOff x="7111014" y="2502595"/>
            <a:chExt cx="1167413" cy="480303"/>
          </a:xfrm>
        </p:grpSpPr>
        <p:sp>
          <p:nvSpPr>
            <p:cNvPr id="13" name="Dikdörtgen 12">
              <a:extLst>
                <a:ext uri="{FF2B5EF4-FFF2-40B4-BE49-F238E27FC236}">
                  <a16:creationId xmlns:a16="http://schemas.microsoft.com/office/drawing/2014/main" id="{0B07197B-1790-7A73-2077-1DE28E50DEE9}"/>
                </a:ext>
              </a:extLst>
            </p:cNvPr>
            <p:cNvSpPr/>
            <p:nvPr/>
          </p:nvSpPr>
          <p:spPr>
            <a:xfrm>
              <a:off x="7111014" y="2760956"/>
              <a:ext cx="887767" cy="2219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Metin kutusu 16">
              <a:extLst>
                <a:ext uri="{FF2B5EF4-FFF2-40B4-BE49-F238E27FC236}">
                  <a16:creationId xmlns:a16="http://schemas.microsoft.com/office/drawing/2014/main" id="{60A411F4-DE5E-9C9B-7FAE-DCB53C6AE129}"/>
                </a:ext>
              </a:extLst>
            </p:cNvPr>
            <p:cNvSpPr txBox="1"/>
            <p:nvPr/>
          </p:nvSpPr>
          <p:spPr>
            <a:xfrm>
              <a:off x="7970329" y="2502595"/>
              <a:ext cx="3080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0" name="Resim 19">
            <a:extLst>
              <a:ext uri="{FF2B5EF4-FFF2-40B4-BE49-F238E27FC236}">
                <a16:creationId xmlns:a16="http://schemas.microsoft.com/office/drawing/2014/main" id="{A9419879-229D-9088-2FAF-67194E0970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6"/>
          <a:stretch/>
        </p:blipFill>
        <p:spPr>
          <a:xfrm>
            <a:off x="8221092" y="1647961"/>
            <a:ext cx="3795352" cy="4372684"/>
          </a:xfrm>
          <a:prstGeom prst="rect">
            <a:avLst/>
          </a:prstGeom>
        </p:spPr>
      </p:pic>
      <p:grpSp>
        <p:nvGrpSpPr>
          <p:cNvPr id="21" name="Grup 20">
            <a:extLst>
              <a:ext uri="{FF2B5EF4-FFF2-40B4-BE49-F238E27FC236}">
                <a16:creationId xmlns:a16="http://schemas.microsoft.com/office/drawing/2014/main" id="{524CA99E-5386-D0B8-52D5-6987B6BFF222}"/>
              </a:ext>
            </a:extLst>
          </p:cNvPr>
          <p:cNvGrpSpPr/>
          <p:nvPr/>
        </p:nvGrpSpPr>
        <p:grpSpPr>
          <a:xfrm>
            <a:off x="10569109" y="4865535"/>
            <a:ext cx="1500777" cy="558721"/>
            <a:chOff x="7111014" y="2502595"/>
            <a:chExt cx="1081297" cy="480303"/>
          </a:xfrm>
        </p:grpSpPr>
        <p:sp>
          <p:nvSpPr>
            <p:cNvPr id="22" name="Dikdörtgen 21">
              <a:extLst>
                <a:ext uri="{FF2B5EF4-FFF2-40B4-BE49-F238E27FC236}">
                  <a16:creationId xmlns:a16="http://schemas.microsoft.com/office/drawing/2014/main" id="{B7EA0D59-C2E1-53FD-4203-6ED38D4CBF7C}"/>
                </a:ext>
              </a:extLst>
            </p:cNvPr>
            <p:cNvSpPr/>
            <p:nvPr/>
          </p:nvSpPr>
          <p:spPr>
            <a:xfrm>
              <a:off x="7111014" y="2760956"/>
              <a:ext cx="887767" cy="2219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Metin kutusu 22">
              <a:extLst>
                <a:ext uri="{FF2B5EF4-FFF2-40B4-BE49-F238E27FC236}">
                  <a16:creationId xmlns:a16="http://schemas.microsoft.com/office/drawing/2014/main" id="{31BB3107-4F9E-D6EB-EDF3-888B34171EF4}"/>
                </a:ext>
              </a:extLst>
            </p:cNvPr>
            <p:cNvSpPr txBox="1"/>
            <p:nvPr/>
          </p:nvSpPr>
          <p:spPr>
            <a:xfrm>
              <a:off x="7970329" y="2502595"/>
              <a:ext cx="221982" cy="3174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9CB0657-BC23-650A-92E0-04EB40CAB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830" y="3543188"/>
            <a:ext cx="2131008" cy="916483"/>
          </a:xfrm>
          <a:prstGeom prst="rect">
            <a:avLst/>
          </a:prstGeom>
        </p:spPr>
      </p:pic>
      <p:sp>
        <p:nvSpPr>
          <p:cNvPr id="7" name="Metin kutusu 14">
            <a:extLst>
              <a:ext uri="{FF2B5EF4-FFF2-40B4-BE49-F238E27FC236}">
                <a16:creationId xmlns:a16="http://schemas.microsoft.com/office/drawing/2014/main" id="{366ADF6A-FFDD-8911-974E-F4EC68FD872B}"/>
              </a:ext>
            </a:extLst>
          </p:cNvPr>
          <p:cNvSpPr txBox="1"/>
          <p:nvPr/>
        </p:nvSpPr>
        <p:spPr>
          <a:xfrm>
            <a:off x="39764" y="1647961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6A17DF-D2C8-8424-81F5-B898BD58DD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142" y="1778574"/>
            <a:ext cx="1777804" cy="1587810"/>
          </a:xfrm>
          <a:prstGeom prst="rect">
            <a:avLst/>
          </a:prstGeom>
        </p:spPr>
      </p:pic>
      <p:sp>
        <p:nvSpPr>
          <p:cNvPr id="11" name="Metin kutusu 14">
            <a:extLst>
              <a:ext uri="{FF2B5EF4-FFF2-40B4-BE49-F238E27FC236}">
                <a16:creationId xmlns:a16="http://schemas.microsoft.com/office/drawing/2014/main" id="{07B5520C-963E-8446-672A-AB099C3A9E2E}"/>
              </a:ext>
            </a:extLst>
          </p:cNvPr>
          <p:cNvSpPr txBox="1"/>
          <p:nvPr/>
        </p:nvSpPr>
        <p:spPr>
          <a:xfrm>
            <a:off x="39764" y="3429000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28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03B3B8-CFC8-4CA0-D682-3B5E0480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Icarus</a:t>
            </a:r>
            <a:r>
              <a:rPr lang="tr-TR" dirty="0"/>
              <a:t> </a:t>
            </a:r>
            <a:r>
              <a:rPr lang="tr-TR" dirty="0" err="1"/>
              <a:t>Verilog</a:t>
            </a:r>
            <a:r>
              <a:rPr lang="tr-TR" dirty="0"/>
              <a:t> Kurulum</a:t>
            </a:r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98FD7BCE-1FDC-B330-4480-8E0BB55D740A}"/>
              </a:ext>
            </a:extLst>
          </p:cNvPr>
          <p:cNvGrpSpPr/>
          <p:nvPr/>
        </p:nvGrpSpPr>
        <p:grpSpPr>
          <a:xfrm>
            <a:off x="963393" y="1479469"/>
            <a:ext cx="4318159" cy="4326527"/>
            <a:chOff x="3600061" y="1292856"/>
            <a:chExt cx="5271986" cy="5013406"/>
          </a:xfrm>
        </p:grpSpPr>
        <p:pic>
          <p:nvPicPr>
            <p:cNvPr id="6" name="Resim 5">
              <a:extLst>
                <a:ext uri="{FF2B5EF4-FFF2-40B4-BE49-F238E27FC236}">
                  <a16:creationId xmlns:a16="http://schemas.microsoft.com/office/drawing/2014/main" id="{FF9A504A-85B9-B502-565B-E2FC6C086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0061" y="1292856"/>
              <a:ext cx="5244794" cy="5013406"/>
            </a:xfrm>
            <a:prstGeom prst="rect">
              <a:avLst/>
            </a:prstGeom>
          </p:spPr>
        </p:pic>
        <p:grpSp>
          <p:nvGrpSpPr>
            <p:cNvPr id="21" name="Grup 20">
              <a:extLst>
                <a:ext uri="{FF2B5EF4-FFF2-40B4-BE49-F238E27FC236}">
                  <a16:creationId xmlns:a16="http://schemas.microsoft.com/office/drawing/2014/main" id="{524CA99E-5386-D0B8-52D5-6987B6BFF222}"/>
                </a:ext>
              </a:extLst>
            </p:cNvPr>
            <p:cNvGrpSpPr/>
            <p:nvPr/>
          </p:nvGrpSpPr>
          <p:grpSpPr>
            <a:xfrm>
              <a:off x="3855953" y="1839157"/>
              <a:ext cx="5016094" cy="558721"/>
              <a:chOff x="7111014" y="2502595"/>
              <a:chExt cx="928978" cy="480303"/>
            </a:xfrm>
          </p:grpSpPr>
          <p:sp>
            <p:nvSpPr>
              <p:cNvPr id="22" name="Dikdörtgen 21">
                <a:extLst>
                  <a:ext uri="{FF2B5EF4-FFF2-40B4-BE49-F238E27FC236}">
                    <a16:creationId xmlns:a16="http://schemas.microsoft.com/office/drawing/2014/main" id="{B7EA0D59-C2E1-53FD-4203-6ED38D4CBF7C}"/>
                  </a:ext>
                </a:extLst>
              </p:cNvPr>
              <p:cNvSpPr/>
              <p:nvPr/>
            </p:nvSpPr>
            <p:spPr>
              <a:xfrm>
                <a:off x="7111014" y="2760956"/>
                <a:ext cx="887767" cy="22194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3" name="Metin kutusu 22">
                <a:extLst>
                  <a:ext uri="{FF2B5EF4-FFF2-40B4-BE49-F238E27FC236}">
                    <a16:creationId xmlns:a16="http://schemas.microsoft.com/office/drawing/2014/main" id="{31BB3107-4F9E-D6EB-EDF3-888B34171EF4}"/>
                  </a:ext>
                </a:extLst>
              </p:cNvPr>
              <p:cNvSpPr txBox="1"/>
              <p:nvPr/>
            </p:nvSpPr>
            <p:spPr>
              <a:xfrm>
                <a:off x="7970329" y="2502595"/>
                <a:ext cx="69663" cy="36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  <a:endParaRPr lang="tr-TR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" name="Grup 6">
              <a:extLst>
                <a:ext uri="{FF2B5EF4-FFF2-40B4-BE49-F238E27FC236}">
                  <a16:creationId xmlns:a16="http://schemas.microsoft.com/office/drawing/2014/main" id="{E7B76E1F-BA24-E546-9570-78F0466149E2}"/>
                </a:ext>
              </a:extLst>
            </p:cNvPr>
            <p:cNvGrpSpPr/>
            <p:nvPr/>
          </p:nvGrpSpPr>
          <p:grpSpPr>
            <a:xfrm>
              <a:off x="7091263" y="3067496"/>
              <a:ext cx="1163619" cy="558721"/>
              <a:chOff x="7111014" y="2502595"/>
              <a:chExt cx="1269789" cy="480303"/>
            </a:xfrm>
          </p:grpSpPr>
          <p:sp>
            <p:nvSpPr>
              <p:cNvPr id="8" name="Dikdörtgen 7">
                <a:extLst>
                  <a:ext uri="{FF2B5EF4-FFF2-40B4-BE49-F238E27FC236}">
                    <a16:creationId xmlns:a16="http://schemas.microsoft.com/office/drawing/2014/main" id="{C23FE292-CC59-17DD-3793-C4C0FF5CA320}"/>
                  </a:ext>
                </a:extLst>
              </p:cNvPr>
              <p:cNvSpPr/>
              <p:nvPr/>
            </p:nvSpPr>
            <p:spPr>
              <a:xfrm>
                <a:off x="7111014" y="2760956"/>
                <a:ext cx="887767" cy="22194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75691244-7B04-5CEA-76FA-AC08466186BD}"/>
                  </a:ext>
                </a:extLst>
              </p:cNvPr>
              <p:cNvSpPr txBox="1"/>
              <p:nvPr/>
            </p:nvSpPr>
            <p:spPr>
              <a:xfrm>
                <a:off x="7970329" y="2502595"/>
                <a:ext cx="410474" cy="36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7</a:t>
                </a:r>
                <a:endParaRPr lang="tr-TR" dirty="0">
                  <a:solidFill>
                    <a:srgbClr val="FF0000"/>
                  </a:solidFill>
                </a:endParaRPr>
              </a:p>
            </p:txBody>
          </p:sp>
        </p:grpSp>
      </p:grpSp>
      <p:pic>
        <p:nvPicPr>
          <p:cNvPr id="25" name="Resim 24">
            <a:extLst>
              <a:ext uri="{FF2B5EF4-FFF2-40B4-BE49-F238E27FC236}">
                <a16:creationId xmlns:a16="http://schemas.microsoft.com/office/drawing/2014/main" id="{609DC7C4-D4BF-BA58-F0ED-BFF76BE5E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074" y="1479469"/>
            <a:ext cx="3354764" cy="3195014"/>
          </a:xfrm>
          <a:prstGeom prst="rect">
            <a:avLst/>
          </a:prstGeom>
        </p:spPr>
      </p:pic>
      <p:grpSp>
        <p:nvGrpSpPr>
          <p:cNvPr id="26" name="Grup 25">
            <a:extLst>
              <a:ext uri="{FF2B5EF4-FFF2-40B4-BE49-F238E27FC236}">
                <a16:creationId xmlns:a16="http://schemas.microsoft.com/office/drawing/2014/main" id="{41385BB0-6839-163B-82AD-17D50063FB2B}"/>
              </a:ext>
            </a:extLst>
          </p:cNvPr>
          <p:cNvGrpSpPr/>
          <p:nvPr/>
        </p:nvGrpSpPr>
        <p:grpSpPr>
          <a:xfrm>
            <a:off x="8068465" y="1525295"/>
            <a:ext cx="930215" cy="480303"/>
            <a:chOff x="7111014" y="2502595"/>
            <a:chExt cx="1284883" cy="480303"/>
          </a:xfrm>
        </p:grpSpPr>
        <p:sp>
          <p:nvSpPr>
            <p:cNvPr id="27" name="Dikdörtgen 26">
              <a:extLst>
                <a:ext uri="{FF2B5EF4-FFF2-40B4-BE49-F238E27FC236}">
                  <a16:creationId xmlns:a16="http://schemas.microsoft.com/office/drawing/2014/main" id="{EE268036-E6EA-9102-0D30-29F91A6E596B}"/>
                </a:ext>
              </a:extLst>
            </p:cNvPr>
            <p:cNvSpPr/>
            <p:nvPr/>
          </p:nvSpPr>
          <p:spPr>
            <a:xfrm>
              <a:off x="7111014" y="2760956"/>
              <a:ext cx="887767" cy="2219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70AC3058-DC91-B942-39D2-1B5719381780}"/>
                </a:ext>
              </a:extLst>
            </p:cNvPr>
            <p:cNvSpPr txBox="1"/>
            <p:nvPr/>
          </p:nvSpPr>
          <p:spPr>
            <a:xfrm>
              <a:off x="7970329" y="2502595"/>
              <a:ext cx="4255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8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CD77B899-33E5-5C73-C3E9-C617E5DAAC2D}"/>
              </a:ext>
            </a:extLst>
          </p:cNvPr>
          <p:cNvSpPr txBox="1"/>
          <p:nvPr/>
        </p:nvSpPr>
        <p:spPr>
          <a:xfrm>
            <a:off x="8945428" y="1497640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C:\iverilog\bin</a:t>
            </a:r>
            <a:br>
              <a:rPr lang="tr-TR" dirty="0"/>
            </a:br>
            <a:r>
              <a:rPr lang="tr-TR" dirty="0"/>
              <a:t>C:\iverilog\gtkwave\bin</a:t>
            </a:r>
            <a:br>
              <a:rPr lang="tr-TR" dirty="0"/>
            </a:br>
            <a:br>
              <a:rPr lang="tr-TR" dirty="0"/>
            </a:br>
            <a:r>
              <a:rPr lang="tr-TR" dirty="0"/>
              <a:t>girdileri eklenir.</a:t>
            </a:r>
          </a:p>
        </p:txBody>
      </p:sp>
    </p:spTree>
    <p:extLst>
      <p:ext uri="{BB962C8B-B14F-4D97-AF65-F5344CB8AC3E}">
        <p14:creationId xmlns:p14="http://schemas.microsoft.com/office/powerpoint/2010/main" val="908258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736191-0082-03BE-A54E-62F0F795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4 Temel Yaklaşım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1A1217A-F141-17E6-F404-467947861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Switch Level </a:t>
            </a:r>
          </a:p>
          <a:p>
            <a:r>
              <a:rPr lang="tr-TR" dirty="0" err="1"/>
              <a:t>Logic</a:t>
            </a:r>
            <a:r>
              <a:rPr lang="tr-TR" dirty="0"/>
              <a:t> </a:t>
            </a:r>
            <a:r>
              <a:rPr lang="tr-TR" dirty="0" err="1"/>
              <a:t>Gate</a:t>
            </a:r>
            <a:r>
              <a:rPr lang="tr-TR" dirty="0"/>
              <a:t>-Level (</a:t>
            </a:r>
            <a:r>
              <a:rPr lang="tr-TR" dirty="0" err="1"/>
              <a:t>Structural</a:t>
            </a:r>
            <a:r>
              <a:rPr lang="tr-TR" dirty="0"/>
              <a:t>)</a:t>
            </a:r>
          </a:p>
          <a:p>
            <a:r>
              <a:rPr lang="tr-TR" dirty="0"/>
              <a:t>Data-</a:t>
            </a:r>
            <a:r>
              <a:rPr lang="tr-TR" dirty="0" err="1"/>
              <a:t>flow</a:t>
            </a:r>
            <a:r>
              <a:rPr lang="tr-TR" dirty="0"/>
              <a:t> Style</a:t>
            </a:r>
          </a:p>
          <a:p>
            <a:r>
              <a:rPr lang="tr-TR" dirty="0" err="1"/>
              <a:t>Behavioral</a:t>
            </a:r>
            <a:r>
              <a:rPr lang="tr-TR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77823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2DA9FCC22ED8F840AD461B6E1EF1B79E" ma:contentTypeVersion="0" ma:contentTypeDescription="Yeni belge oluşturun." ma:contentTypeScope="" ma:versionID="9913feecc9eec1464dbc05343e539dd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e022a04d04d6808c359a1120bad346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47E4C4-E601-4FE7-A24E-940F6647F27E}"/>
</file>

<file path=customXml/itemProps2.xml><?xml version="1.0" encoding="utf-8"?>
<ds:datastoreItem xmlns:ds="http://schemas.openxmlformats.org/officeDocument/2006/customXml" ds:itemID="{5FF31A02-83D1-4E29-B0B5-7BD2D447E5E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</TotalTime>
  <Words>2106</Words>
  <Application>Microsoft Office PowerPoint</Application>
  <PresentationFormat>Geniş ekran</PresentationFormat>
  <Paragraphs>361</Paragraphs>
  <Slides>33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33</vt:i4>
      </vt:variant>
    </vt:vector>
  </HeadingPairs>
  <TitlesOfParts>
    <vt:vector size="40" baseType="lpstr">
      <vt:lpstr>Aptos</vt:lpstr>
      <vt:lpstr>Aptos Display</vt:lpstr>
      <vt:lpstr>Arial</vt:lpstr>
      <vt:lpstr>Consolas</vt:lpstr>
      <vt:lpstr>Fd2604-Identity-H</vt:lpstr>
      <vt:lpstr>Segoe WPC</vt:lpstr>
      <vt:lpstr>Office Theme</vt:lpstr>
      <vt:lpstr>BLM2022 Bilgisayar Organizasyonu  UYGULAMA-1</vt:lpstr>
      <vt:lpstr>Icarus Verilog Kurulum</vt:lpstr>
      <vt:lpstr>Icarus Verilog Kurulum</vt:lpstr>
      <vt:lpstr>Icarus Verilog Kurulum</vt:lpstr>
      <vt:lpstr>Icarus Verilog Kurulum</vt:lpstr>
      <vt:lpstr>VSCode içerisine Verilog HDL Uzantısının eklenmesi</vt:lpstr>
      <vt:lpstr>Ortam değişkenlerine PATH ekleme</vt:lpstr>
      <vt:lpstr>Icarus Verilog Kurulum</vt:lpstr>
      <vt:lpstr>4 Temel Yaklaşım</vt:lpstr>
      <vt:lpstr>Transistor Switch Level </vt:lpstr>
      <vt:lpstr>Logic Gate Level (Structural Level)</vt:lpstr>
      <vt:lpstr>Data-Flow Style</vt:lpstr>
      <vt:lpstr>Behavioral Style</vt:lpstr>
      <vt:lpstr>PowerPoint Sunusu</vt:lpstr>
      <vt:lpstr>Blocks</vt:lpstr>
      <vt:lpstr>Sensitivity List of an Always Block</vt:lpstr>
      <vt:lpstr>KOMBİNASYONEL  DEVRE DİZAYNI</vt:lpstr>
      <vt:lpstr>Half Adder (Yarım Toplayıcı)</vt:lpstr>
      <vt:lpstr>Full Adder (Tam Toplayıcı)</vt:lpstr>
      <vt:lpstr>2x1 Multiplexer (MUX) (1-bit)</vt:lpstr>
      <vt:lpstr>Davranışsal (Behavioral) Yaklaşım ile  2x1 Multiplexer (MUX) (32-bit)</vt:lpstr>
      <vt:lpstr>4x1 MUX from 2x1 MUXes</vt:lpstr>
      <vt:lpstr>2-to-4-Line Decoder</vt:lpstr>
      <vt:lpstr>2-to-4-Line Decoder with Enable</vt:lpstr>
      <vt:lpstr>BCD to 7-Segment</vt:lpstr>
      <vt:lpstr>4-bit Ripple Adder</vt:lpstr>
      <vt:lpstr>PowerPoint Sunusu</vt:lpstr>
      <vt:lpstr>Counter</vt:lpstr>
      <vt:lpstr>Bidirectional Counter </vt:lpstr>
      <vt:lpstr>D-Flip Flop (DFF)</vt:lpstr>
      <vt:lpstr>Register</vt:lpstr>
      <vt:lpstr>Shift Register</vt:lpstr>
      <vt:lpstr>Kaynakça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BLM2022 Bilgisayar Organizasyonu  UYGULAMA-1</dc:title>
  <dc:creator>Muhammed Enes ÖZELBAŞ</dc:creator>
  <cp:lastModifiedBy>Enes</cp:lastModifiedBy>
  <cp:revision>71</cp:revision>
  <dcterms:created xsi:type="dcterms:W3CDTF">2024-03-13T18:23:54Z</dcterms:created>
  <dcterms:modified xsi:type="dcterms:W3CDTF">2024-03-15T13:14:33Z</dcterms:modified>
</cp:coreProperties>
</file>