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16824fc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16824fc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e976faa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e976faa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6824fc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16824fc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6824fc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16824fc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16824fc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16824fc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6824fc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6824fc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6824fc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16824fc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976faa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976faa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6824fc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6824fc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976faa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976faa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6824fc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6824fc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e976faa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e976faa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16824fc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16824fc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6824fc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16824fc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gadmin.org/download/" TargetMode="External"/><Relationship Id="rId4" Type="http://schemas.openxmlformats.org/officeDocument/2006/relationships/hyperlink" Target="https://www.jetbrains.com/datagrip/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ile.fit.cvut.cz/en/password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7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II - Create your own database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prepare  Insert Script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71900" y="1919075"/>
            <a:ext cx="4968900" cy="301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08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cs" sz="1295"/>
              <a:t>If you have already created a database (or you already have tables in the schema) you can look at it using the Query editor. You don't have data in it. 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-3108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5"/>
              <a:buChar char="●"/>
            </a:pPr>
            <a:r>
              <a:rPr lang="cs" sz="1295"/>
              <a:t>You can load them using the SQL command window in this editor via </a:t>
            </a:r>
            <a:r>
              <a:rPr lang="cs" sz="1295"/>
              <a:t>commands</a:t>
            </a:r>
            <a:r>
              <a:rPr lang="cs" sz="1295"/>
              <a:t>:</a:t>
            </a:r>
            <a:endParaRPr sz="1295"/>
          </a:p>
          <a:p>
            <a:pPr indent="-2974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5"/>
              <a:buChar char="○"/>
            </a:pPr>
            <a:r>
              <a:rPr lang="cs" sz="791">
                <a:solidFill>
                  <a:srgbClr val="0000CD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791">
                <a:solidFill>
                  <a:srgbClr val="0000CD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column2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column3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, ...) </a:t>
            </a:r>
            <a:r>
              <a:rPr lang="cs" sz="791">
                <a:solidFill>
                  <a:srgbClr val="0000CD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value2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value3</a:t>
            </a:r>
            <a:r>
              <a:rPr lang="cs" sz="791">
                <a:solidFill>
                  <a:srgbClr val="000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, ...);</a:t>
            </a:r>
            <a:r>
              <a:rPr lang="cs" sz="985"/>
              <a:t> </a:t>
            </a:r>
            <a:endParaRPr sz="98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8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-3108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5"/>
              <a:buChar char="●"/>
            </a:pPr>
            <a:r>
              <a:rPr lang="cs" sz="1295"/>
              <a:t>This is not very comfortable, it is better to connect to the database using one of the SW clients</a:t>
            </a:r>
            <a:endParaRPr sz="1295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175" y="1919075"/>
            <a:ext cx="2988899" cy="219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92275" y="3495650"/>
            <a:ext cx="4592700" cy="8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s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(CustomerName, ContactName, Address, City, PostalCode, Country)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c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'Cardinal'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'Tom B. Erichsen'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'Skagen 21'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'Stavanger'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'4006'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'Norway'</a:t>
            </a:r>
            <a:r>
              <a:rPr lang="c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Download database SW clients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71900" y="1738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700">
                <a:solidFill>
                  <a:srgbClr val="3F3A42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Clients</a:t>
            </a:r>
            <a:endParaRPr b="1" sz="1700">
              <a:solidFill>
                <a:srgbClr val="3F3A42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3F3A42"/>
              </a:buClr>
              <a:buSzPts val="1150"/>
              <a:buFont typeface="Arial"/>
              <a:buChar char="●"/>
            </a:pPr>
            <a:r>
              <a:rPr lang="cs" sz="1150">
                <a:solidFill>
                  <a:srgbClr val="3F3A42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PgAdmin download </a:t>
            </a:r>
            <a:r>
              <a:rPr lang="cs" sz="1150" u="sng">
                <a:solidFill>
                  <a:schemeClr val="hlink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lang="cs" sz="1150" u="sng">
                <a:solidFill>
                  <a:schemeClr val="hlink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 (version 4 or </a:t>
            </a:r>
            <a:r>
              <a:rPr lang="cs" sz="1150" u="sng">
                <a:solidFill>
                  <a:schemeClr val="hlink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higher)</a:t>
            </a:r>
            <a:endParaRPr sz="1150" u="sng">
              <a:solidFill>
                <a:schemeClr val="hlink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ts val="1150"/>
              <a:buFont typeface="Arial"/>
              <a:buChar char="●"/>
            </a:pPr>
            <a:r>
              <a:rPr lang="cs" sz="1150">
                <a:solidFill>
                  <a:srgbClr val="3F3A42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JetBrains datagrip download </a:t>
            </a:r>
            <a:r>
              <a:rPr lang="cs" sz="1150" u="sng">
                <a:solidFill>
                  <a:schemeClr val="hlink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1150" u="sng">
              <a:solidFill>
                <a:schemeClr val="hlink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cs" sz="1150">
                <a:solidFill>
                  <a:srgbClr val="3F3A42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Install you favourite variant and join that </a:t>
            </a:r>
            <a:r>
              <a:rPr lang="cs" sz="1150">
                <a:solidFill>
                  <a:srgbClr val="3F3A42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(via your credential used for DBS portal) </a:t>
            </a:r>
            <a:r>
              <a:rPr lang="cs" sz="1150">
                <a:solidFill>
                  <a:srgbClr val="3F3A42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 with your database schema</a:t>
            </a:r>
            <a:endParaRPr sz="1150" u="sng">
              <a:solidFill>
                <a:schemeClr val="hlink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750" y="3101700"/>
            <a:ext cx="4194652" cy="1878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3"/>
          <p:cNvCxnSpPr/>
          <p:nvPr/>
        </p:nvCxnSpPr>
        <p:spPr>
          <a:xfrm>
            <a:off x="3565725" y="3089925"/>
            <a:ext cx="1608000" cy="1099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475" y="3792375"/>
            <a:ext cx="2909300" cy="1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PgAdmin example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92775" y="1816700"/>
            <a:ext cx="511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Here you can conveniently change data, add rows, change tables, column names etc: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Add/update/delete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Add</a:t>
            </a:r>
            <a:r>
              <a:rPr lang="cs"/>
              <a:t>/update/delete</a:t>
            </a:r>
            <a:r>
              <a:rPr lang="cs"/>
              <a:t> </a:t>
            </a:r>
            <a:r>
              <a:rPr lang="cs"/>
              <a:t>columns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550" y="1293175"/>
            <a:ext cx="3256801" cy="238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5939450" y="3241150"/>
            <a:ext cx="588600" cy="198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>
            <a:off x="3590000" y="3289900"/>
            <a:ext cx="2796600" cy="1283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63" idx="6"/>
          </p:cNvCxnSpPr>
          <p:nvPr/>
        </p:nvCxnSpPr>
        <p:spPr>
          <a:xfrm flipH="1" rot="10800000">
            <a:off x="6528050" y="2721250"/>
            <a:ext cx="984900" cy="619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>
            <a:endCxn id="163" idx="2"/>
          </p:cNvCxnSpPr>
          <p:nvPr/>
        </p:nvCxnSpPr>
        <p:spPr>
          <a:xfrm>
            <a:off x="3463250" y="2828050"/>
            <a:ext cx="2476200" cy="51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Saving modifications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471900" y="1919075"/>
            <a:ext cx="423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If you add and change data in the database, or modify tables according to your needs, then eventually you must get a valid database model and its data. </a:t>
            </a:r>
            <a:r>
              <a:rPr lang="cs">
                <a:highlight>
                  <a:srgbClr val="FFFF00"/>
                </a:highlight>
              </a:rPr>
              <a:t>You will need to get Create and Insert script and modified it in the Semester work editor.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This can be obtained using the database backup -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You have to go to the root of your project on the database schema and right-click on the Backup menu. From the Backup panel select ALL Data/Objects and in Options set all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Save it as UTF8.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39467" t="0"/>
          <a:stretch/>
        </p:blipFill>
        <p:spPr>
          <a:xfrm>
            <a:off x="4847475" y="1761225"/>
            <a:ext cx="2499674" cy="29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5022875" y="2071050"/>
            <a:ext cx="588600" cy="198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5"/>
          <p:cNvCxnSpPr>
            <a:endCxn id="174" idx="2"/>
          </p:cNvCxnSpPr>
          <p:nvPr/>
        </p:nvCxnSpPr>
        <p:spPr>
          <a:xfrm flipH="1" rot="10800000">
            <a:off x="4260875" y="2170350"/>
            <a:ext cx="762000" cy="157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/>
          <p:nvPr/>
        </p:nvSpPr>
        <p:spPr>
          <a:xfrm>
            <a:off x="5409300" y="2472450"/>
            <a:ext cx="588600" cy="198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214975" y="2551725"/>
            <a:ext cx="946800" cy="198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58350" t="0"/>
          <a:stretch/>
        </p:blipFill>
        <p:spPr>
          <a:xfrm>
            <a:off x="7463850" y="1886775"/>
            <a:ext cx="1512774" cy="28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Saving modifications - Backup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471900" y="1919075"/>
            <a:ext cx="4359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300"/>
              <a:t>It depends on the SW client you are using where the backup is stored. In the case of PgAdmin my version is stored at </a:t>
            </a:r>
            <a:r>
              <a:rPr lang="cs" sz="1300">
                <a:highlight>
                  <a:srgbClr val="FFFF00"/>
                </a:highlight>
              </a:rPr>
              <a:t>"/Users/josefpavlicek/BackupMyDB”</a:t>
            </a:r>
            <a:endParaRPr sz="1300">
              <a:highlight>
                <a:srgbClr val="FFFF00"/>
              </a:highlight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925" y="2837875"/>
            <a:ext cx="2953150" cy="234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422" y="157275"/>
            <a:ext cx="25284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Now you have to modified the Create and Insert script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71900" y="1855700"/>
            <a:ext cx="559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You will need to </a:t>
            </a:r>
            <a:r>
              <a:rPr lang="cs"/>
              <a:t>split the backup into to scripts: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Create … it starts with  CREATE TABLE 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Insert … it starts with Insert INTO…xy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highlight>
                  <a:srgbClr val="FFFF00"/>
                </a:highlight>
              </a:rPr>
              <a:t>Don’t forget to remove “public.” from the Create and Insert commands.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Now you can put it into the DBS portal, Semestral work.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88316"/>
          <a:stretch/>
        </p:blipFill>
        <p:spPr>
          <a:xfrm>
            <a:off x="6017525" y="2223174"/>
            <a:ext cx="2528400" cy="60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525" y="3000875"/>
            <a:ext cx="2495200" cy="20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6454975" y="2188050"/>
            <a:ext cx="282600" cy="198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53850" y="3388650"/>
            <a:ext cx="282600" cy="198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7"/>
          <p:cNvCxnSpPr>
            <a:endCxn id="196" idx="2"/>
          </p:cNvCxnSpPr>
          <p:nvPr/>
        </p:nvCxnSpPr>
        <p:spPr>
          <a:xfrm flipH="1" rot="10800000">
            <a:off x="3131850" y="3487950"/>
            <a:ext cx="3222000" cy="188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>
            <a:endCxn id="195" idx="2"/>
          </p:cNvCxnSpPr>
          <p:nvPr/>
        </p:nvCxnSpPr>
        <p:spPr>
          <a:xfrm flipH="1" rot="10800000">
            <a:off x="3131875" y="2287350"/>
            <a:ext cx="3323100" cy="1322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prepare Create (DDL) Script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84250" y="1826425"/>
            <a:ext cx="529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The simplest way is to use a conceptual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Save it as JSON using the right mouse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Open the Transformation Modeller  again using the Import from JSON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And have the DDL generated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75" y="1800225"/>
            <a:ext cx="3497126" cy="25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 rot="667416">
            <a:off x="4723052" y="2873095"/>
            <a:ext cx="1881548" cy="107610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2698" y="2925700"/>
            <a:ext cx="1170050" cy="21300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 rot="667524">
            <a:off x="4103897" y="3726320"/>
            <a:ext cx="4092102" cy="107610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92425" y="3773550"/>
            <a:ext cx="4324500" cy="1200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latin typeface="Roboto"/>
                <a:ea typeface="Roboto"/>
                <a:cs typeface="Roboto"/>
                <a:sym typeface="Roboto"/>
              </a:rPr>
              <a:t>Never use reserved words like “User”, “Order”,“From”, “Select”, “Where”, “To” in entity names. If you need them, use e.g. MyUser, MyFrom etc.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latin typeface="Roboto"/>
                <a:ea typeface="Roboto"/>
                <a:cs typeface="Roboto"/>
                <a:sym typeface="Roboto"/>
              </a:rPr>
              <a:t>Never create long names for primary keys. Always use only short abbreviations (Id, MyID, TID, etc). Long names cause problems with the database limit for the length of the keys.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Create script (DDL) in </a:t>
            </a:r>
            <a:r>
              <a:rPr lang="cs"/>
              <a:t>Transformation Modeller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8143795" cy="3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4785275" y="3018825"/>
            <a:ext cx="1225200" cy="486900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Use DDL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Now you have to connect your own PostgreSQL database.  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highlight>
                  <a:srgbClr val="FFFF00"/>
                </a:highlight>
              </a:rPr>
              <a:t>It is absolutely NECESSARY to make this connection. 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It must have full permissions (must not be read-only... </a:t>
            </a:r>
            <a:r>
              <a:rPr lang="cs"/>
              <a:t>checkbox</a:t>
            </a:r>
            <a:r>
              <a:rPr lang="cs"/>
              <a:t> must not be checked)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>
                <a:highlight>
                  <a:srgbClr val="FFFF00"/>
                </a:highlight>
              </a:rPr>
              <a:t>Follow</a:t>
            </a:r>
            <a:r>
              <a:rPr lang="cs">
                <a:highlight>
                  <a:srgbClr val="FFFF00"/>
                </a:highlight>
              </a:rPr>
              <a:t> </a:t>
            </a:r>
            <a:r>
              <a:rPr lang="cs">
                <a:highlight>
                  <a:srgbClr val="FFFF00"/>
                </a:highlight>
              </a:rPr>
              <a:t>instruction</a:t>
            </a:r>
            <a:r>
              <a:rPr lang="cs">
                <a:highlight>
                  <a:srgbClr val="FFFF00"/>
                </a:highlight>
              </a:rPr>
              <a:t> on the following slide!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Server connection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0671" lvl="0" marL="457200" rtl="0" algn="l">
              <a:spcBef>
                <a:spcPts val="140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●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DBS Portal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●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left menu "+ New connection"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Connection name: Any (we recommend your username, etc.)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type: </a:t>
            </a:r>
            <a:r>
              <a:rPr b="1"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PostgreSQL</a:t>
            </a:r>
            <a:endParaRPr b="1"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Hostname: </a:t>
            </a:r>
            <a:r>
              <a:rPr b="1"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pg.dbs.fit.cvut.cz</a:t>
            </a:r>
            <a:endParaRPr b="1"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Port: Do not change (but it is port </a:t>
            </a:r>
            <a:r>
              <a:rPr b="1"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5432</a:t>
            </a: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name: </a:t>
            </a:r>
            <a:r>
              <a:rPr lang="cs" sz="1150">
                <a:solidFill>
                  <a:srgbClr val="3F3A4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cs" sz="1150">
                <a:solidFill>
                  <a:srgbClr val="3F3A4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our_</a:t>
            </a:r>
            <a:r>
              <a:rPr b="1"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username </a:t>
            </a: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(for. example pavlijo5)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Username: your_</a:t>
            </a:r>
            <a:r>
              <a:rPr b="1"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cs" sz="1150">
                <a:solidFill>
                  <a:srgbClr val="3F3A4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(for. example pavlijo5)</a:t>
            </a:r>
            <a:endParaRPr b="1"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○"/>
            </a:pPr>
            <a:r>
              <a:rPr b="1" lang="cs" sz="1150">
                <a:solidFill>
                  <a:schemeClr val="accent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Password: FIT password -</a:t>
            </a:r>
            <a:endParaRPr b="1" sz="1150">
              <a:solidFill>
                <a:schemeClr val="accent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652"/>
              <a:buFont typeface="Arial"/>
              <a:buAutoNum type="romanLcPeriod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must  be created or changed </a:t>
            </a:r>
            <a:r>
              <a:rPr lang="cs" sz="1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(it’s required for authentication into database)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 again: Retry the same password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recommend setting it as the default connection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1" marL="9144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○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 a connection test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F3A42"/>
              </a:buClr>
              <a:buSzPct val="100000"/>
              <a:buFont typeface="Arial"/>
              <a:buChar char="●"/>
            </a:pPr>
            <a:r>
              <a:rPr lang="cs" sz="1150">
                <a:solidFill>
                  <a:srgbClr val="3F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 a connection</a:t>
            </a:r>
            <a:endParaRPr sz="1150">
              <a:solidFill>
                <a:srgbClr val="3F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856" y="2011200"/>
            <a:ext cx="2341526" cy="2387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3926456" y="3416462"/>
            <a:ext cx="2917200" cy="11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server connection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0" y="1837975"/>
            <a:ext cx="4364699" cy="294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361475" y="4315950"/>
            <a:ext cx="203400" cy="2229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874800" y="4046550"/>
            <a:ext cx="1526100" cy="872700"/>
          </a:xfrm>
          <a:prstGeom prst="wedgeEllipseCallout">
            <a:avLst>
              <a:gd fmla="val -332726" name="adj1"/>
              <a:gd fmla="val 2512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/>
              <a:t>Leave empty (DON’T SELECT IT)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625" y="1998875"/>
            <a:ext cx="2834399" cy="19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0" y="1756250"/>
            <a:ext cx="6622973" cy="1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DBS Portal connection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982825" y="3069673"/>
            <a:ext cx="5618400" cy="16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450650" y="2988600"/>
            <a:ext cx="302100" cy="3120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00" y="3841625"/>
            <a:ext cx="5413549" cy="12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964375" y="4018575"/>
            <a:ext cx="302100" cy="312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894325" y="3744275"/>
            <a:ext cx="1140900" cy="877500"/>
          </a:xfrm>
          <a:prstGeom prst="wedgeEllipseCallout">
            <a:avLst>
              <a:gd fmla="val -108119" name="adj1"/>
              <a:gd fmla="val 4447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/>
              <a:t>That you are connected you can see here</a:t>
            </a:r>
            <a:endParaRPr sz="1000"/>
          </a:p>
        </p:txBody>
      </p:sp>
      <p:cxnSp>
        <p:nvCxnSpPr>
          <p:cNvPr id="121" name="Google Shape;121;p19"/>
          <p:cNvCxnSpPr/>
          <p:nvPr/>
        </p:nvCxnSpPr>
        <p:spPr>
          <a:xfrm>
            <a:off x="6601225" y="3163050"/>
            <a:ext cx="282900" cy="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Put your Create </a:t>
            </a:r>
            <a:r>
              <a:rPr lang="cs"/>
              <a:t>script</a:t>
            </a:r>
            <a:r>
              <a:rPr lang="cs"/>
              <a:t> into the DBS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71900" y="1919075"/>
            <a:ext cx="49203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Go to the Semester work editor, Create script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Insert the generated </a:t>
            </a:r>
            <a:r>
              <a:rPr lang="cs"/>
              <a:t>Create</a:t>
            </a:r>
            <a:r>
              <a:rPr lang="cs"/>
              <a:t> script from Transformation modeler into  Create </a:t>
            </a:r>
            <a:r>
              <a:rPr lang="cs"/>
              <a:t>script section and save it.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0" y="588125"/>
            <a:ext cx="2093050" cy="297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>
            <a:off x="4928975" y="2291425"/>
            <a:ext cx="2115900" cy="32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394" y="3075875"/>
            <a:ext cx="2656574" cy="1951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3599250" y="3457900"/>
            <a:ext cx="3806400" cy="1505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37750" y="719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What happens after you let create script execute?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75150" y="1935200"/>
            <a:ext cx="5897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Check, if your settings is correctly set at the section Semester Work -&gt; Queries-&gt;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The system will try to connect to the set connection.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s"/>
              <a:t>If there is a different connection (e.g. Doctor), it will report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s"/>
              <a:t>If it is set as read-only, it will report an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If everything is OK, the system reports success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650" y="1808625"/>
            <a:ext cx="2566950" cy="304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