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62824c5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62824c5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62824c55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62824c55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62824c55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62824c55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62824c5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62824c5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62824c55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62824c5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Lab 5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C</a:t>
            </a:r>
            <a:r>
              <a:rPr lang="c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onceptual sche</a:t>
            </a:r>
            <a:r>
              <a:rPr lang="cs"/>
              <a:t>me transformation into 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Transform next entities</a:t>
            </a:r>
            <a:r>
              <a:rPr lang="cs"/>
              <a:t>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68418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Person: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Id (PK), Name (mandatory), </a:t>
            </a:r>
            <a:r>
              <a:rPr lang="cs"/>
              <a:t>Surname (mandatory), NickName (Unique), Age (NotNull), Gender (not mandatory)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725" y="2087825"/>
            <a:ext cx="1735653" cy="18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3589475"/>
            <a:ext cx="5506200" cy="10440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>
                <a:solidFill>
                  <a:schemeClr val="dk2"/>
                </a:solidFill>
              </a:rPr>
              <a:t>Relational written form </a:t>
            </a:r>
            <a:r>
              <a:rPr lang="cs">
                <a:solidFill>
                  <a:schemeClr val="dk2"/>
                </a:solidFill>
              </a:rPr>
              <a:t>solution: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cs">
                <a:solidFill>
                  <a:schemeClr val="dk2"/>
                </a:solidFill>
              </a:rPr>
              <a:t>Person(</a:t>
            </a:r>
            <a:r>
              <a:rPr lang="cs" u="sng">
                <a:solidFill>
                  <a:schemeClr val="dk2"/>
                </a:solidFill>
              </a:rPr>
              <a:t>Id</a:t>
            </a:r>
            <a:r>
              <a:rPr lang="cs">
                <a:solidFill>
                  <a:schemeClr val="dk2"/>
                </a:solidFill>
              </a:rPr>
              <a:t>, Name, NickName, Age, Gender)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900275" y="3985475"/>
            <a:ext cx="2030100" cy="709500"/>
          </a:xfrm>
          <a:prstGeom prst="wedgeEllipseCallout">
            <a:avLst>
              <a:gd fmla="val -14090" name="adj1"/>
              <a:gd fmla="val -69420" name="adj2"/>
            </a:avLst>
          </a:prstGeom>
          <a:solidFill>
            <a:srgbClr val="F4B400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Conceptual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Transform next entities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60950" y="1846050"/>
            <a:ext cx="55434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Driver and Car: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Driver has: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/>
              <a:t>Id (PK), Name (mandatory), Surname (mandatory), Age (Nullable)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Car has: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/>
              <a:t>Id (PK), CarBrand (Nullable)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One driver can drive one or more cars. There can exists the drivers without cars. If car exist, must exist the driver.  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519950" y="3683350"/>
            <a:ext cx="4410900" cy="10440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cs">
                <a:solidFill>
                  <a:schemeClr val="dk2"/>
                </a:solidFill>
              </a:rPr>
              <a:t>Relational written form solution:</a:t>
            </a:r>
            <a:endParaRPr>
              <a:solidFill>
                <a:schemeClr val="dk2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cs">
                <a:solidFill>
                  <a:schemeClr val="dk2"/>
                </a:solidFill>
              </a:rPr>
              <a:t>Driver(</a:t>
            </a:r>
            <a:r>
              <a:rPr lang="cs" u="sng">
                <a:solidFill>
                  <a:schemeClr val="dk2"/>
                </a:solidFill>
              </a:rPr>
              <a:t>Id</a:t>
            </a:r>
            <a:r>
              <a:rPr lang="cs">
                <a:solidFill>
                  <a:schemeClr val="dk2"/>
                </a:solidFill>
              </a:rPr>
              <a:t>, Name, Surname,Age) </a:t>
            </a:r>
            <a:endParaRPr>
              <a:solidFill>
                <a:schemeClr val="dk2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cs">
                <a:solidFill>
                  <a:schemeClr val="dk2"/>
                </a:solidFill>
              </a:rPr>
              <a:t>Car(</a:t>
            </a:r>
            <a:r>
              <a:rPr lang="cs" u="sng">
                <a:solidFill>
                  <a:schemeClr val="dk2"/>
                </a:solidFill>
              </a:rPr>
              <a:t>Id</a:t>
            </a:r>
            <a:r>
              <a:rPr lang="cs">
                <a:solidFill>
                  <a:schemeClr val="dk2"/>
                </a:solidFill>
              </a:rPr>
              <a:t>,CarBrand,driver_id)</a:t>
            </a:r>
            <a:endParaRPr>
              <a:solidFill>
                <a:schemeClr val="dk2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6666"/>
              <a:buChar char="■"/>
            </a:pPr>
            <a:r>
              <a:rPr lang="cs" sz="1200">
                <a:solidFill>
                  <a:schemeClr val="dk2"/>
                </a:solidFill>
              </a:rPr>
              <a:t>Car[ID]⊆Driver[ID]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25" y="3578550"/>
            <a:ext cx="3740524" cy="1389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5"/>
          <p:cNvCxnSpPr/>
          <p:nvPr/>
        </p:nvCxnSpPr>
        <p:spPr>
          <a:xfrm>
            <a:off x="2014800" y="2445950"/>
            <a:ext cx="4506000" cy="56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endCxn id="88" idx="0"/>
          </p:cNvCxnSpPr>
          <p:nvPr/>
        </p:nvCxnSpPr>
        <p:spPr>
          <a:xfrm>
            <a:off x="6499650" y="3020400"/>
            <a:ext cx="594900" cy="114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/>
          <p:nvPr/>
        </p:nvSpPr>
        <p:spPr>
          <a:xfrm>
            <a:off x="6708450" y="4162800"/>
            <a:ext cx="772200" cy="292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591150" y="855525"/>
            <a:ext cx="3474600" cy="1235700"/>
          </a:xfrm>
          <a:prstGeom prst="wedgeEllipseCallout">
            <a:avLst>
              <a:gd fmla="val -25050" name="adj1"/>
              <a:gd fmla="val 124769" name="adj2"/>
            </a:avLst>
          </a:prstGeom>
          <a:solidFill>
            <a:srgbClr val="F4B400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One Driver has more cars. That is 1:N </a:t>
            </a:r>
            <a:r>
              <a:rPr lang="cs"/>
              <a:t>relationship</a:t>
            </a:r>
            <a:r>
              <a:rPr lang="cs"/>
              <a:t>. The Driver ID must be as </a:t>
            </a:r>
            <a:r>
              <a:rPr lang="cs"/>
              <a:t>foreign</a:t>
            </a:r>
            <a:r>
              <a:rPr lang="cs"/>
              <a:t> key placed into Car entity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Transform next conceptual schema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05450" y="3849800"/>
            <a:ext cx="88566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AnimalSpecies(</a:t>
            </a:r>
            <a:r>
              <a:rPr lang="cs" u="sng">
                <a:solidFill>
                  <a:schemeClr val="accent3"/>
                </a:solidFill>
              </a:rPr>
              <a:t>id</a:t>
            </a:r>
            <a:r>
              <a:rPr lang="cs"/>
              <a:t>,name_of_species)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AnimalInTheZoo(</a:t>
            </a:r>
            <a:r>
              <a:rPr lang="cs" u="sng"/>
              <a:t>zoo_id</a:t>
            </a:r>
            <a:r>
              <a:rPr lang="cs"/>
              <a:t>,name,note,gender,date_of_birth,</a:t>
            </a:r>
            <a:r>
              <a:rPr lang="cs" u="sng">
                <a:solidFill>
                  <a:srgbClr val="FF0000"/>
                </a:solidFill>
              </a:rPr>
              <a:t>i</a:t>
            </a:r>
            <a:r>
              <a:rPr lang="cs" u="sng">
                <a:solidFill>
                  <a:schemeClr val="accent3"/>
                </a:solidFill>
              </a:rPr>
              <a:t>d</a:t>
            </a:r>
            <a:r>
              <a:rPr lang="cs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sz="1800"/>
              <a:t>AnimalInTheZoo[</a:t>
            </a:r>
            <a:r>
              <a:rPr lang="cs" sz="1800">
                <a:solidFill>
                  <a:schemeClr val="accent3"/>
                </a:solidFill>
              </a:rPr>
              <a:t>id</a:t>
            </a:r>
            <a:r>
              <a:rPr lang="cs" sz="1800"/>
              <a:t>]</a:t>
            </a:r>
            <a:r>
              <a:rPr lang="cs"/>
              <a:t>⊆</a:t>
            </a:r>
            <a:r>
              <a:rPr lang="cs" sz="1800"/>
              <a:t>AnimalSpecies[</a:t>
            </a:r>
            <a:r>
              <a:rPr lang="cs" sz="1800">
                <a:solidFill>
                  <a:schemeClr val="accent3"/>
                </a:solidFill>
              </a:rPr>
              <a:t>id</a:t>
            </a:r>
            <a:r>
              <a:rPr lang="cs" sz="1800"/>
              <a:t>]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5" y="1766100"/>
            <a:ext cx="5082475" cy="197143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5669400" y="2222250"/>
            <a:ext cx="3474600" cy="1235700"/>
          </a:xfrm>
          <a:prstGeom prst="wedgeEllipseCallout">
            <a:avLst>
              <a:gd fmla="val -25050" name="adj1"/>
              <a:gd fmla="val 124769" name="adj2"/>
            </a:avLst>
          </a:prstGeom>
          <a:solidFill>
            <a:srgbClr val="F4B400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If AnimalinTheZoo is a </a:t>
            </a:r>
            <a:r>
              <a:rPr lang="cs"/>
              <a:t>weak</a:t>
            </a:r>
            <a:r>
              <a:rPr lang="cs"/>
              <a:t> entity of AnimalSpecies, that must inherit the primary key ID from AnimalSpecies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Transform next conceptual schema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99100" y="3328150"/>
            <a:ext cx="7070100" cy="1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Cinema(</a:t>
            </a:r>
            <a:r>
              <a:rPr lang="cs" u="sng"/>
              <a:t>c_name</a:t>
            </a:r>
            <a:r>
              <a:rPr lang="c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Movie(</a:t>
            </a:r>
            <a:r>
              <a:rPr lang="cs" u="sng"/>
              <a:t>m_name</a:t>
            </a:r>
            <a:r>
              <a:rPr lang="c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Program_item(</a:t>
            </a:r>
            <a:r>
              <a:rPr lang="cs" u="sng"/>
              <a:t>program_item_id</a:t>
            </a:r>
            <a:r>
              <a:rPr lang="cs"/>
              <a:t>,date,c_name,m_name)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Program_item[c_name]</a:t>
            </a:r>
            <a:r>
              <a:rPr lang="cs" sz="1200"/>
              <a:t>⊆Cinema[c_name]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Program_item[m_name]⊆Movie[m_name]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24" y="1790949"/>
            <a:ext cx="5292824" cy="13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Transform next conceptual schema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5571250" y="1919075"/>
            <a:ext cx="3541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cs" sz="1600">
                <a:solidFill>
                  <a:schemeClr val="accent2"/>
                </a:solidFill>
              </a:rPr>
              <a:t>Badge(</a:t>
            </a:r>
            <a:r>
              <a:rPr lang="cs" sz="1600" u="sng">
                <a:solidFill>
                  <a:schemeClr val="accent2"/>
                </a:solidFill>
              </a:rPr>
              <a:t>id</a:t>
            </a:r>
            <a:r>
              <a:rPr lang="cs" sz="1600">
                <a:solidFill>
                  <a:schemeClr val="accent2"/>
                </a:solidFill>
              </a:rPr>
              <a:t>)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cs" sz="1600">
                <a:solidFill>
                  <a:schemeClr val="accent2"/>
                </a:solidFill>
              </a:rPr>
              <a:t>Name(</a:t>
            </a:r>
            <a:r>
              <a:rPr lang="cs" sz="1600" u="sng">
                <a:solidFill>
                  <a:schemeClr val="accent2"/>
                </a:solidFill>
              </a:rPr>
              <a:t>myname,id</a:t>
            </a:r>
            <a:r>
              <a:rPr lang="cs" sz="1600">
                <a:solidFill>
                  <a:schemeClr val="accent2"/>
                </a:solidFill>
              </a:rPr>
              <a:t>)</a:t>
            </a:r>
            <a:endParaRPr sz="1600">
              <a:solidFill>
                <a:schemeClr val="accent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cs" sz="1200"/>
              <a:t>Name[id] ⊆Badge[id]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cs" sz="1600">
                <a:solidFill>
                  <a:schemeClr val="dk1"/>
                </a:solidFill>
              </a:rPr>
              <a:t>Teacher(</a:t>
            </a:r>
            <a:r>
              <a:rPr lang="cs" sz="1600" u="sng">
                <a:solidFill>
                  <a:schemeClr val="dk1"/>
                </a:solidFill>
              </a:rPr>
              <a:t>name</a:t>
            </a:r>
            <a:r>
              <a:rPr lang="c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Testing(</a:t>
            </a:r>
            <a:r>
              <a:rPr lang="cs" sz="1600" u="sng"/>
              <a:t>testid</a:t>
            </a:r>
            <a:r>
              <a:rPr lang="cs" sz="1600"/>
              <a:t>,score,</a:t>
            </a:r>
            <a:r>
              <a:rPr lang="cs" sz="1600" u="sng">
                <a:solidFill>
                  <a:schemeClr val="accent2"/>
                </a:solidFill>
              </a:rPr>
              <a:t>id,myname</a:t>
            </a:r>
            <a:r>
              <a:rPr lang="cs" sz="1600"/>
              <a:t>,</a:t>
            </a:r>
            <a:r>
              <a:rPr lang="cs" sz="1600" u="sng">
                <a:solidFill>
                  <a:schemeClr val="dk1"/>
                </a:solidFill>
              </a:rPr>
              <a:t>name</a:t>
            </a:r>
            <a:r>
              <a:rPr lang="cs" sz="1600"/>
              <a:t>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Testing[</a:t>
            </a:r>
            <a:r>
              <a:rPr lang="cs">
                <a:solidFill>
                  <a:schemeClr val="dk1"/>
                </a:solidFill>
              </a:rPr>
              <a:t>name</a:t>
            </a:r>
            <a:r>
              <a:rPr lang="cs"/>
              <a:t>]⊆Teacher[</a:t>
            </a:r>
            <a:r>
              <a:rPr lang="cs">
                <a:solidFill>
                  <a:schemeClr val="dk1"/>
                </a:solidFill>
              </a:rPr>
              <a:t>name</a:t>
            </a:r>
            <a:r>
              <a:rPr lang="cs"/>
              <a:t>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Testing[</a:t>
            </a:r>
            <a:r>
              <a:rPr lang="cs">
                <a:solidFill>
                  <a:schemeClr val="accent2"/>
                </a:solidFill>
              </a:rPr>
              <a:t>id,myname</a:t>
            </a:r>
            <a:r>
              <a:rPr lang="cs"/>
              <a:t>] ⊆Name[</a:t>
            </a:r>
            <a:r>
              <a:rPr lang="cs">
                <a:solidFill>
                  <a:schemeClr val="accent2"/>
                </a:solidFill>
              </a:rPr>
              <a:t>id,myname</a:t>
            </a:r>
            <a:r>
              <a:rPr lang="cs"/>
              <a:t>]</a:t>
            </a:r>
            <a:endParaRPr sz="1800" u="sng">
              <a:solidFill>
                <a:schemeClr val="accent2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0" y="1795825"/>
            <a:ext cx="5566875" cy="24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