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247b1e04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247b1e04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1247b1e04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1247b1e04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9c6d6e8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9c6d6e8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9c6d6e8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9c6d6e8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1247b1e04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1247b1e04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247b1e04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247b1e04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Lab 2</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s"/>
              <a:t>Conceptual modeling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Create conceptual model</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s"/>
              <a:t>Try to make conceptual model of Employee. Employee need to have id as primary key.  The Employee </a:t>
            </a:r>
            <a:r>
              <a:rPr lang="cs"/>
              <a:t>may or may not  be </a:t>
            </a:r>
            <a:r>
              <a:rPr lang="cs"/>
              <a:t>Teacher. If will be teacher, we need to record teacher degree (must be filled).</a:t>
            </a:r>
            <a:endParaRPr/>
          </a:p>
        </p:txBody>
      </p:sp>
      <p:pic>
        <p:nvPicPr>
          <p:cNvPr id="75" name="Google Shape;75;p14"/>
          <p:cNvPicPr preferRelativeResize="0"/>
          <p:nvPr/>
        </p:nvPicPr>
        <p:blipFill>
          <a:blip r:embed="rId3">
            <a:alphaModFix/>
          </a:blip>
          <a:stretch>
            <a:fillRect/>
          </a:stretch>
        </p:blipFill>
        <p:spPr>
          <a:xfrm>
            <a:off x="574223" y="3136325"/>
            <a:ext cx="7575874" cy="159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Roles and specialisations</a:t>
            </a:r>
            <a:endParaRPr/>
          </a:p>
        </p:txBody>
      </p:sp>
      <p:sp>
        <p:nvSpPr>
          <p:cNvPr id="81" name="Google Shape;81;p15"/>
          <p:cNvSpPr txBox="1"/>
          <p:nvPr>
            <p:ph idx="1" type="body"/>
          </p:nvPr>
        </p:nvSpPr>
        <p:spPr>
          <a:xfrm>
            <a:off x="471900" y="1878150"/>
            <a:ext cx="4983000" cy="2172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cs"/>
              <a:t>Create entity Person where we need  to distinguish:</a:t>
            </a:r>
            <a:endParaRPr/>
          </a:p>
          <a:p>
            <a:pPr indent="-308610" lvl="0" marL="457200" rtl="0" algn="l">
              <a:spcBef>
                <a:spcPts val="1200"/>
              </a:spcBef>
              <a:spcAft>
                <a:spcPts val="0"/>
              </a:spcAft>
              <a:buSzPct val="100000"/>
              <a:buChar char="●"/>
            </a:pPr>
            <a:r>
              <a:rPr lang="cs"/>
              <a:t>Teacher</a:t>
            </a:r>
            <a:endParaRPr/>
          </a:p>
          <a:p>
            <a:pPr indent="-308610" lvl="0" marL="457200" rtl="0" algn="l">
              <a:spcBef>
                <a:spcPts val="0"/>
              </a:spcBef>
              <a:spcAft>
                <a:spcPts val="0"/>
              </a:spcAft>
              <a:buSzPct val="100000"/>
              <a:buChar char="●"/>
            </a:pPr>
            <a:r>
              <a:rPr lang="cs"/>
              <a:t>Student</a:t>
            </a:r>
            <a:endParaRPr/>
          </a:p>
          <a:p>
            <a:pPr indent="0" lvl="0" marL="0" rtl="0" algn="l">
              <a:spcBef>
                <a:spcPts val="1200"/>
              </a:spcBef>
              <a:spcAft>
                <a:spcPts val="0"/>
              </a:spcAft>
              <a:buNone/>
            </a:pPr>
            <a:r>
              <a:rPr lang="cs"/>
              <a:t>Entity Person will have person_id as primary key.</a:t>
            </a:r>
            <a:endParaRPr/>
          </a:p>
          <a:p>
            <a:pPr indent="0" lvl="0" marL="0" rtl="0" algn="l">
              <a:spcBef>
                <a:spcPts val="1200"/>
              </a:spcBef>
              <a:spcAft>
                <a:spcPts val="0"/>
              </a:spcAft>
              <a:buNone/>
            </a:pPr>
            <a:r>
              <a:rPr lang="cs"/>
              <a:t>By the Teacher we will need to record degree (must be filled) </a:t>
            </a:r>
            <a:endParaRPr/>
          </a:p>
          <a:p>
            <a:pPr indent="0" lvl="0" marL="0" rtl="0" algn="l">
              <a:spcBef>
                <a:spcPts val="1200"/>
              </a:spcBef>
              <a:spcAft>
                <a:spcPts val="1200"/>
              </a:spcAft>
              <a:buNone/>
            </a:pPr>
            <a:r>
              <a:rPr lang="cs"/>
              <a:t>By the Student we will need to record  study subject (can be nullable) </a:t>
            </a:r>
            <a:endParaRPr/>
          </a:p>
        </p:txBody>
      </p:sp>
      <p:sp>
        <p:nvSpPr>
          <p:cNvPr id="82" name="Google Shape;82;p15"/>
          <p:cNvSpPr txBox="1"/>
          <p:nvPr>
            <p:ph idx="1" type="body"/>
          </p:nvPr>
        </p:nvSpPr>
        <p:spPr>
          <a:xfrm>
            <a:off x="6264575" y="1842275"/>
            <a:ext cx="2661000" cy="2172900"/>
          </a:xfrm>
          <a:prstGeom prst="rect">
            <a:avLst/>
          </a:prstGeom>
          <a:solidFill>
            <a:schemeClr val="accent6"/>
          </a:solidFill>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2"/>
              </a:buClr>
              <a:buSzPct val="100000"/>
              <a:buChar char="●"/>
            </a:pPr>
            <a:r>
              <a:rPr lang="cs">
                <a:solidFill>
                  <a:schemeClr val="dk2"/>
                </a:solidFill>
              </a:rPr>
              <a:t>A person can be a teacher. </a:t>
            </a:r>
            <a:endParaRPr>
              <a:solidFill>
                <a:schemeClr val="dk2"/>
              </a:solidFill>
            </a:endParaRPr>
          </a:p>
          <a:p>
            <a:pPr indent="-334327" lvl="0" marL="457200" rtl="0" algn="l">
              <a:spcBef>
                <a:spcPts val="0"/>
              </a:spcBef>
              <a:spcAft>
                <a:spcPts val="0"/>
              </a:spcAft>
              <a:buClr>
                <a:schemeClr val="dk2"/>
              </a:buClr>
              <a:buSzPct val="100000"/>
              <a:buChar char="●"/>
            </a:pPr>
            <a:r>
              <a:rPr lang="cs">
                <a:solidFill>
                  <a:schemeClr val="dk2"/>
                </a:solidFill>
              </a:rPr>
              <a:t>A person can be a student.</a:t>
            </a:r>
            <a:endParaRPr>
              <a:solidFill>
                <a:schemeClr val="dk2"/>
              </a:solidFill>
            </a:endParaRPr>
          </a:p>
          <a:p>
            <a:pPr indent="-334327" lvl="0" marL="457200" rtl="0" algn="l">
              <a:spcBef>
                <a:spcPts val="0"/>
              </a:spcBef>
              <a:spcAft>
                <a:spcPts val="0"/>
              </a:spcAft>
              <a:buClr>
                <a:schemeClr val="dk2"/>
              </a:buClr>
              <a:buSzPct val="100000"/>
              <a:buChar char="●"/>
            </a:pPr>
            <a:r>
              <a:rPr lang="cs">
                <a:solidFill>
                  <a:schemeClr val="dk2"/>
                </a:solidFill>
              </a:rPr>
              <a:t>A person can be both.</a:t>
            </a:r>
            <a:endParaRPr>
              <a:solidFill>
                <a:schemeClr val="dk2"/>
              </a:solidFill>
            </a:endParaRPr>
          </a:p>
          <a:p>
            <a:pPr indent="-334327" lvl="0" marL="457200" rtl="0" algn="l">
              <a:spcBef>
                <a:spcPts val="0"/>
              </a:spcBef>
              <a:spcAft>
                <a:spcPts val="0"/>
              </a:spcAft>
              <a:buClr>
                <a:schemeClr val="dk2"/>
              </a:buClr>
              <a:buSzPct val="100000"/>
              <a:buChar char="●"/>
            </a:pPr>
            <a:r>
              <a:rPr lang="cs">
                <a:solidFill>
                  <a:schemeClr val="dk2"/>
                </a:solidFill>
              </a:rPr>
              <a:t>A person does not have to be anything.</a:t>
            </a:r>
            <a:endParaRPr/>
          </a:p>
        </p:txBody>
      </p:sp>
      <p:pic>
        <p:nvPicPr>
          <p:cNvPr id="83" name="Google Shape;83;p15"/>
          <p:cNvPicPr preferRelativeResize="0"/>
          <p:nvPr/>
        </p:nvPicPr>
        <p:blipFill>
          <a:blip r:embed="rId3">
            <a:alphaModFix/>
          </a:blip>
          <a:stretch>
            <a:fillRect/>
          </a:stretch>
        </p:blipFill>
        <p:spPr>
          <a:xfrm>
            <a:off x="369150" y="3988749"/>
            <a:ext cx="7991974" cy="1195475"/>
          </a:xfrm>
          <a:prstGeom prst="rect">
            <a:avLst/>
          </a:prstGeom>
          <a:noFill/>
          <a:ln>
            <a:noFill/>
          </a:ln>
        </p:spPr>
      </p:pic>
      <p:cxnSp>
        <p:nvCxnSpPr>
          <p:cNvPr id="84" name="Google Shape;84;p15"/>
          <p:cNvCxnSpPr/>
          <p:nvPr/>
        </p:nvCxnSpPr>
        <p:spPr>
          <a:xfrm>
            <a:off x="2697475" y="4430275"/>
            <a:ext cx="0" cy="384000"/>
          </a:xfrm>
          <a:prstGeom prst="straightConnector1">
            <a:avLst/>
          </a:prstGeom>
          <a:noFill/>
          <a:ln cap="flat" cmpd="sng" w="19050">
            <a:solidFill>
              <a:schemeClr val="dk2"/>
            </a:solidFill>
            <a:prstDash val="solid"/>
            <a:round/>
            <a:headEnd len="med" w="med" type="none"/>
            <a:tailEnd len="med" w="med" type="none"/>
          </a:ln>
        </p:spPr>
      </p:cxnSp>
      <p:cxnSp>
        <p:nvCxnSpPr>
          <p:cNvPr id="85" name="Google Shape;85;p15"/>
          <p:cNvCxnSpPr/>
          <p:nvPr/>
        </p:nvCxnSpPr>
        <p:spPr>
          <a:xfrm>
            <a:off x="6059425" y="4394488"/>
            <a:ext cx="0" cy="3840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Zebra</a:t>
            </a:r>
            <a:endParaRPr/>
          </a:p>
        </p:txBody>
      </p:sp>
      <p:sp>
        <p:nvSpPr>
          <p:cNvPr id="91" name="Google Shape;91;p16"/>
          <p:cNvSpPr txBox="1"/>
          <p:nvPr>
            <p:ph idx="1" type="body"/>
          </p:nvPr>
        </p:nvSpPr>
        <p:spPr>
          <a:xfrm>
            <a:off x="471900" y="2044875"/>
            <a:ext cx="3586500" cy="1854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cs" sz="1562"/>
              <a:t>Imagine you are want to create simple family trees of Zebras so you define 1:1 relation child-mother and 1:1 relationship child-father. </a:t>
            </a:r>
            <a:endParaRPr sz="1562"/>
          </a:p>
          <a:p>
            <a:pPr indent="0" lvl="0" marL="0" rtl="0" algn="l">
              <a:spcBef>
                <a:spcPts val="1200"/>
              </a:spcBef>
              <a:spcAft>
                <a:spcPts val="0"/>
              </a:spcAft>
              <a:buNone/>
            </a:pPr>
            <a:r>
              <a:rPr lang="cs" sz="1562"/>
              <a:t>You’ll create a loop. In order to make sure that data are consistent you should define constraints:</a:t>
            </a:r>
            <a:endParaRPr sz="1562"/>
          </a:p>
          <a:p>
            <a:pPr indent="-285827" lvl="0" marL="457200" rtl="0" algn="l">
              <a:spcBef>
                <a:spcPts val="1200"/>
              </a:spcBef>
              <a:spcAft>
                <a:spcPts val="0"/>
              </a:spcAft>
              <a:buSzPct val="100000"/>
              <a:buChar char="●"/>
            </a:pPr>
            <a:r>
              <a:rPr lang="cs" sz="1162"/>
              <a:t>one zebra cannot be mother and father of same child,</a:t>
            </a:r>
            <a:endParaRPr sz="1162"/>
          </a:p>
          <a:p>
            <a:pPr indent="-285827" lvl="0" marL="457200" rtl="0" algn="l">
              <a:spcBef>
                <a:spcPts val="0"/>
              </a:spcBef>
              <a:spcAft>
                <a:spcPts val="0"/>
              </a:spcAft>
              <a:buSzPct val="100000"/>
              <a:buChar char="●"/>
            </a:pPr>
            <a:r>
              <a:rPr lang="cs" sz="1162"/>
              <a:t>child cannot parent (mother or father) of its ancestors.</a:t>
            </a:r>
            <a:endParaRPr/>
          </a:p>
        </p:txBody>
      </p:sp>
      <p:pic>
        <p:nvPicPr>
          <p:cNvPr id="92" name="Google Shape;92;p16"/>
          <p:cNvPicPr preferRelativeResize="0"/>
          <p:nvPr/>
        </p:nvPicPr>
        <p:blipFill>
          <a:blip r:embed="rId3">
            <a:alphaModFix/>
          </a:blip>
          <a:stretch>
            <a:fillRect/>
          </a:stretch>
        </p:blipFill>
        <p:spPr>
          <a:xfrm>
            <a:off x="4335975" y="2305125"/>
            <a:ext cx="2000250" cy="133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Shop</a:t>
            </a:r>
            <a:endParaRPr/>
          </a:p>
        </p:txBody>
      </p:sp>
      <p:sp>
        <p:nvSpPr>
          <p:cNvPr id="98" name="Google Shape;98;p17"/>
          <p:cNvSpPr txBox="1"/>
          <p:nvPr>
            <p:ph idx="1" type="body"/>
          </p:nvPr>
        </p:nvSpPr>
        <p:spPr>
          <a:xfrm>
            <a:off x="471900" y="1919075"/>
            <a:ext cx="4671600" cy="27102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cs"/>
              <a:t>In this case we are doing some shopping. We have a physical Cart which contains some Items that are available in a Store where we are currently in. At one point there might be multiple people shopping there so one Store has multiple Cart s.</a:t>
            </a:r>
            <a:endParaRPr/>
          </a:p>
          <a:p>
            <a:pPr indent="0" lvl="0" marL="0" rtl="0" algn="l">
              <a:spcBef>
                <a:spcPts val="1200"/>
              </a:spcBef>
              <a:spcAft>
                <a:spcPts val="0"/>
              </a:spcAft>
              <a:buNone/>
            </a:pPr>
            <a:r>
              <a:rPr lang="cs"/>
              <a:t>Look at the scheme and answer question - is it possible to be at Store with id = 1 and have in cart items from store with id = 2? The answer is:</a:t>
            </a:r>
            <a:endParaRPr/>
          </a:p>
          <a:p>
            <a:pPr indent="-291465" lvl="0" marL="457200" rtl="0" algn="l">
              <a:spcBef>
                <a:spcPts val="1200"/>
              </a:spcBef>
              <a:spcAft>
                <a:spcPts val="0"/>
              </a:spcAft>
              <a:buSzPct val="100000"/>
              <a:buChar char="●"/>
            </a:pPr>
            <a:r>
              <a:rPr lang="cs"/>
              <a:t>no - in a real world. You cannot pay for goods from Store 1 in a Store 2,</a:t>
            </a:r>
            <a:endParaRPr/>
          </a:p>
          <a:p>
            <a:pPr indent="-291465" lvl="0" marL="457200" rtl="0" algn="l">
              <a:spcBef>
                <a:spcPts val="0"/>
              </a:spcBef>
              <a:spcAft>
                <a:spcPts val="0"/>
              </a:spcAft>
              <a:buSzPct val="100000"/>
              <a:buChar char="●"/>
            </a:pPr>
            <a:r>
              <a:rPr lang="cs"/>
              <a:t>yes - when you look on this database scheme. You can simply insert such entry into database and you’ll be in an inconsistent state.</a:t>
            </a:r>
            <a:endParaRPr/>
          </a:p>
          <a:p>
            <a:pPr indent="0" lvl="0" marL="0" rtl="0" algn="l">
              <a:spcBef>
                <a:spcPts val="1200"/>
              </a:spcBef>
              <a:spcAft>
                <a:spcPts val="1200"/>
              </a:spcAft>
              <a:buNone/>
            </a:pPr>
            <a:r>
              <a:rPr lang="cs"/>
              <a:t>So in this case we must introduce a new constraint that customer can put into Cart only items that are available in the store where shopping is done. Considering this scheme we can also introduce at least one more constraint. Think about it</a:t>
            </a:r>
            <a:endParaRPr/>
          </a:p>
        </p:txBody>
      </p:sp>
      <p:pic>
        <p:nvPicPr>
          <p:cNvPr id="99" name="Google Shape;99;p17"/>
          <p:cNvPicPr preferRelativeResize="0"/>
          <p:nvPr/>
        </p:nvPicPr>
        <p:blipFill>
          <a:blip r:embed="rId3">
            <a:alphaModFix/>
          </a:blip>
          <a:stretch>
            <a:fillRect/>
          </a:stretch>
        </p:blipFill>
        <p:spPr>
          <a:xfrm>
            <a:off x="5290675" y="1846625"/>
            <a:ext cx="3295650" cy="2028825"/>
          </a:xfrm>
          <a:prstGeom prst="rect">
            <a:avLst/>
          </a:prstGeom>
          <a:noFill/>
          <a:ln>
            <a:noFill/>
          </a:ln>
        </p:spPr>
      </p:pic>
      <p:sp>
        <p:nvSpPr>
          <p:cNvPr id="100" name="Google Shape;100;p17"/>
          <p:cNvSpPr/>
          <p:nvPr/>
        </p:nvSpPr>
        <p:spPr>
          <a:xfrm>
            <a:off x="4966100" y="3907200"/>
            <a:ext cx="3834300" cy="1059000"/>
          </a:xfrm>
          <a:prstGeom prst="wedgeEllipseCallout">
            <a:avLst>
              <a:gd fmla="val -139247" name="adj1"/>
              <a:gd fmla="val 1721" name="adj2"/>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s" sz="750">
                <a:solidFill>
                  <a:srgbClr val="3F3A42"/>
                </a:solidFill>
              </a:rPr>
              <a:t>Note that such constraint is not enforced by database. It must be verified manually in custom function that you’ll write when making the app. Such stuff is not considered in this subject. We just want to know that you are aware of problems that can surface and</a:t>
            </a:r>
            <a:r>
              <a:rPr lang="cs" sz="1150">
                <a:solidFill>
                  <a:srgbClr val="3F3A42"/>
                </a:solidFill>
              </a:rPr>
              <a:t> </a:t>
            </a:r>
            <a:r>
              <a:rPr lang="cs" sz="750">
                <a:solidFill>
                  <a:srgbClr val="3F3A42"/>
                </a:solidFill>
              </a:rPr>
              <a:t>you know how to solve them.</a:t>
            </a:r>
            <a:endParaRPr sz="750">
              <a:solidFill>
                <a:srgbClr val="3F3A4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Model this task</a:t>
            </a:r>
            <a:endParaRPr/>
          </a:p>
        </p:txBody>
      </p:sp>
      <p:sp>
        <p:nvSpPr>
          <p:cNvPr id="106" name="Google Shape;106;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s"/>
              <a:t> Let’s to go make the</a:t>
            </a:r>
            <a:r>
              <a:rPr lang="cs"/>
              <a:t> model a situation where patients are lying in rooms</a:t>
            </a:r>
            <a:endParaRPr/>
          </a:p>
          <a:p>
            <a:pPr indent="-330200" lvl="0" marL="457200" rtl="0" algn="l">
              <a:spcBef>
                <a:spcPts val="1200"/>
              </a:spcBef>
              <a:spcAft>
                <a:spcPts val="0"/>
              </a:spcAft>
              <a:buSzPts val="1600"/>
              <a:buChar char="●"/>
            </a:pPr>
            <a:r>
              <a:rPr lang="cs" sz="1600"/>
              <a:t>The customer acknowledges that it is important to know how many bedrooms are in </a:t>
            </a:r>
            <a:r>
              <a:rPr lang="cs" sz="1600"/>
              <a:t>the room, where </a:t>
            </a:r>
            <a:r>
              <a:rPr lang="cs" sz="1600"/>
              <a:t>the patient is lying.</a:t>
            </a:r>
            <a:endParaRPr sz="1600"/>
          </a:p>
          <a:p>
            <a:pPr indent="-330200" lvl="0" marL="457200" rtl="0" algn="l">
              <a:spcBef>
                <a:spcPts val="0"/>
              </a:spcBef>
              <a:spcAft>
                <a:spcPts val="0"/>
              </a:spcAft>
              <a:buSzPts val="1600"/>
              <a:buChar char="●"/>
            </a:pPr>
            <a:r>
              <a:rPr lang="cs" sz="1600"/>
              <a:t>Information about the number of beds in the patient's room can be traced from the relationship between the patient and the room.</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7" name="Google Shape;107;p18"/>
          <p:cNvPicPr preferRelativeResize="0"/>
          <p:nvPr/>
        </p:nvPicPr>
        <p:blipFill>
          <a:blip r:embed="rId3">
            <a:alphaModFix/>
          </a:blip>
          <a:stretch>
            <a:fillRect/>
          </a:stretch>
        </p:blipFill>
        <p:spPr>
          <a:xfrm>
            <a:off x="505975" y="3818103"/>
            <a:ext cx="3223851" cy="1221475"/>
          </a:xfrm>
          <a:prstGeom prst="rect">
            <a:avLst/>
          </a:prstGeom>
          <a:noFill/>
          <a:ln>
            <a:noFill/>
          </a:ln>
        </p:spPr>
      </p:pic>
      <p:pic>
        <p:nvPicPr>
          <p:cNvPr id="108" name="Google Shape;108;p18"/>
          <p:cNvPicPr preferRelativeResize="0"/>
          <p:nvPr/>
        </p:nvPicPr>
        <p:blipFill>
          <a:blip r:embed="rId4">
            <a:alphaModFix/>
          </a:blip>
          <a:stretch>
            <a:fillRect/>
          </a:stretch>
        </p:blipFill>
        <p:spPr>
          <a:xfrm>
            <a:off x="5210175" y="3907175"/>
            <a:ext cx="3689225" cy="1132400"/>
          </a:xfrm>
          <a:prstGeom prst="rect">
            <a:avLst/>
          </a:prstGeom>
          <a:noFill/>
          <a:ln>
            <a:noFill/>
          </a:ln>
        </p:spPr>
      </p:pic>
      <p:sp>
        <p:nvSpPr>
          <p:cNvPr id="109" name="Google Shape;109;p18"/>
          <p:cNvSpPr/>
          <p:nvPr/>
        </p:nvSpPr>
        <p:spPr>
          <a:xfrm>
            <a:off x="3776775" y="4256700"/>
            <a:ext cx="1309200" cy="453900"/>
          </a:xfrm>
          <a:prstGeom prst="homePlate">
            <a:avLst>
              <a:gd fmla="val 50000" name="adj"/>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s"/>
              <a:t>Better </a:t>
            </a:r>
            <a:r>
              <a:rPr lang="cs"/>
              <a:t>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Lets to go to model Video rental shop</a:t>
            </a:r>
            <a:endParaRPr/>
          </a:p>
        </p:txBody>
      </p:sp>
      <p:sp>
        <p:nvSpPr>
          <p:cNvPr id="115" name="Google Shape;115;p19"/>
          <p:cNvSpPr txBox="1"/>
          <p:nvPr>
            <p:ph idx="1" type="body"/>
          </p:nvPr>
        </p:nvSpPr>
        <p:spPr>
          <a:xfrm>
            <a:off x="471900" y="1919075"/>
            <a:ext cx="4014300" cy="27102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cs"/>
              <a:t>The rental company decided to use a computer to keep track of the film cuts. </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cs"/>
              <a:t>It records a fact that can be expressed in one sentence as:</a:t>
            </a:r>
            <a:endParaRPr/>
          </a:p>
          <a:p>
            <a:pPr indent="-297497" lvl="1" marL="914400" rtl="0" algn="l">
              <a:spcBef>
                <a:spcPts val="0"/>
              </a:spcBef>
              <a:spcAft>
                <a:spcPts val="0"/>
              </a:spcAft>
              <a:buSzPct val="100000"/>
              <a:buChar char="○"/>
            </a:pPr>
            <a:r>
              <a:rPr lang="cs"/>
              <a:t>Customers borrow films from the rental company's employees.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6" name="Google Shape;116;p19"/>
          <p:cNvPicPr preferRelativeResize="0"/>
          <p:nvPr/>
        </p:nvPicPr>
        <p:blipFill>
          <a:blip r:embed="rId3">
            <a:alphaModFix/>
          </a:blip>
          <a:stretch>
            <a:fillRect/>
          </a:stretch>
        </p:blipFill>
        <p:spPr>
          <a:xfrm>
            <a:off x="4308875" y="1941425"/>
            <a:ext cx="4747224" cy="2419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