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222ef4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222ef4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f222ef4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f222ef4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222ef4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222ef4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f222ef4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f222ef4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222ef4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222ef4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222ef4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222ef4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222ef41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222ef4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f222ef4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f222ef4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Lecture 1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Introduction into 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60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Introduction into Databases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48100" y="1919075"/>
            <a:ext cx="677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Databases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Three levels of views: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Conceptual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Database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Physical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Conceptual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Relational algebra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SQL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Data normalization and Normal forms Data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Physical data storage (introduction) Other database models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125" y="1735400"/>
            <a:ext cx="1976700" cy="21944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564275" y="1057575"/>
            <a:ext cx="9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564275" y="3899850"/>
            <a:ext cx="1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Don't</a:t>
            </a:r>
            <a:r>
              <a:rPr lang="c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panic!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Database, what it is?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„Database is </a:t>
            </a:r>
            <a:r>
              <a:rPr b="1" lang="cs"/>
              <a:t>list of records</a:t>
            </a:r>
            <a:r>
              <a:rPr lang="cs"/>
              <a:t>, as are characters, numbers, diagrams,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their </a:t>
            </a:r>
            <a:r>
              <a:rPr b="1" lang="cs"/>
              <a:t>systematic structure</a:t>
            </a:r>
            <a:r>
              <a:rPr lang="cs"/>
              <a:t> allows these records search by computer.“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Data</a:t>
            </a:r>
            <a:r>
              <a:rPr lang="cs"/>
              <a:t> = recorded messages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               X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Information</a:t>
            </a:r>
            <a:r>
              <a:rPr lang="cs"/>
              <a:t> = message who can change our knowledge (helps us to make decision). Sometimes we can understand the term. Information as row data placed into the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DBS = DBMS + DB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2546650"/>
            <a:ext cx="5670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DBS =  Database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DB =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DBMS = Database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71900" y="1901000"/>
            <a:ext cx="82221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latin typeface="Roboto"/>
                <a:ea typeface="Roboto"/>
                <a:cs typeface="Roboto"/>
                <a:sym typeface="Roboto"/>
              </a:rPr>
              <a:t>Main paradigm</a:t>
            </a:r>
            <a:r>
              <a:rPr lang="cs">
                <a:latin typeface="Roboto"/>
                <a:ea typeface="Roboto"/>
                <a:cs typeface="Roboto"/>
                <a:sym typeface="Roboto"/>
              </a:rPr>
              <a:t> - The data existence in DB doesn’t depend on application programs.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900" y="2378275"/>
            <a:ext cx="2281473" cy="25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Database technology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 technology cares about controlling of </a:t>
            </a:r>
            <a:r>
              <a:rPr b="1" lang="cs"/>
              <a:t>big amount (big list), persistent, reliable, shared</a:t>
            </a:r>
            <a:r>
              <a:rPr lang="cs"/>
              <a:t>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big amount</a:t>
            </a:r>
            <a:r>
              <a:rPr lang="cs"/>
              <a:t> =&gt;  for data is not enough operational memory,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persistent</a:t>
            </a:r>
            <a:r>
              <a:rPr lang="cs"/>
              <a:t> =&gt; data are preserved from start transformation till end of transformation,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reliable</a:t>
            </a:r>
            <a:r>
              <a:rPr lang="cs"/>
              <a:t> =&gt; data can be reconstructed after error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shared</a:t>
            </a:r>
            <a:r>
              <a:rPr lang="cs"/>
              <a:t> =&gt; data are available for more users: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It’s can be controlled via credentials.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It’s possible to read similar data simultaneously read by more users.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Main sense of database technology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785425"/>
            <a:ext cx="82221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Necessity</a:t>
            </a:r>
            <a:r>
              <a:rPr lang="cs"/>
              <a:t> to </a:t>
            </a:r>
            <a:r>
              <a:rPr b="1" lang="cs"/>
              <a:t>split data</a:t>
            </a:r>
            <a:r>
              <a:rPr lang="cs"/>
              <a:t> from application </a:t>
            </a:r>
            <a:r>
              <a:rPr b="1" lang="cs"/>
              <a:t>started at sixties</a:t>
            </a:r>
            <a:r>
              <a:rPr lang="cs"/>
              <a:t> (60th), to encapsulate data and simultaneously are use ⇒ establishment of database technology.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Main DB benefits</a:t>
            </a:r>
            <a:r>
              <a:rPr lang="cs"/>
              <a:t>: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Data independence on the application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Effectiveness approach to the data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Faster application development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Data integrity and persistence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Data Management and backup system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Transaction processing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Parallel processing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Recovering after error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RDBMS interface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Communication is ensured by </a:t>
            </a:r>
            <a:r>
              <a:rPr b="1" lang="cs"/>
              <a:t>SQL</a:t>
            </a:r>
            <a:r>
              <a:rPr lang="cs"/>
              <a:t>(Structured Query Language).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DDL</a:t>
            </a:r>
            <a:r>
              <a:rPr lang="cs"/>
              <a:t> – Data Definition Language (data definition)  =&gt;  </a:t>
            </a:r>
            <a:r>
              <a:rPr i="1" lang="cs" sz="1670">
                <a:solidFill>
                  <a:schemeClr val="dk1"/>
                </a:solidFill>
              </a:rPr>
              <a:t>CREATE TABLE teachers (id int, name varchar(255));</a:t>
            </a:r>
            <a:endParaRPr i="1" sz="167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DML</a:t>
            </a:r>
            <a:r>
              <a:rPr lang="cs"/>
              <a:t> – Data Manipulation Language (data manipulation and queries) 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inserts  =&gt; </a:t>
            </a:r>
            <a:r>
              <a:rPr i="1" lang="cs">
                <a:solidFill>
                  <a:schemeClr val="dk1"/>
                </a:solidFill>
              </a:rPr>
              <a:t>INSERT INTO teachers VALUES (1, ’Pavlicek’);</a:t>
            </a:r>
            <a:endParaRPr i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queries =&gt; </a:t>
            </a:r>
            <a:r>
              <a:rPr i="1" lang="cs">
                <a:solidFill>
                  <a:schemeClr val="dk1"/>
                </a:solidFill>
              </a:rPr>
              <a:t>SELECT name FROM teachers WHERE id = 1;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TCL</a:t>
            </a:r>
            <a:r>
              <a:rPr lang="cs"/>
              <a:t> </a:t>
            </a:r>
            <a:r>
              <a:rPr lang="cs"/>
              <a:t> – </a:t>
            </a:r>
            <a:r>
              <a:rPr lang="cs"/>
              <a:t> Transaction Control Language (transaction processing) =&gt; </a:t>
            </a:r>
            <a:r>
              <a:rPr i="1" lang="cs">
                <a:solidFill>
                  <a:schemeClr val="dk1"/>
                </a:solidFill>
              </a:rPr>
              <a:t>COMMIT; ROLLBACK;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/>
              <a:t>DCL </a:t>
            </a:r>
            <a:r>
              <a:rPr lang="cs"/>
              <a:t>– Data Control Language (</a:t>
            </a:r>
            <a:r>
              <a:rPr lang="cs"/>
              <a:t>permissions</a:t>
            </a:r>
            <a:r>
              <a:rPr lang="cs"/>
              <a:t>) =&gt;  </a:t>
            </a:r>
            <a:r>
              <a:rPr i="1" lang="cs">
                <a:solidFill>
                  <a:schemeClr val="dk1"/>
                </a:solidFill>
              </a:rPr>
              <a:t>GRANT INSERT , UPDATE ON teachers TO ’Pavlicek’;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DBMS architecture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0" y="1727525"/>
            <a:ext cx="445607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Important term (remember them)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Database, why we use it, database technology benefits.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DBS, DBMS, data dictionary (metadata).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DB architecture, typical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