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43d385ef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43d385ef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3d385ef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3d385ef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43d385ef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43d385ef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43d385ef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43d385ef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43d385ef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43d385ef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43d385e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43d385e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43d385ef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43d385ef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43d385ef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43d385ef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43d385ef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43d385ef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43d385ef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43d385ef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43d385e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43d385e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43d385ef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43d385ef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43d385ef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43d385ef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43d385ef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43d385ef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43d385e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43d385ef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43d385e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43d385e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43d385e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43d385e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43d385e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43d385e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43d385ef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43d385ef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43d385ef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43d385ef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43d385e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43d385e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Lecture 10</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s"/>
              <a:t>Transactions and transaction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Database recovery after a crash</a:t>
            </a:r>
            <a:endParaRPr/>
          </a:p>
        </p:txBody>
      </p:sp>
      <p:sp>
        <p:nvSpPr>
          <p:cNvPr id="126" name="Google Shape;126;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s"/>
              <a:t>Transaction journal is used (log file).</a:t>
            </a:r>
            <a:endParaRPr/>
          </a:p>
          <a:p>
            <a:pPr indent="0" lvl="0" marL="0" rtl="0" algn="l">
              <a:spcBef>
                <a:spcPts val="1200"/>
              </a:spcBef>
              <a:spcAft>
                <a:spcPts val="0"/>
              </a:spcAft>
              <a:buNone/>
            </a:pPr>
            <a:r>
              <a:rPr lang="cs"/>
              <a:t>Transaction log contains “change vectors”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cs"/>
              <a:t>The information from the trace log is used by </a:t>
            </a:r>
            <a:r>
              <a:rPr lang="cs">
                <a:solidFill>
                  <a:schemeClr val="accent3"/>
                </a:solidFill>
              </a:rPr>
              <a:t>only</a:t>
            </a:r>
            <a:r>
              <a:rPr lang="cs"/>
              <a:t> to recover the database after an error. Other data structures are used for the </a:t>
            </a:r>
            <a:r>
              <a:rPr lang="cs">
                <a:solidFill>
                  <a:schemeClr val="accent3"/>
                </a:solidFill>
              </a:rPr>
              <a:t>ROLLBACK</a:t>
            </a:r>
            <a:r>
              <a:rPr lang="cs"/>
              <a:t> operation and the </a:t>
            </a:r>
            <a:r>
              <a:rPr lang="cs">
                <a:solidFill>
                  <a:schemeClr val="accent3"/>
                </a:solidFill>
              </a:rPr>
              <a:t>read consistency</a:t>
            </a:r>
            <a:r>
              <a:rPr lang="cs"/>
              <a:t> guarantees.</a:t>
            </a:r>
            <a:endParaRPr/>
          </a:p>
        </p:txBody>
      </p:sp>
      <p:pic>
        <p:nvPicPr>
          <p:cNvPr id="127" name="Google Shape;127;p22"/>
          <p:cNvPicPr preferRelativeResize="0"/>
          <p:nvPr/>
        </p:nvPicPr>
        <p:blipFill>
          <a:blip r:embed="rId3">
            <a:alphaModFix/>
          </a:blip>
          <a:stretch>
            <a:fillRect/>
          </a:stretch>
        </p:blipFill>
        <p:spPr>
          <a:xfrm>
            <a:off x="619050" y="2803875"/>
            <a:ext cx="4700174" cy="72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Modules and structures used for recovery</a:t>
            </a:r>
            <a:endParaRPr/>
          </a:p>
        </p:txBody>
      </p:sp>
      <p:sp>
        <p:nvSpPr>
          <p:cNvPr id="133" name="Google Shape;133;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cs"/>
              <a:t>database buffer cache</a:t>
            </a:r>
            <a:endParaRPr/>
          </a:p>
          <a:p>
            <a:pPr indent="-342900" lvl="0" marL="457200" rtl="0" algn="l">
              <a:spcBef>
                <a:spcPts val="0"/>
              </a:spcBef>
              <a:spcAft>
                <a:spcPts val="0"/>
              </a:spcAft>
              <a:buSzPts val="1800"/>
              <a:buChar char="●"/>
            </a:pPr>
            <a:r>
              <a:rPr lang="cs"/>
              <a:t>journal contains a sequence of change vectors &lt;transID, blockID, old data, new data&gt;</a:t>
            </a:r>
            <a:endParaRPr/>
          </a:p>
          <a:p>
            <a:pPr indent="-342900" lvl="0" marL="457200" rtl="0" algn="l">
              <a:spcBef>
                <a:spcPts val="0"/>
              </a:spcBef>
              <a:spcAft>
                <a:spcPts val="0"/>
              </a:spcAft>
              <a:buSzPts val="1800"/>
              <a:buChar char="●"/>
            </a:pPr>
            <a:r>
              <a:rPr lang="cs"/>
              <a:t>special change vectors for operations – commit, rollback, checkpoint</a:t>
            </a:r>
            <a:endParaRPr/>
          </a:p>
          <a:p>
            <a:pPr indent="-342900" lvl="0" marL="457200" rtl="0" algn="l">
              <a:spcBef>
                <a:spcPts val="0"/>
              </a:spcBef>
              <a:spcAft>
                <a:spcPts val="0"/>
              </a:spcAft>
              <a:buSzPts val="1800"/>
              <a:buChar char="●"/>
            </a:pPr>
            <a:r>
              <a:rPr lang="cs"/>
              <a:t>checkpoint, checkpoint number (System Change Number - SCN)</a:t>
            </a:r>
            <a:endParaRPr/>
          </a:p>
          <a:p>
            <a:pPr indent="0" lvl="0" marL="0" rtl="0" algn="l">
              <a:spcBef>
                <a:spcPts val="1200"/>
              </a:spcBef>
              <a:spcAft>
                <a:spcPts val="0"/>
              </a:spcAft>
              <a:buNone/>
            </a:pPr>
            <a:r>
              <a:t/>
            </a:r>
            <a:endParaRPr>
              <a:solidFill>
                <a:schemeClr val="accent3"/>
              </a:solidFill>
            </a:endParaRPr>
          </a:p>
          <a:p>
            <a:pPr indent="0" lvl="0" marL="0" rtl="0" algn="l">
              <a:spcBef>
                <a:spcPts val="1200"/>
              </a:spcBef>
              <a:spcAft>
                <a:spcPts val="1200"/>
              </a:spcAft>
              <a:buNone/>
            </a:pPr>
            <a:r>
              <a:rPr lang="cs">
                <a:solidFill>
                  <a:schemeClr val="accent3"/>
                </a:solidFill>
              </a:rPr>
              <a:t>The journal and associated structures enable the implementation of Atomicity and Durability in transaction 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Interleaving transactions, schedule, scheduler</a:t>
            </a:r>
            <a:endParaRPr/>
          </a:p>
        </p:txBody>
      </p:sp>
      <p:pic>
        <p:nvPicPr>
          <p:cNvPr id="139" name="Google Shape;139;p24"/>
          <p:cNvPicPr preferRelativeResize="0"/>
          <p:nvPr/>
        </p:nvPicPr>
        <p:blipFill>
          <a:blip r:embed="rId3">
            <a:alphaModFix/>
          </a:blip>
          <a:stretch>
            <a:fillRect/>
          </a:stretch>
        </p:blipFill>
        <p:spPr>
          <a:xfrm>
            <a:off x="71000" y="1825375"/>
            <a:ext cx="4160674" cy="2667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Update loss</a:t>
            </a:r>
            <a:endParaRPr/>
          </a:p>
        </p:txBody>
      </p:sp>
      <p:pic>
        <p:nvPicPr>
          <p:cNvPr id="145" name="Google Shape;145;p25"/>
          <p:cNvPicPr preferRelativeResize="0"/>
          <p:nvPr/>
        </p:nvPicPr>
        <p:blipFill>
          <a:blip r:embed="rId3">
            <a:alphaModFix/>
          </a:blip>
          <a:stretch>
            <a:fillRect/>
          </a:stretch>
        </p:blipFill>
        <p:spPr>
          <a:xfrm>
            <a:off x="167200" y="1893925"/>
            <a:ext cx="5407000" cy="285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Dirty read</a:t>
            </a:r>
            <a:endParaRPr/>
          </a:p>
        </p:txBody>
      </p:sp>
      <p:pic>
        <p:nvPicPr>
          <p:cNvPr id="151" name="Google Shape;151;p26"/>
          <p:cNvPicPr preferRelativeResize="0"/>
          <p:nvPr/>
        </p:nvPicPr>
        <p:blipFill rotWithShape="1">
          <a:blip r:embed="rId3">
            <a:alphaModFix/>
          </a:blip>
          <a:srcRect b="33087" l="0" r="0" t="0"/>
          <a:stretch/>
        </p:blipFill>
        <p:spPr>
          <a:xfrm>
            <a:off x="152400" y="1756725"/>
            <a:ext cx="4930075" cy="2164250"/>
          </a:xfrm>
          <a:prstGeom prst="rect">
            <a:avLst/>
          </a:prstGeom>
          <a:noFill/>
          <a:ln>
            <a:noFill/>
          </a:ln>
        </p:spPr>
      </p:pic>
      <p:sp>
        <p:nvSpPr>
          <p:cNvPr id="152" name="Google Shape;152;p26"/>
          <p:cNvSpPr txBox="1"/>
          <p:nvPr/>
        </p:nvSpPr>
        <p:spPr>
          <a:xfrm>
            <a:off x="184950" y="4009750"/>
            <a:ext cx="31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
                <a:latin typeface="Roboto"/>
                <a:ea typeface="Roboto"/>
                <a:cs typeface="Roboto"/>
                <a:sym typeface="Roboto"/>
              </a:rPr>
              <a:t>Transaction error</a:t>
            </a:r>
            <a:endParaRPr>
              <a:latin typeface="Roboto"/>
              <a:ea typeface="Roboto"/>
              <a:cs typeface="Roboto"/>
              <a:sym typeface="Roboto"/>
            </a:endParaRPr>
          </a:p>
        </p:txBody>
      </p:sp>
      <p:pic>
        <p:nvPicPr>
          <p:cNvPr id="153" name="Google Shape;153;p26"/>
          <p:cNvPicPr preferRelativeResize="0"/>
          <p:nvPr/>
        </p:nvPicPr>
        <p:blipFill>
          <a:blip r:embed="rId4">
            <a:alphaModFix/>
          </a:blip>
          <a:stretch>
            <a:fillRect/>
          </a:stretch>
        </p:blipFill>
        <p:spPr>
          <a:xfrm>
            <a:off x="76200" y="4372250"/>
            <a:ext cx="5026149" cy="70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Problems with parallel processing</a:t>
            </a:r>
            <a:endParaRPr/>
          </a:p>
        </p:txBody>
      </p:sp>
      <p:pic>
        <p:nvPicPr>
          <p:cNvPr id="159" name="Google Shape;159;p27"/>
          <p:cNvPicPr preferRelativeResize="0"/>
          <p:nvPr/>
        </p:nvPicPr>
        <p:blipFill>
          <a:blip r:embed="rId3">
            <a:alphaModFix/>
          </a:blip>
          <a:stretch>
            <a:fillRect/>
          </a:stretch>
        </p:blipFill>
        <p:spPr>
          <a:xfrm>
            <a:off x="189375" y="1914800"/>
            <a:ext cx="4552774" cy="204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Levels of isolation</a:t>
            </a:r>
            <a:endParaRPr/>
          </a:p>
        </p:txBody>
      </p:sp>
      <p:pic>
        <p:nvPicPr>
          <p:cNvPr id="165" name="Google Shape;165;p28"/>
          <p:cNvPicPr preferRelativeResize="0"/>
          <p:nvPr/>
        </p:nvPicPr>
        <p:blipFill>
          <a:blip r:embed="rId3">
            <a:alphaModFix/>
          </a:blip>
          <a:stretch>
            <a:fillRect/>
          </a:stretch>
        </p:blipFill>
        <p:spPr>
          <a:xfrm>
            <a:off x="152400" y="1830975"/>
            <a:ext cx="5743849" cy="256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Locking protocols</a:t>
            </a:r>
            <a:endParaRPr/>
          </a:p>
        </p:txBody>
      </p:sp>
      <p:pic>
        <p:nvPicPr>
          <p:cNvPr id="171" name="Google Shape;171;p29"/>
          <p:cNvPicPr preferRelativeResize="0"/>
          <p:nvPr/>
        </p:nvPicPr>
        <p:blipFill>
          <a:blip r:embed="rId3">
            <a:alphaModFix/>
          </a:blip>
          <a:stretch>
            <a:fillRect/>
          </a:stretch>
        </p:blipFill>
        <p:spPr>
          <a:xfrm>
            <a:off x="174600" y="1908700"/>
            <a:ext cx="5980049" cy="257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Legal schedule</a:t>
            </a:r>
            <a:endParaRPr/>
          </a:p>
        </p:txBody>
      </p:sp>
      <p:pic>
        <p:nvPicPr>
          <p:cNvPr id="177" name="Google Shape;177;p30"/>
          <p:cNvPicPr preferRelativeResize="0"/>
          <p:nvPr/>
        </p:nvPicPr>
        <p:blipFill>
          <a:blip r:embed="rId3">
            <a:alphaModFix/>
          </a:blip>
          <a:stretch>
            <a:fillRect/>
          </a:stretch>
        </p:blipFill>
        <p:spPr>
          <a:xfrm>
            <a:off x="196800" y="1941685"/>
            <a:ext cx="5171975" cy="1260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Transaction deadlock</a:t>
            </a:r>
            <a:endParaRPr/>
          </a:p>
        </p:txBody>
      </p:sp>
      <p:pic>
        <p:nvPicPr>
          <p:cNvPr id="183" name="Google Shape;183;p31"/>
          <p:cNvPicPr preferRelativeResize="0"/>
          <p:nvPr/>
        </p:nvPicPr>
        <p:blipFill>
          <a:blip r:embed="rId3">
            <a:alphaModFix/>
          </a:blip>
          <a:stretch>
            <a:fillRect/>
          </a:stretch>
        </p:blipFill>
        <p:spPr>
          <a:xfrm>
            <a:off x="204200" y="1871225"/>
            <a:ext cx="5803025" cy="260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Transaction processing</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cs"/>
              <a:t>Two basic requirements for DBMS:</a:t>
            </a:r>
            <a:endParaRPr/>
          </a:p>
          <a:p>
            <a:pPr indent="-312440" lvl="0" marL="457200" rtl="0" algn="l">
              <a:spcBef>
                <a:spcPts val="1200"/>
              </a:spcBef>
              <a:spcAft>
                <a:spcPts val="0"/>
              </a:spcAft>
              <a:buSzPct val="100000"/>
              <a:buChar char="●"/>
            </a:pPr>
            <a:r>
              <a:rPr lang="cs" sz="1553"/>
              <a:t>protect data – in terms of resistance to various server crashes</a:t>
            </a:r>
            <a:endParaRPr sz="1553"/>
          </a:p>
          <a:p>
            <a:pPr indent="-312440" lvl="0" marL="457200" rtl="0" algn="l">
              <a:spcBef>
                <a:spcPts val="0"/>
              </a:spcBef>
              <a:spcAft>
                <a:spcPts val="0"/>
              </a:spcAft>
              <a:buSzPct val="100000"/>
              <a:buChar char="●"/>
            </a:pPr>
            <a:r>
              <a:rPr lang="cs" sz="1553"/>
              <a:t>provide fair, fast, and asynchronous access to multiple concurrent users.</a:t>
            </a:r>
            <a:endParaRPr sz="1553"/>
          </a:p>
          <a:p>
            <a:pPr indent="0" lvl="0" marL="0" rtl="0" algn="l">
              <a:spcBef>
                <a:spcPts val="1200"/>
              </a:spcBef>
              <a:spcAft>
                <a:spcPts val="0"/>
              </a:spcAft>
              <a:buNone/>
            </a:pPr>
            <a:r>
              <a:rPr lang="cs"/>
              <a:t>Solution</a:t>
            </a:r>
            <a:endParaRPr/>
          </a:p>
          <a:p>
            <a:pPr indent="-306705" lvl="0" marL="457200" rtl="0" algn="l">
              <a:spcBef>
                <a:spcPts val="1200"/>
              </a:spcBef>
              <a:spcAft>
                <a:spcPts val="0"/>
              </a:spcAft>
              <a:buSzPct val="100000"/>
              <a:buChar char="●"/>
            </a:pPr>
            <a:r>
              <a:rPr lang="cs" sz="1447"/>
              <a:t>concurrency control component</a:t>
            </a:r>
            <a:endParaRPr sz="1447"/>
          </a:p>
          <a:p>
            <a:pPr indent="-306705" lvl="0" marL="457200" rtl="0" algn="l">
              <a:spcBef>
                <a:spcPts val="0"/>
              </a:spcBef>
              <a:spcAft>
                <a:spcPts val="0"/>
              </a:spcAft>
              <a:buSzPct val="100000"/>
              <a:buChar char="●"/>
            </a:pPr>
            <a:r>
              <a:rPr lang="cs" sz="1447"/>
              <a:t>recovery component</a:t>
            </a:r>
            <a:endParaRPr sz="1447"/>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Motivation for Two Phase Locking Protocol</a:t>
            </a:r>
            <a:endParaRPr/>
          </a:p>
        </p:txBody>
      </p:sp>
      <p:pic>
        <p:nvPicPr>
          <p:cNvPr id="189" name="Google Shape;189;p32"/>
          <p:cNvPicPr preferRelativeResize="0"/>
          <p:nvPr/>
        </p:nvPicPr>
        <p:blipFill>
          <a:blip r:embed="rId3">
            <a:alphaModFix/>
          </a:blip>
          <a:stretch>
            <a:fillRect/>
          </a:stretch>
        </p:blipFill>
        <p:spPr>
          <a:xfrm>
            <a:off x="152400" y="1737225"/>
            <a:ext cx="5068320" cy="333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Two Phase Locking Protocol</a:t>
            </a:r>
            <a:endParaRPr/>
          </a:p>
        </p:txBody>
      </p:sp>
      <p:pic>
        <p:nvPicPr>
          <p:cNvPr id="195" name="Google Shape;195;p33"/>
          <p:cNvPicPr preferRelativeResize="0"/>
          <p:nvPr/>
        </p:nvPicPr>
        <p:blipFill>
          <a:blip r:embed="rId3">
            <a:alphaModFix/>
          </a:blip>
          <a:stretch>
            <a:fillRect/>
          </a:stretch>
        </p:blipFill>
        <p:spPr>
          <a:xfrm>
            <a:off x="152400" y="1740200"/>
            <a:ext cx="5476116" cy="333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Concurrent processing – summary</a:t>
            </a:r>
            <a:endParaRPr/>
          </a:p>
        </p:txBody>
      </p:sp>
      <p:sp>
        <p:nvSpPr>
          <p:cNvPr id="201" name="Google Shape;201;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cs"/>
              <a:t>A two-phase locking protocol, legal schedules, and well-formed transactions address the independence of transaction and concurrent work of multiple users over the same data.</a:t>
            </a:r>
            <a:endParaRPr/>
          </a:p>
          <a:p>
            <a:pPr indent="-317182" lvl="0" marL="457200" rtl="0" algn="l">
              <a:spcBef>
                <a:spcPts val="0"/>
              </a:spcBef>
              <a:spcAft>
                <a:spcPts val="0"/>
              </a:spcAft>
              <a:buSzPct val="100000"/>
              <a:buChar char="●"/>
            </a:pPr>
            <a:r>
              <a:rPr lang="cs"/>
              <a:t>Levels of isolation? Different types of locks.</a:t>
            </a:r>
            <a:endParaRPr/>
          </a:p>
          <a:p>
            <a:pPr indent="-317182" lvl="0" marL="457200" rtl="0" algn="l">
              <a:spcBef>
                <a:spcPts val="0"/>
              </a:spcBef>
              <a:spcAft>
                <a:spcPts val="0"/>
              </a:spcAft>
              <a:buSzPct val="100000"/>
              <a:buChar char="●"/>
            </a:pPr>
            <a:r>
              <a:rPr lang="cs"/>
              <a:t>Strict two-phase locking protocol - everything is unlocked at the end of the transaction. Where has concurrent processing gone? Why does it work in total? Locking (usually) at the row level (the whole table can also be locked). More complex structures in other DB models (trees, graphs)?</a:t>
            </a:r>
            <a:endParaRPr/>
          </a:p>
          <a:p>
            <a:pPr indent="-317182" lvl="0" marL="457200" rtl="0" algn="l">
              <a:spcBef>
                <a:spcPts val="0"/>
              </a:spcBef>
              <a:spcAft>
                <a:spcPts val="0"/>
              </a:spcAft>
              <a:buSzPct val="100000"/>
              <a:buChar char="●"/>
            </a:pPr>
            <a:r>
              <a:rPr lang="cs"/>
              <a:t>Atomicity and Durability properties are provided by a journal and associated infrastructure.</a:t>
            </a:r>
            <a:endParaRPr/>
          </a:p>
          <a:p>
            <a:pPr indent="-317182" lvl="0" marL="457200" rtl="0" algn="l">
              <a:spcBef>
                <a:spcPts val="0"/>
              </a:spcBef>
              <a:spcAft>
                <a:spcPts val="0"/>
              </a:spcAft>
              <a:buSzPct val="100000"/>
              <a:buChar char="●"/>
            </a:pPr>
            <a:r>
              <a:rPr lang="cs"/>
              <a:t>The Consistency property is provided directly in the internal algorithms of DML operations and by the fact that a transaction can contain multiple DML and SELECT statements.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Transaction processing</a:t>
            </a:r>
            <a:endParaRPr/>
          </a:p>
        </p:txBody>
      </p:sp>
      <p:pic>
        <p:nvPicPr>
          <p:cNvPr id="80" name="Google Shape;80;p15"/>
          <p:cNvPicPr preferRelativeResize="0"/>
          <p:nvPr/>
        </p:nvPicPr>
        <p:blipFill>
          <a:blip r:embed="rId3">
            <a:alphaModFix/>
          </a:blip>
          <a:stretch>
            <a:fillRect/>
          </a:stretch>
        </p:blipFill>
        <p:spPr>
          <a:xfrm>
            <a:off x="145000" y="1957725"/>
            <a:ext cx="4790679" cy="191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Transaction processing</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Solution is a transaction:</a:t>
            </a:r>
            <a:endParaRPr/>
          </a:p>
          <a:p>
            <a:pPr indent="-323850" lvl="0" marL="457200" rtl="0" algn="l">
              <a:spcBef>
                <a:spcPts val="1200"/>
              </a:spcBef>
              <a:spcAft>
                <a:spcPts val="0"/>
              </a:spcAft>
              <a:buSzPts val="1500"/>
              <a:buChar char="●"/>
            </a:pPr>
            <a:r>
              <a:rPr lang="cs" sz="1500"/>
              <a:t>a suitable unit of work and appropriate mechanisms to ensure that the database remains consistent after the end of the action (correct and incorrect) (all ICs defined in the schema are valid).</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Modules of RDBMS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RDBMS must guarantee:</a:t>
            </a:r>
            <a:endParaRPr/>
          </a:p>
          <a:p>
            <a:pPr indent="-323850" lvl="0" marL="457200" rtl="0" algn="l">
              <a:spcBef>
                <a:spcPts val="1200"/>
              </a:spcBef>
              <a:spcAft>
                <a:spcPts val="0"/>
              </a:spcAft>
              <a:buSzPts val="1500"/>
              <a:buChar char="●"/>
            </a:pPr>
            <a:r>
              <a:rPr lang="cs" sz="1500"/>
              <a:t>Transparent parallel processing of transactions.</a:t>
            </a:r>
            <a:endParaRPr sz="1500"/>
          </a:p>
          <a:p>
            <a:pPr indent="-323850" lvl="0" marL="457200" rtl="0" algn="l">
              <a:spcBef>
                <a:spcPts val="0"/>
              </a:spcBef>
              <a:spcAft>
                <a:spcPts val="0"/>
              </a:spcAft>
              <a:buSzPts val="1500"/>
              <a:buChar char="●"/>
            </a:pPr>
            <a:r>
              <a:rPr lang="cs" sz="1500"/>
              <a:t>Atomicity regarding failures.</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How should we understand the term Transaction?</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Suitable “logical” unit of work.</a:t>
            </a:r>
            <a:endParaRPr/>
          </a:p>
          <a:p>
            <a:pPr indent="0" lvl="0" marL="0" rtl="0" algn="l">
              <a:spcBef>
                <a:spcPts val="1200"/>
              </a:spcBef>
              <a:spcAft>
                <a:spcPts val="0"/>
              </a:spcAft>
              <a:buNone/>
            </a:pPr>
            <a:r>
              <a:rPr lang="cs"/>
              <a:t>Usually consists of several (or many) operations.</a:t>
            </a:r>
            <a:endParaRPr/>
          </a:p>
          <a:p>
            <a:pPr indent="0" lvl="0" marL="0" rtl="0" algn="l">
              <a:spcBef>
                <a:spcPts val="1200"/>
              </a:spcBef>
              <a:spcAft>
                <a:spcPts val="1200"/>
              </a:spcAft>
              <a:buNone/>
            </a:pPr>
            <a:r>
              <a:t/>
            </a:r>
            <a:endParaRPr/>
          </a:p>
        </p:txBody>
      </p:sp>
      <p:pic>
        <p:nvPicPr>
          <p:cNvPr id="99" name="Google Shape;99;p18"/>
          <p:cNvPicPr preferRelativeResize="0"/>
          <p:nvPr/>
        </p:nvPicPr>
        <p:blipFill>
          <a:blip r:embed="rId3">
            <a:alphaModFix/>
          </a:blip>
          <a:stretch>
            <a:fillRect/>
          </a:stretch>
        </p:blipFill>
        <p:spPr>
          <a:xfrm>
            <a:off x="410125" y="3040600"/>
            <a:ext cx="5003175" cy="82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Begin and end of transaction</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s"/>
              <a:t>Transaction boundaries:</a:t>
            </a:r>
            <a:endParaRPr/>
          </a:p>
        </p:txBody>
      </p:sp>
      <p:pic>
        <p:nvPicPr>
          <p:cNvPr id="106" name="Google Shape;106;p19"/>
          <p:cNvPicPr preferRelativeResize="0"/>
          <p:nvPr/>
        </p:nvPicPr>
        <p:blipFill>
          <a:blip r:embed="rId3">
            <a:alphaModFix/>
          </a:blip>
          <a:stretch>
            <a:fillRect/>
          </a:stretch>
        </p:blipFill>
        <p:spPr>
          <a:xfrm>
            <a:off x="588800" y="2419275"/>
            <a:ext cx="4545449" cy="22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Transaction state diagram</a:t>
            </a:r>
            <a:endParaRPr/>
          </a:p>
        </p:txBody>
      </p:sp>
      <p:sp>
        <p:nvSpPr>
          <p:cNvPr id="112" name="Google Shape;112;p20"/>
          <p:cNvSpPr txBox="1"/>
          <p:nvPr>
            <p:ph idx="1" type="body"/>
          </p:nvPr>
        </p:nvSpPr>
        <p:spPr>
          <a:xfrm>
            <a:off x="471900" y="1919075"/>
            <a:ext cx="4433100" cy="2710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cs">
                <a:solidFill>
                  <a:schemeClr val="accent3"/>
                </a:solidFill>
              </a:rPr>
              <a:t>Active</a:t>
            </a:r>
            <a:r>
              <a:rPr lang="cs"/>
              <a:t> – from the beginning (running DML commands)</a:t>
            </a:r>
            <a:endParaRPr/>
          </a:p>
          <a:p>
            <a:pPr indent="-308610" lvl="0" marL="457200" rtl="0" algn="l">
              <a:spcBef>
                <a:spcPts val="0"/>
              </a:spcBef>
              <a:spcAft>
                <a:spcPts val="0"/>
              </a:spcAft>
              <a:buSzPct val="100000"/>
              <a:buChar char="●"/>
            </a:pPr>
            <a:r>
              <a:rPr lang="cs">
                <a:solidFill>
                  <a:schemeClr val="accent3"/>
                </a:solidFill>
              </a:rPr>
              <a:t>Partially </a:t>
            </a:r>
            <a:r>
              <a:rPr lang="cs">
                <a:solidFill>
                  <a:schemeClr val="accent3"/>
                </a:solidFill>
              </a:rPr>
              <a:t>Committed</a:t>
            </a:r>
            <a:r>
              <a:rPr lang="cs"/>
              <a:t> – after performing the last transaction operation</a:t>
            </a:r>
            <a:endParaRPr/>
          </a:p>
          <a:p>
            <a:pPr indent="-308610" lvl="0" marL="457200" rtl="0" algn="l">
              <a:spcBef>
                <a:spcPts val="0"/>
              </a:spcBef>
              <a:spcAft>
                <a:spcPts val="0"/>
              </a:spcAft>
              <a:buSzPct val="100000"/>
              <a:buChar char="●"/>
            </a:pPr>
            <a:r>
              <a:rPr lang="cs">
                <a:solidFill>
                  <a:schemeClr val="accent3"/>
                </a:solidFill>
              </a:rPr>
              <a:t>Committed</a:t>
            </a:r>
            <a:r>
              <a:rPr lang="cs"/>
              <a:t> – after successful completion, ie after confirmation of the COMMIT operation</a:t>
            </a:r>
            <a:endParaRPr/>
          </a:p>
          <a:p>
            <a:pPr indent="-308610" lvl="0" marL="457200" rtl="0" algn="l">
              <a:spcBef>
                <a:spcPts val="0"/>
              </a:spcBef>
              <a:spcAft>
                <a:spcPts val="0"/>
              </a:spcAft>
              <a:buSzPct val="100000"/>
              <a:buChar char="●"/>
            </a:pPr>
            <a:r>
              <a:rPr lang="cs">
                <a:solidFill>
                  <a:schemeClr val="accent3"/>
                </a:solidFill>
              </a:rPr>
              <a:t>Failed</a:t>
            </a:r>
            <a:r>
              <a:rPr lang="cs"/>
              <a:t> – the normal running of the transaction cannot be continued</a:t>
            </a:r>
            <a:endParaRPr/>
          </a:p>
          <a:p>
            <a:pPr indent="-308610" lvl="0" marL="457200" rtl="0" algn="l">
              <a:spcBef>
                <a:spcPts val="0"/>
              </a:spcBef>
              <a:spcAft>
                <a:spcPts val="0"/>
              </a:spcAft>
              <a:buSzPct val="100000"/>
              <a:buChar char="●"/>
            </a:pPr>
            <a:r>
              <a:rPr lang="cs">
                <a:solidFill>
                  <a:schemeClr val="accent3"/>
                </a:solidFill>
              </a:rPr>
              <a:t>ABorted</a:t>
            </a:r>
            <a:r>
              <a:rPr lang="cs"/>
              <a:t> – after the end of the ROLLBACK operation, ie putting the database in the state before the start of the transaction</a:t>
            </a:r>
            <a:endParaRPr/>
          </a:p>
          <a:p>
            <a:pPr indent="0" lvl="0" marL="0" rtl="0" algn="l">
              <a:spcBef>
                <a:spcPts val="1200"/>
              </a:spcBef>
              <a:spcAft>
                <a:spcPts val="1200"/>
              </a:spcAft>
              <a:buNone/>
            </a:pPr>
            <a:r>
              <a:t/>
            </a:r>
            <a:endParaRPr/>
          </a:p>
        </p:txBody>
      </p:sp>
      <p:pic>
        <p:nvPicPr>
          <p:cNvPr id="113" name="Google Shape;113;p20"/>
          <p:cNvPicPr preferRelativeResize="0"/>
          <p:nvPr/>
        </p:nvPicPr>
        <p:blipFill rotWithShape="1">
          <a:blip r:embed="rId3">
            <a:alphaModFix/>
          </a:blip>
          <a:srcRect b="4671" l="3428" r="2373" t="5489"/>
          <a:stretch/>
        </p:blipFill>
        <p:spPr>
          <a:xfrm>
            <a:off x="5565025" y="1806663"/>
            <a:ext cx="2234225" cy="1305125"/>
          </a:xfrm>
          <a:prstGeom prst="rect">
            <a:avLst/>
          </a:prstGeom>
          <a:noFill/>
          <a:ln>
            <a:noFill/>
          </a:ln>
        </p:spPr>
      </p:pic>
      <p:pic>
        <p:nvPicPr>
          <p:cNvPr id="114" name="Google Shape;114;p20"/>
          <p:cNvPicPr preferRelativeResize="0"/>
          <p:nvPr/>
        </p:nvPicPr>
        <p:blipFill>
          <a:blip r:embed="rId4">
            <a:alphaModFix/>
          </a:blip>
          <a:stretch>
            <a:fillRect/>
          </a:stretch>
        </p:blipFill>
        <p:spPr>
          <a:xfrm>
            <a:off x="5565025" y="3412025"/>
            <a:ext cx="3128976" cy="160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Transaction properties – ACID</a:t>
            </a:r>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s"/>
              <a:t>ACID transaction properties:</a:t>
            </a:r>
            <a:endParaRPr/>
          </a:p>
          <a:p>
            <a:pPr indent="-342900" lvl="0" marL="457200" rtl="0" algn="l">
              <a:spcBef>
                <a:spcPts val="1200"/>
              </a:spcBef>
              <a:spcAft>
                <a:spcPts val="0"/>
              </a:spcAft>
              <a:buSzPts val="1800"/>
              <a:buChar char="●"/>
            </a:pPr>
            <a:r>
              <a:rPr lang="cs"/>
              <a:t>(</a:t>
            </a:r>
            <a:r>
              <a:rPr lang="cs">
                <a:solidFill>
                  <a:schemeClr val="accent3"/>
                </a:solidFill>
              </a:rPr>
              <a:t>A</a:t>
            </a:r>
            <a:r>
              <a:rPr lang="cs">
                <a:solidFill>
                  <a:schemeClr val="dk1"/>
                </a:solidFill>
              </a:rPr>
              <a:t>tomicity</a:t>
            </a:r>
            <a:r>
              <a:rPr lang="cs"/>
              <a:t>) – the transaction must take place as a whole or not at all,</a:t>
            </a:r>
            <a:endParaRPr/>
          </a:p>
          <a:p>
            <a:pPr indent="-342900" lvl="0" marL="457200" rtl="0" algn="l">
              <a:spcBef>
                <a:spcPts val="0"/>
              </a:spcBef>
              <a:spcAft>
                <a:spcPts val="0"/>
              </a:spcAft>
              <a:buSzPts val="1800"/>
              <a:buChar char="●"/>
            </a:pPr>
            <a:r>
              <a:rPr lang="cs"/>
              <a:t>(</a:t>
            </a:r>
            <a:r>
              <a:rPr lang="cs">
                <a:solidFill>
                  <a:schemeClr val="accent3"/>
                </a:solidFill>
              </a:rPr>
              <a:t>C</a:t>
            </a:r>
            <a:r>
              <a:rPr lang="cs">
                <a:solidFill>
                  <a:schemeClr val="dk1"/>
                </a:solidFill>
              </a:rPr>
              <a:t>onsistency</a:t>
            </a:r>
            <a:r>
              <a:rPr lang="cs"/>
              <a:t>) – the transaction transforms the database from one consistent state to another consistent state,</a:t>
            </a:r>
            <a:endParaRPr/>
          </a:p>
          <a:p>
            <a:pPr indent="-342900" lvl="0" marL="457200" rtl="0" algn="l">
              <a:spcBef>
                <a:spcPts val="0"/>
              </a:spcBef>
              <a:spcAft>
                <a:spcPts val="0"/>
              </a:spcAft>
              <a:buSzPts val="1800"/>
              <a:buChar char="●"/>
            </a:pPr>
            <a:r>
              <a:rPr lang="cs"/>
              <a:t>(</a:t>
            </a:r>
            <a:r>
              <a:rPr lang="cs">
                <a:solidFill>
                  <a:schemeClr val="accent3"/>
                </a:solidFill>
              </a:rPr>
              <a:t>I</a:t>
            </a:r>
            <a:r>
              <a:rPr lang="cs">
                <a:solidFill>
                  <a:schemeClr val="dk1"/>
                </a:solidFill>
              </a:rPr>
              <a:t>ndependence</a:t>
            </a:r>
            <a:r>
              <a:rPr lang="cs"/>
              <a:t>) – partial effects of one transaction are not visible to other transactions,</a:t>
            </a:r>
            <a:endParaRPr/>
          </a:p>
          <a:p>
            <a:pPr indent="-342900" lvl="0" marL="457200" rtl="0" algn="l">
              <a:spcBef>
                <a:spcPts val="0"/>
              </a:spcBef>
              <a:spcAft>
                <a:spcPts val="0"/>
              </a:spcAft>
              <a:buSzPts val="1800"/>
              <a:buChar char="●"/>
            </a:pPr>
            <a:r>
              <a:rPr lang="cs"/>
              <a:t>(</a:t>
            </a:r>
            <a:r>
              <a:rPr lang="cs">
                <a:solidFill>
                  <a:schemeClr val="accent3"/>
                </a:solidFill>
              </a:rPr>
              <a:t>D</a:t>
            </a:r>
            <a:r>
              <a:rPr lang="cs">
                <a:solidFill>
                  <a:schemeClr val="dk1"/>
                </a:solidFill>
              </a:rPr>
              <a:t>urability</a:t>
            </a:r>
            <a:r>
              <a:rPr lang="cs"/>
              <a:t>) –effects of successfully completed (confirmed) transactions are permanently saved (persistence).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