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218377-1612-4C53-993A-AFAE023FB195}">
  <a:tblStyle styleId="{31218377-1612-4C53-993A-AFAE023FB1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9da27a80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9da27a80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49da27a8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49da27a8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49da27a80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49da27a8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49da27a80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49da27a80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49da27a80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49da27a80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49da27a80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49da27a8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49da27a80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49da27a80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49da27a80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49da27a80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49da27a8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49da27a8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49da27a80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49da27a80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49da27a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49da27a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9da27a80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49da27a80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49da27a80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149da27a80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49da27a80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49da27a80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9da27a80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149da27a80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49da27a80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149da27a80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49da27a80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49da27a80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c2057b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1c2057b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c2057bc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1c2057bc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c2057bc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c2057bc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c2057bc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c2057bc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49da27a8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49da27a8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c2057bc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c2057bc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c2057bc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c2057bc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c2057bc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c2057bc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c2057bc8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c2057bc8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c2057bc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c2057bc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fc342fe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fc342fe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fc342f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fc342f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fc342fe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fc342fe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fc342fe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fc342fe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fc342fe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fc342fe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9da27a80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49da27a8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fc342fe2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fc342fe2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9da27a80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49da27a8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49da27a80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49da27a80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9da27a80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49da27a80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49da27a8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49da27a8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49da27a8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49da27a8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Lecture 3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Integrity Constraints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42825" y="1923925"/>
            <a:ext cx="32565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Entity:</a:t>
            </a:r>
            <a:endParaRPr/>
          </a:p>
          <a:p>
            <a:pPr indent="-302044" lvl="0" marL="457200" rtl="0" algn="l">
              <a:spcBef>
                <a:spcPts val="1200"/>
              </a:spcBef>
              <a:spcAft>
                <a:spcPts val="0"/>
              </a:spcAft>
              <a:buSzPts val="1157"/>
              <a:buChar char="●"/>
            </a:pPr>
            <a:r>
              <a:rPr lang="cs" sz="1156"/>
              <a:t>Cinema (</a:t>
            </a:r>
            <a:r>
              <a:rPr lang="cs" sz="1156" u="sng"/>
              <a:t>NameC</a:t>
            </a:r>
            <a:r>
              <a:rPr lang="cs" sz="1156"/>
              <a:t>,Address)</a:t>
            </a:r>
            <a:endParaRPr sz="1156"/>
          </a:p>
          <a:p>
            <a:pPr indent="-302044" lvl="0" marL="457200" rtl="0" algn="l">
              <a:spcBef>
                <a:spcPts val="0"/>
              </a:spcBef>
              <a:spcAft>
                <a:spcPts val="0"/>
              </a:spcAft>
              <a:buSzPts val="1157"/>
              <a:buChar char="●"/>
            </a:pPr>
            <a:r>
              <a:rPr lang="cs" sz="1156"/>
              <a:t>Movie (</a:t>
            </a:r>
            <a:r>
              <a:rPr lang="cs" sz="1156" u="sng"/>
              <a:t>NameM</a:t>
            </a:r>
            <a:r>
              <a:rPr lang="cs" sz="1156"/>
              <a:t>, Actor, Year)</a:t>
            </a:r>
            <a:endParaRPr sz="1156"/>
          </a:p>
          <a:p>
            <a:pPr indent="-302044" lvl="0" marL="457200" rtl="0" algn="l">
              <a:spcBef>
                <a:spcPts val="0"/>
              </a:spcBef>
              <a:spcAft>
                <a:spcPts val="0"/>
              </a:spcAft>
              <a:buSzPts val="1157"/>
              <a:buChar char="●"/>
            </a:pPr>
            <a:r>
              <a:rPr lang="cs" sz="1156"/>
              <a:t>Has_at_program(</a:t>
            </a:r>
            <a:r>
              <a:rPr lang="cs" sz="1156" u="sng"/>
              <a:t>NameC, NameM</a:t>
            </a:r>
            <a:r>
              <a:rPr lang="cs" sz="1156"/>
              <a:t>,Date) </a:t>
            </a:r>
            <a:endParaRPr sz="1156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621700" y="1944200"/>
            <a:ext cx="51957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Integrity Constraints</a:t>
            </a:r>
            <a:r>
              <a:rPr lang="cs"/>
              <a:t>: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400"/>
              <a:t>IC_1: Primary keys (underline)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400"/>
              <a:t>IC</a:t>
            </a:r>
            <a:r>
              <a:rPr lang="cs" sz="1400"/>
              <a:t>_</a:t>
            </a:r>
            <a:r>
              <a:rPr lang="cs" sz="1400"/>
              <a:t>2: foreign key:</a:t>
            </a:r>
            <a:endParaRPr sz="1400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23036"/>
              <a:buChar char="○"/>
            </a:pPr>
            <a:r>
              <a:rPr lang="cs" sz="1056"/>
              <a:t>Has_at_program[NameM] ⊆ Movie[NameM]</a:t>
            </a:r>
            <a:endParaRPr sz="1056"/>
          </a:p>
          <a:p>
            <a:pPr indent="-298767" lvl="1" marL="914400" rtl="0" algn="l">
              <a:spcBef>
                <a:spcPts val="0"/>
              </a:spcBef>
              <a:spcAft>
                <a:spcPts val="0"/>
              </a:spcAft>
              <a:buSzPct val="123036"/>
              <a:buChar char="○"/>
            </a:pPr>
            <a:r>
              <a:rPr lang="cs" sz="1056"/>
              <a:t>Has_at_program[NameC] ⊆ Cinema[NameC]</a:t>
            </a:r>
            <a:endParaRPr sz="1056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6"/>
          </a:p>
          <a:p>
            <a:pPr indent="-3041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400"/>
              <a:t>IC_3: There is no more than 2 performances per week in the cinema.</a:t>
            </a:r>
            <a:endParaRPr sz="1400"/>
          </a:p>
          <a:p>
            <a:pPr indent="-3041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400"/>
              <a:t>IC_4: One movie is shown at no more than 3 cinemas.</a:t>
            </a:r>
            <a:endParaRPr sz="1256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Integrity Constraints and their handling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How to define IC over the database schema?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How to ensure fulfillment of IC?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25" y="2949175"/>
            <a:ext cx="5449527" cy="1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Queries on the schema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75" y="1945750"/>
            <a:ext cx="5478324" cy="27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data manipulation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insert n-tuple into particular relation.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delete/update n-tuples in particular relation.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The algorithm of manipulation operations contains check of (declarative) IC.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Query specification: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relational algebra,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relational calculus,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data model – summary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Relations (tables) are in 1NF,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Attribute domains are atomic (ORDBMS overcome this limit)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Unique n-tuples (rows) within the relation.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Relations are defined as sets. In RDBMS and ORDBMS this is not valid.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Execution of query does not depend on the physical data storage.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Elements of relation (table rows) are accessed according to the content, not the order.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Strong query tools: </a:t>
            </a:r>
            <a:endParaRPr/>
          </a:p>
          <a:p>
            <a:pPr indent="-27749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(relational algebra, relational calculus, in the RDBMS implementations: SELECT).</a:t>
            </a:r>
            <a:endParaRPr/>
          </a:p>
          <a:p>
            <a:pPr indent="-29146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Fortunately, there exist methods and approaches for “good” relational model design. They will be presented on the lecture about data normalization.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- fundamental operations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48575" l="0" r="0" t="0"/>
          <a:stretch/>
        </p:blipFill>
        <p:spPr>
          <a:xfrm>
            <a:off x="492475" y="1837525"/>
            <a:ext cx="4873349" cy="15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0" r="47753" t="0"/>
          <a:stretch/>
        </p:blipFill>
        <p:spPr>
          <a:xfrm>
            <a:off x="5918300" y="3057450"/>
            <a:ext cx="2805574" cy="8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7534350" y="3257100"/>
            <a:ext cx="969600" cy="4362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7"/>
          <p:cNvCxnSpPr/>
          <p:nvPr/>
        </p:nvCxnSpPr>
        <p:spPr>
          <a:xfrm>
            <a:off x="3432650" y="3490825"/>
            <a:ext cx="4062900" cy="8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44903" t="0"/>
          <a:stretch/>
        </p:blipFill>
        <p:spPr>
          <a:xfrm>
            <a:off x="5841775" y="1837525"/>
            <a:ext cx="2958625" cy="83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/>
          <p:nvPr/>
        </p:nvSpPr>
        <p:spPr>
          <a:xfrm>
            <a:off x="6618050" y="2332050"/>
            <a:ext cx="969600" cy="373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7"/>
          <p:cNvCxnSpPr/>
          <p:nvPr/>
        </p:nvCxnSpPr>
        <p:spPr>
          <a:xfrm>
            <a:off x="4402175" y="2607238"/>
            <a:ext cx="2240100" cy="3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- fundamental operations</a:t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50631"/>
          <a:stretch/>
        </p:blipFill>
        <p:spPr>
          <a:xfrm>
            <a:off x="471900" y="1968425"/>
            <a:ext cx="4873349" cy="15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525" y="1878400"/>
            <a:ext cx="2486800" cy="86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8"/>
          <p:cNvCxnSpPr/>
          <p:nvPr/>
        </p:nvCxnSpPr>
        <p:spPr>
          <a:xfrm flipH="1" rot="10800000">
            <a:off x="4179275" y="2652050"/>
            <a:ext cx="3306600" cy="29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8"/>
          <p:cNvSpPr/>
          <p:nvPr/>
        </p:nvSpPr>
        <p:spPr>
          <a:xfrm>
            <a:off x="7437375" y="2402100"/>
            <a:ext cx="489600" cy="339300"/>
          </a:xfrm>
          <a:prstGeom prst="flowChartConnector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875" y="2954749"/>
            <a:ext cx="28289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7691600" y="3275638"/>
            <a:ext cx="489600" cy="339300"/>
          </a:xfrm>
          <a:prstGeom prst="flowChartConnector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28"/>
          <p:cNvCxnSpPr>
            <a:endCxn id="186" idx="1"/>
          </p:cNvCxnSpPr>
          <p:nvPr/>
        </p:nvCxnSpPr>
        <p:spPr>
          <a:xfrm>
            <a:off x="2632700" y="3103027"/>
            <a:ext cx="5130600" cy="222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Join operation and set operations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25" y="1760650"/>
            <a:ext cx="5299795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045" y="1872175"/>
            <a:ext cx="3314280" cy="90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6390125" y="2332050"/>
            <a:ext cx="2555100" cy="409200"/>
          </a:xfrm>
          <a:prstGeom prst="flowChartConnector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 b="0" l="0" r="9436" t="0"/>
          <a:stretch/>
        </p:blipFill>
        <p:spPr>
          <a:xfrm>
            <a:off x="4647650" y="3835750"/>
            <a:ext cx="4457550" cy="9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Minimal set of operations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Minimal set of operations RA: {×, selection, projection, →, </a:t>
            </a:r>
            <a:r>
              <a:rPr lang="cs" sz="2100"/>
              <a:t>∪</a:t>
            </a:r>
            <a:r>
              <a:rPr lang="cs"/>
              <a:t>, \}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Other operations can be expressed using this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Example: </a:t>
            </a:r>
            <a:r>
              <a:rPr lang="cs">
                <a:solidFill>
                  <a:schemeClr val="accent3"/>
                </a:solidFill>
              </a:rPr>
              <a:t>∗ or Θ-join with ×, selection, projection.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Example: Θ-join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Let us consider relations R(A, B, C) and S(B, C.D, 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 := R[A &lt; S.B]S.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50" y="2395850"/>
            <a:ext cx="3487999" cy="2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data model (Codd 1970)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Where does it come from? What benefits does it bring?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Formal abstraction of text files.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Relational calculus and relational algebra (query construction tools).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Methodology for evaluation of relational schema quality.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" sz="1600"/>
              <a:t>Methodology for high-quality relational schema design.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Example: Selection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53025" l="0" r="0" t="0"/>
          <a:stretch/>
        </p:blipFill>
        <p:spPr>
          <a:xfrm>
            <a:off x="225100" y="1775200"/>
            <a:ext cx="4981874" cy="156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198775" y="3427800"/>
            <a:ext cx="354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DISTINCT * from Has_at_program WHERE NameC = ’Mir’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 rotWithShape="1">
          <a:blip r:embed="rId3">
            <a:alphaModFix/>
          </a:blip>
          <a:srcRect b="0" l="0" r="0" t="48657"/>
          <a:stretch/>
        </p:blipFill>
        <p:spPr>
          <a:xfrm>
            <a:off x="4052550" y="3340526"/>
            <a:ext cx="4981874" cy="171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431500" y="4208375"/>
            <a:ext cx="3452100" cy="804900"/>
          </a:xfrm>
          <a:prstGeom prst="wedgeEllipseCallout">
            <a:avLst>
              <a:gd fmla="val -29831" name="adj1"/>
              <a:gd fmla="val -88266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000"/>
              <a:t>The blue written commands are examples of implementations of RA using SQL statements. This is SQL not RA commands!!! Don't confuse it.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Example: Projection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471900" y="1919075"/>
            <a:ext cx="29025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R2 := R1[NameM, Date]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100" y="2191450"/>
            <a:ext cx="4219575" cy="11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4441100" y="1919075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Original 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4414100" y="3347500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Projected</a:t>
            </a:r>
            <a:r>
              <a:rPr lang="cs">
                <a:latin typeface="Roboto"/>
                <a:ea typeface="Roboto"/>
                <a:cs typeface="Roboto"/>
                <a:sym typeface="Roboto"/>
              </a:rPr>
              <a:t> 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325" y="3771202"/>
            <a:ext cx="4067125" cy="11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 txBox="1"/>
          <p:nvPr/>
        </p:nvSpPr>
        <p:spPr>
          <a:xfrm>
            <a:off x="193925" y="3325975"/>
            <a:ext cx="39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SELECT DISTINCT NameM, Date from R1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Example: Natural join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471900" y="1914225"/>
            <a:ext cx="7721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R3 := R2 ∗ MOVIE</a:t>
            </a:r>
            <a:endParaRPr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225" y="2029696"/>
            <a:ext cx="5031349" cy="12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787" y="3754631"/>
            <a:ext cx="4476789" cy="1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4077475" y="3354425"/>
            <a:ext cx="151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Result</a:t>
            </a:r>
            <a:r>
              <a:rPr lang="cs">
                <a:latin typeface="Roboto"/>
                <a:ea typeface="Roboto"/>
                <a:cs typeface="Roboto"/>
                <a:sym typeface="Roboto"/>
              </a:rPr>
              <a:t> table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324850" y="32467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SELECT DISTINCT * FROM R2 NATURAL JOIN MOVIE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lt2"/>
                </a:solidFill>
              </a:rPr>
              <a:t>The join was realized via equality of attributes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chemeClr val="accent3"/>
                </a:solidFill>
              </a:rPr>
              <a:t>NameM. 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Example: Projection, Selection and Renaming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471900" y="1919075"/>
            <a:ext cx="82221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R4 := R3[Actor → Star]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/>
              <a:t>Note: </a:t>
            </a:r>
            <a:r>
              <a:rPr lang="cs" sz="1400"/>
              <a:t>Thanks to “set” concept in RDM (Relational Data Model) duplicated values are automatically excluded from the relation R4. </a:t>
            </a:r>
            <a:r>
              <a:rPr lang="cs" sz="1400">
                <a:solidFill>
                  <a:schemeClr val="accent3"/>
                </a:solidFill>
              </a:rPr>
              <a:t>SQL does not do it automatically. </a:t>
            </a:r>
            <a:r>
              <a:rPr lang="cs" sz="1400"/>
              <a:t>Thanx that we have in all SQL examples which simulates the RA results SQL command</a:t>
            </a:r>
            <a:r>
              <a:rPr lang="cs" sz="1400">
                <a:solidFill>
                  <a:schemeClr val="accent3"/>
                </a:solidFill>
              </a:rPr>
              <a:t> DISTINCT.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00"/>
              <a:t>Example without mid-steps: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400"/>
              <a:t>Stars (actors), who are starring in the movies shown at Cinema MIR.</a:t>
            </a:r>
            <a:r>
              <a:rPr lang="cs" sz="1400">
                <a:solidFill>
                  <a:schemeClr val="accent3"/>
                </a:solidFill>
              </a:rPr>
              <a:t> 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400">
                <a:solidFill>
                  <a:schemeClr val="accent3"/>
                </a:solidFill>
              </a:rPr>
              <a:t>{{HAS_AT_PROGRAM(NameC = ‘Mir’ )[NameM, Date]}∗ MOVIE}[Actor → Star]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00" y="2043250"/>
            <a:ext cx="5691634" cy="11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365225" y="2622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SELECT DISTINCT Actor as Star from R3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422"/>
              <a:t>Example: natural join, selection, projection and</a:t>
            </a:r>
            <a:endParaRPr sz="24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422"/>
              <a:t>renaming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Stars (actors) who star in films shown at the Mír cinema: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RA: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s" sz="1400"/>
              <a:t>{{Has_at_program(NameC = ‘Mir’ )[NameM, Date]} ∗ Movie} [Actor → Star]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 sz="1400">
                <a:solidFill>
                  <a:schemeClr val="accent3"/>
                </a:solidFill>
              </a:rPr>
              <a:t>(can be </a:t>
            </a:r>
            <a:r>
              <a:rPr lang="cs" sz="1400">
                <a:solidFill>
                  <a:schemeClr val="accent3"/>
                </a:solidFill>
              </a:rPr>
              <a:t>written easily)</a:t>
            </a:r>
            <a:r>
              <a:rPr lang="cs" sz="1400"/>
              <a:t> </a:t>
            </a:r>
            <a:r>
              <a:rPr lang="cs" sz="1400"/>
              <a:t>{</a:t>
            </a:r>
            <a:r>
              <a:rPr lang="cs" sz="1400"/>
              <a:t>Has_at_program</a:t>
            </a:r>
            <a:r>
              <a:rPr lang="cs" sz="1400"/>
              <a:t> ∗ Movie} (NameC = ‘Mir’ )[</a:t>
            </a:r>
            <a:r>
              <a:rPr lang="cs" sz="1400"/>
              <a:t>Actor → Star</a:t>
            </a:r>
            <a:r>
              <a:rPr lang="cs" sz="1400"/>
              <a:t>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SQL: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chemeClr val="dk1"/>
                </a:solidFill>
              </a:rPr>
              <a:t>SELECT DISTINCT Actor AS Star FROM </a:t>
            </a:r>
            <a:r>
              <a:rPr lang="cs" sz="1400">
                <a:solidFill>
                  <a:schemeClr val="dk1"/>
                </a:solidFill>
              </a:rPr>
              <a:t>Has_at_program</a:t>
            </a:r>
            <a:r>
              <a:rPr lang="cs" sz="1400">
                <a:solidFill>
                  <a:schemeClr val="dk1"/>
                </a:solidFill>
              </a:rPr>
              <a:t> NATURAL JOIN FILM WHERE NameC = ’Mir’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RA expression evaluation - priorities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evaluated from left to right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selection and projection operations take precedence over binary operations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we use </a:t>
            </a:r>
            <a:r>
              <a:rPr lang="cs">
                <a:solidFill>
                  <a:schemeClr val="accent3"/>
                </a:solidFill>
              </a:rPr>
              <a:t>compound brackets to change</a:t>
            </a:r>
            <a:r>
              <a:rPr lang="cs"/>
              <a:t> the priority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Stars (actors) who star in films shown at the Mír cinema: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400">
                <a:solidFill>
                  <a:schemeClr val="accent3"/>
                </a:solidFill>
              </a:rPr>
              <a:t>{</a:t>
            </a:r>
            <a:r>
              <a:rPr lang="cs" sz="1400">
                <a:solidFill>
                  <a:schemeClr val="dk1"/>
                </a:solidFill>
              </a:rPr>
              <a:t>{</a:t>
            </a:r>
            <a:r>
              <a:rPr lang="cs" sz="1400"/>
              <a:t>Has_at_program(NameC = ‘Mir’ )[NameM, Date]</a:t>
            </a:r>
            <a:r>
              <a:rPr lang="cs" sz="1400">
                <a:solidFill>
                  <a:schemeClr val="dk1"/>
                </a:solidFill>
              </a:rPr>
              <a:t>}</a:t>
            </a:r>
            <a:r>
              <a:rPr lang="cs" sz="1400"/>
              <a:t> ∗ Movie</a:t>
            </a:r>
            <a:r>
              <a:rPr lang="cs" sz="1400">
                <a:solidFill>
                  <a:schemeClr val="accent3"/>
                </a:solidFill>
              </a:rPr>
              <a:t>}</a:t>
            </a:r>
            <a:r>
              <a:rPr lang="cs" sz="1400"/>
              <a:t> [Actor → Star]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400">
                <a:solidFill>
                  <a:schemeClr val="accent6"/>
                </a:solidFill>
              </a:rPr>
              <a:t>can be written</a:t>
            </a:r>
            <a:r>
              <a:rPr lang="cs" sz="1400"/>
              <a:t> </a:t>
            </a:r>
            <a:r>
              <a:rPr lang="cs" sz="1400">
                <a:solidFill>
                  <a:schemeClr val="accent3"/>
                </a:solidFill>
              </a:rPr>
              <a:t>{</a:t>
            </a:r>
            <a:r>
              <a:rPr lang="cs" sz="1400"/>
              <a:t>Has_at_program ∗ Movie (NameC = ‘Mir’ )</a:t>
            </a:r>
            <a:r>
              <a:rPr lang="cs" sz="1400">
                <a:solidFill>
                  <a:schemeClr val="accent3"/>
                </a:solidFill>
              </a:rPr>
              <a:t>}</a:t>
            </a:r>
            <a:r>
              <a:rPr lang="cs" sz="1400"/>
              <a:t>[Actor → Star]</a:t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1400"/>
              <a:t>or that and result will be identical </a:t>
            </a:r>
            <a:r>
              <a:rPr lang="cs" sz="1400">
                <a:solidFill>
                  <a:srgbClr val="FF0000"/>
                </a:solidFill>
              </a:rPr>
              <a:t>{</a:t>
            </a:r>
            <a:r>
              <a:rPr lang="cs" sz="1400"/>
              <a:t>Has_at_program ∗ Movie</a:t>
            </a:r>
            <a:r>
              <a:rPr lang="cs" sz="1400">
                <a:solidFill>
                  <a:srgbClr val="FF0000"/>
                </a:solidFill>
              </a:rPr>
              <a:t>}</a:t>
            </a:r>
            <a:r>
              <a:rPr lang="cs" sz="1400"/>
              <a:t> (NameC = ‘Mir’ )[Actor → Star]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Outer join</a:t>
            </a:r>
            <a:endParaRPr/>
          </a:p>
        </p:txBody>
      </p:sp>
      <p:pic>
        <p:nvPicPr>
          <p:cNvPr id="265" name="Google Shape;265;p38"/>
          <p:cNvPicPr preferRelativeResize="0"/>
          <p:nvPr/>
        </p:nvPicPr>
        <p:blipFill rotWithShape="1">
          <a:blip r:embed="rId3">
            <a:alphaModFix/>
          </a:blip>
          <a:srcRect b="47613" l="0" r="0" t="0"/>
          <a:stretch/>
        </p:blipFill>
        <p:spPr>
          <a:xfrm>
            <a:off x="85000" y="1920375"/>
            <a:ext cx="4773875" cy="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425" y="2182975"/>
            <a:ext cx="3180551" cy="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51606"/>
          <a:stretch/>
        </p:blipFill>
        <p:spPr>
          <a:xfrm>
            <a:off x="194550" y="3624650"/>
            <a:ext cx="4773875" cy="7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425" y="3724287"/>
            <a:ext cx="3180475" cy="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Natural join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9900"/>
            <a:ext cx="7999301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/>
          <p:nvPr/>
        </p:nvSpPr>
        <p:spPr>
          <a:xfrm>
            <a:off x="6109300" y="134750"/>
            <a:ext cx="2874900" cy="1763100"/>
          </a:xfrm>
          <a:prstGeom prst="wedgeEllipseCallout">
            <a:avLst>
              <a:gd fmla="val -77735" name="adj1"/>
              <a:gd fmla="val 57012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/>
              <a:t>Attention, this is a THEORETICAL implementation, it will not work in SQ</a:t>
            </a:r>
            <a:endParaRPr sz="1600"/>
          </a:p>
        </p:txBody>
      </p:sp>
      <p:sp>
        <p:nvSpPr>
          <p:cNvPr id="276" name="Google Shape;276;p39"/>
          <p:cNvSpPr txBox="1"/>
          <p:nvPr/>
        </p:nvSpPr>
        <p:spPr>
          <a:xfrm>
            <a:off x="3649875" y="1942850"/>
            <a:ext cx="54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distinct R.* FROM R NATURAL JOIN 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Using of Semi-Join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​​Joins (both semi outer and natural) can be understood as a "syntactic shortcut":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join followed by a projection onto A or 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actual implementation is usually more efficient than the join a selection.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Interpretation R &lt;∗ 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cs">
                <a:solidFill>
                  <a:schemeClr val="dk1"/>
                </a:solidFill>
              </a:rPr>
              <a:t>The subset of tuples from R that are connected to some tuple from 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Cinemas that are showing something (are in the programme).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Films that are performed (are in the programme).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Antijoin</a:t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0" y="1732600"/>
            <a:ext cx="5486214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– first example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273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100"/>
              <a:t>Entity model: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b="1" lang="cs" sz="1100"/>
              <a:t>movie1</a:t>
            </a:r>
            <a:r>
              <a:rPr lang="cs" sz="1100"/>
              <a:t>(</a:t>
            </a:r>
            <a:r>
              <a:rPr lang="cs" sz="1100" u="sng"/>
              <a:t>name_m</a:t>
            </a:r>
            <a:r>
              <a:rPr lang="cs" sz="1100"/>
              <a:t>, director, year)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cs" sz="1100"/>
              <a:t>cinemas1</a:t>
            </a:r>
            <a:r>
              <a:rPr lang="cs" sz="1100"/>
              <a:t>(</a:t>
            </a:r>
            <a:r>
              <a:rPr lang="cs" sz="1100" u="sng"/>
              <a:t>name_c</a:t>
            </a:r>
            <a:r>
              <a:rPr lang="cs" sz="1100"/>
              <a:t>, address)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cs" sz="1100"/>
              <a:t>performance1</a:t>
            </a:r>
            <a:r>
              <a:rPr lang="cs" sz="1100"/>
              <a:t>(</a:t>
            </a:r>
            <a:r>
              <a:rPr lang="cs" sz="1100" u="sng"/>
              <a:t>name_c, name_m</a:t>
            </a:r>
            <a:r>
              <a:rPr lang="cs" sz="1100"/>
              <a:t>, date)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cs" sz="1100"/>
              <a:t>cast12</a:t>
            </a:r>
            <a:r>
              <a:rPr lang="cs" sz="1100"/>
              <a:t>(</a:t>
            </a:r>
            <a:r>
              <a:rPr lang="cs" sz="1100" u="sng"/>
              <a:t>name_m,actor</a:t>
            </a:r>
            <a:r>
              <a:rPr lang="cs" sz="1100"/>
              <a:t>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cs" sz="1100"/>
              <a:t>cast90</a:t>
            </a:r>
            <a:r>
              <a:rPr lang="cs" sz="1100"/>
              <a:t>(</a:t>
            </a:r>
            <a:r>
              <a:rPr lang="cs" sz="1100" u="sng"/>
              <a:t>name_m,actor</a:t>
            </a:r>
            <a:r>
              <a:rPr lang="cs" sz="1100"/>
              <a:t>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587776" y="1842875"/>
            <a:ext cx="5324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100"/>
              <a:t>Operations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{movie1(year &lt; 1990)[name_m]*performance1} [name_c]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movie1 &lt;* performance1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cast12[actor] </a:t>
            </a:r>
            <a:r>
              <a:rPr b="1" lang="cs" sz="1100"/>
              <a:t>∪</a:t>
            </a:r>
            <a:r>
              <a:rPr lang="cs" sz="1100"/>
              <a:t> cast90[actor]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cast12[actor] </a:t>
            </a:r>
            <a:r>
              <a:rPr b="1" lang="cs" sz="1100"/>
              <a:t>∩ </a:t>
            </a:r>
            <a:r>
              <a:rPr lang="cs" sz="1100"/>
              <a:t>cast90[actor]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cast12[actor] -</a:t>
            </a:r>
            <a:r>
              <a:rPr b="1" lang="cs" sz="1100"/>
              <a:t> </a:t>
            </a:r>
            <a:r>
              <a:rPr lang="cs" sz="1100"/>
              <a:t>cast90[actor]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movie1 x cinemas1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performance1[name_c,name_m] ÷ { movie1(director=’Woody Allen’) [name_m]}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450" y="3316275"/>
            <a:ext cx="2293925" cy="16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3408400" y="3776875"/>
            <a:ext cx="1643700" cy="1056900"/>
          </a:xfrm>
          <a:prstGeom prst="wedgeEllipseCallout">
            <a:avLst>
              <a:gd fmla="val -100440" name="adj1"/>
              <a:gd fmla="val 42206" name="adj2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800"/>
              <a:t>It is not reasonable to deal with actors in this way with two entities. But I'm putting it here because of the RA pattern.</a:t>
            </a:r>
            <a:endParaRPr sz="800"/>
          </a:p>
        </p:txBody>
      </p:sp>
      <p:sp>
        <p:nvSpPr>
          <p:cNvPr id="84" name="Google Shape;84;p15"/>
          <p:cNvSpPr/>
          <p:nvPr/>
        </p:nvSpPr>
        <p:spPr>
          <a:xfrm>
            <a:off x="804825" y="4431400"/>
            <a:ext cx="1774500" cy="6642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examples 1/5</a:t>
            </a: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5" y="1755075"/>
            <a:ext cx="5486214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examples 2/5</a:t>
            </a:r>
            <a:endParaRPr/>
          </a:p>
        </p:txBody>
      </p:sp>
      <p:pic>
        <p:nvPicPr>
          <p:cNvPr id="300" name="Google Shape;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11225"/>
            <a:ext cx="5486214" cy="333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Ex. 3/5: negation (¬) and existential quantifier (∃)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025"/>
            <a:ext cx="4998411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 4a/5: universal quantifier (∀)</a:t>
            </a:r>
            <a:endParaRPr/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5" y="1748675"/>
            <a:ext cx="725358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Example 4b/5: database division (÷)</a:t>
            </a:r>
            <a:endParaRPr/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8675"/>
            <a:ext cx="5024861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Pay attention to the formula of the query</a:t>
            </a:r>
            <a:endParaRPr/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You need to understand the query correctly to deploy the correct "template". Examples: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Cinemas that play </a:t>
            </a:r>
            <a:r>
              <a:rPr lang="cs">
                <a:solidFill>
                  <a:srgbClr val="FF0000"/>
                </a:solidFill>
              </a:rPr>
              <a:t>some (at least one)</a:t>
            </a:r>
            <a:r>
              <a:rPr lang="cs"/>
              <a:t> Brando movie.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Cinemas that </a:t>
            </a:r>
            <a:r>
              <a:rPr lang="cs">
                <a:solidFill>
                  <a:schemeClr val="accent3"/>
                </a:solidFill>
              </a:rPr>
              <a:t>do not play any Brando film</a:t>
            </a:r>
            <a:r>
              <a:rPr lang="cs"/>
              <a:t>. To be included/not to be included cinemas that do not play Brando at all?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Cinemas that </a:t>
            </a:r>
            <a:r>
              <a:rPr lang="cs">
                <a:solidFill>
                  <a:srgbClr val="FF0000"/>
                </a:solidFill>
              </a:rPr>
              <a:t>play only Brando films</a:t>
            </a:r>
            <a:r>
              <a:rPr lang="cs"/>
              <a:t> (category C of the semester)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Cinemnas that</a:t>
            </a:r>
            <a:r>
              <a:rPr lang="cs">
                <a:solidFill>
                  <a:srgbClr val="FF0000"/>
                </a:solidFill>
              </a:rPr>
              <a:t> do not play any</a:t>
            </a:r>
            <a:r>
              <a:rPr lang="cs"/>
              <a:t> Brando films.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Cinemas that</a:t>
            </a:r>
            <a:r>
              <a:rPr lang="cs">
                <a:solidFill>
                  <a:schemeClr val="accent3"/>
                </a:solidFill>
              </a:rPr>
              <a:t> play any (all) </a:t>
            </a:r>
            <a:r>
              <a:rPr lang="cs"/>
              <a:t>Brando films (category D in the semester </a:t>
            </a:r>
            <a:r>
              <a:rPr lang="cs"/>
              <a:t>work editor</a:t>
            </a:r>
            <a:r>
              <a:rPr lang="c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All of these types of questions will be tested on the midterm and will also be the subject of the midterm and exam.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examples 5/5</a:t>
            </a:r>
            <a:endParaRPr/>
          </a:p>
        </p:txBody>
      </p:sp>
      <p:pic>
        <p:nvPicPr>
          <p:cNvPr id="330" name="Google Shape;3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" y="1811225"/>
            <a:ext cx="6540107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examples 5/5</a:t>
            </a:r>
            <a:endParaRPr/>
          </a:p>
        </p:txBody>
      </p: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85"/>
              <a:t> Names of cinemas, that </a:t>
            </a:r>
            <a:r>
              <a:rPr lang="cs" sz="2085">
                <a:solidFill>
                  <a:srgbClr val="FF0000"/>
                </a:solidFill>
              </a:rPr>
              <a:t>show all movies</a:t>
            </a:r>
            <a:r>
              <a:rPr lang="cs" sz="2085"/>
              <a:t>, which are at the movies program.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1 without ÷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1. step: C := HAS_AT_PROGRAM[NameC]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2. step: U := C × {HAS_AT_PROGRAM[NameM]}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3. step: R := HAS_AT_PROGRAM[NameC, NameM]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4. step: N := U \ 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5. step: B := N[NameC]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6. step: C \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2 with 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HAS_AT_PROGRAM[NameC, NameM] ÷ {HAS_AT_PROGRAM[NameM]}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algebra and programming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Relational algebra is a "higher" language.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We don't specify "how to do things" (typically 3GL), but "what should be the result".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On the other hand, it is a very highly specialized language.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 query language that allows to implement relational algebra is called </a:t>
            </a:r>
            <a:r>
              <a:rPr lang="cs">
                <a:solidFill>
                  <a:schemeClr val="accent3"/>
                </a:solidFill>
              </a:rPr>
              <a:t>relational complete 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The commercial world: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SQL SELECT (</a:t>
            </a:r>
            <a:r>
              <a:rPr lang="cs">
                <a:solidFill>
                  <a:schemeClr val="accent3"/>
                </a:solidFill>
              </a:rPr>
              <a:t>is relationally complete</a:t>
            </a:r>
            <a:r>
              <a:rPr lang="cs"/>
              <a:t>)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Form languages (</a:t>
            </a:r>
            <a:r>
              <a:rPr lang="cs">
                <a:solidFill>
                  <a:schemeClr val="dk1"/>
                </a:solidFill>
              </a:rPr>
              <a:t>they are not relationally complete</a:t>
            </a:r>
            <a:r>
              <a:rPr lang="cs"/>
              <a:t>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Graphical (images) languages (</a:t>
            </a:r>
            <a:r>
              <a:rPr lang="cs">
                <a:solidFill>
                  <a:schemeClr val="dk1"/>
                </a:solidFill>
              </a:rPr>
              <a:t>are not relationally complete</a:t>
            </a:r>
            <a:r>
              <a:rPr lang="cs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</a:t>
            </a:r>
            <a:r>
              <a:rPr lang="cs"/>
              <a:t>elational algebra characteristics</a:t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>
                <a:solidFill>
                  <a:schemeClr val="accent3"/>
                </a:solidFill>
              </a:rPr>
              <a:t>It cares "only" selecting</a:t>
            </a:r>
            <a:r>
              <a:rPr lang="cs"/>
              <a:t> not DML and DDL.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result of a query is a result that can be the input of another query - queries can be chained.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Expressions (queries) consist of operations and an operand.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The operand is always the entire session.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Relational algebra was the model for the design of the </a:t>
            </a:r>
            <a:r>
              <a:rPr lang="cs">
                <a:solidFill>
                  <a:schemeClr val="accent3"/>
                </a:solidFill>
              </a:rPr>
              <a:t>SELECT statement in SQL</a:t>
            </a:r>
            <a:r>
              <a:rPr lang="c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</a:rPr>
              <a:t>SQL SELECT currently has more expressive power than RA (</a:t>
            </a:r>
            <a:r>
              <a:rPr lang="cs">
                <a:solidFill>
                  <a:schemeClr val="accent3"/>
                </a:solidFill>
              </a:rPr>
              <a:t>aggregation, outer joins, nested queries, </a:t>
            </a:r>
            <a:r>
              <a:rPr lang="cs">
                <a:solidFill>
                  <a:schemeClr val="accent3"/>
                </a:solidFill>
              </a:rPr>
              <a:t>ordering</a:t>
            </a:r>
            <a:r>
              <a:rPr lang="cs">
                <a:solidFill>
                  <a:schemeClr val="accent3"/>
                </a:solidFill>
              </a:rPr>
              <a:t>, AVG,SUM…</a:t>
            </a:r>
            <a:r>
              <a:rPr lang="c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 – concepts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027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3594"/>
              <a:t>name of </a:t>
            </a:r>
            <a:r>
              <a:rPr b="1" lang="cs" sz="3594"/>
              <a:t>attributes</a:t>
            </a:r>
            <a:r>
              <a:rPr lang="cs" sz="3594"/>
              <a:t> [A1, A2, A3, ..., An]</a:t>
            </a:r>
            <a:endParaRPr sz="3594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3500"/>
              <a:t>attributes </a:t>
            </a:r>
            <a:r>
              <a:rPr b="1" lang="cs" sz="3500"/>
              <a:t>domains </a:t>
            </a:r>
            <a:r>
              <a:rPr lang="cs" sz="3500"/>
              <a:t>Di or dom(Ai):</a:t>
            </a:r>
            <a:endParaRPr sz="3500"/>
          </a:p>
          <a:p>
            <a:pPr indent="-29448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 sz="3192"/>
              <a:t> 1.NF: A relation is in first normal form if and only if the domain of each attribute contains only atomic (indivisible) values, and the value of each attribute contains only a single value from that domain.</a:t>
            </a:r>
            <a:endParaRPr sz="3192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 sz="3500"/>
              <a:t>n-tuple</a:t>
            </a:r>
            <a:r>
              <a:rPr lang="cs" sz="3500"/>
              <a:t> (a1, a2, ..., an) (element of the relation)</a:t>
            </a:r>
            <a:endParaRPr sz="3500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3500"/>
              <a:t>set of n-tuples ⊂ D1 × D2... × Dn is </a:t>
            </a:r>
            <a:r>
              <a:rPr b="1" lang="cs" sz="3500"/>
              <a:t>relation</a:t>
            </a:r>
            <a:r>
              <a:rPr lang="cs" sz="3500"/>
              <a:t> </a:t>
            </a:r>
            <a:endParaRPr sz="3500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 sz="3500"/>
              <a:t>relation name</a:t>
            </a:r>
            <a:r>
              <a:rPr lang="cs" sz="3500"/>
              <a:t> R</a:t>
            </a:r>
            <a:endParaRPr sz="3500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cs" sz="3500"/>
              <a:t>relation schema </a:t>
            </a:r>
            <a:r>
              <a:rPr lang="cs" sz="3500"/>
              <a:t>R(A1 : D1, A2 : D2, ..., An : Dn), …</a:t>
            </a:r>
            <a:r>
              <a:rPr lang="cs" sz="3500"/>
              <a:t> </a:t>
            </a:r>
            <a:r>
              <a:rPr lang="cs" sz="3500"/>
              <a:t>shortly R(A)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3500"/>
              <a:t>Intuitively (but not exactly, see later): </a:t>
            </a:r>
            <a:endParaRPr sz="3500"/>
          </a:p>
          <a:p>
            <a:pPr indent="-3008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3500"/>
              <a:t>relation = table </a:t>
            </a:r>
            <a:endParaRPr sz="3500"/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 sz="3500"/>
              <a:t>relation schema = table header</a:t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What do you should remember</a:t>
            </a:r>
            <a:endParaRPr/>
          </a:p>
        </p:txBody>
      </p:sp>
      <p:sp>
        <p:nvSpPr>
          <p:cNvPr id="354" name="Google Shape;354;p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Relation</a:t>
            </a:r>
            <a:r>
              <a:rPr lang="cs"/>
              <a:t> </a:t>
            </a:r>
            <a:r>
              <a:rPr lang="cs"/>
              <a:t> is a set of n- tuples.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IC: key(primary, alternative), foreign keys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attributes in the session model are atomic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Relational algebra and its operations: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selection, projection, renaming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set operations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semi-join, antijoin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negation, quantifiers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relational division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RA is a query language (does not resolve DML and DDL)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Relations vs. database tables 1/3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23425" y="1847725"/>
            <a:ext cx="73971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Lets us consider following tables: Cinemas and Movie</a:t>
            </a:r>
            <a:endParaRPr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506475" y="25515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{31218377-1612-4C53-993A-AFAE023FB195}</a:tableStyleId>
              </a:tblPr>
              <a:tblGrid>
                <a:gridCol w="848700"/>
                <a:gridCol w="848700"/>
              </a:tblGrid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 u="sng"/>
                        <a:t>NameC</a:t>
                      </a:r>
                      <a:endParaRPr sz="900" u="sng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Address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Blaník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A Street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Vesna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 Street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Mír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C Street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Domovina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D Street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2445800" y="2551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{31218377-1612-4C53-993A-AFAE023FB195}</a:tableStyleId>
              </a:tblPr>
              <a:tblGrid>
                <a:gridCol w="1301925"/>
                <a:gridCol w="1301925"/>
                <a:gridCol w="526200"/>
              </a:tblGrid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 u="sng"/>
                        <a:t>NameM</a:t>
                      </a:r>
                      <a:endParaRPr sz="900" u="sng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Actor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Year</a:t>
                      </a:r>
                      <a:endParaRPr sz="9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Black barons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Vetchý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1994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Black barons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Landovský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1994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Top gun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Cruise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1986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Top gun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McGillis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1986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Godfather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Brando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1972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The Freshman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Brando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1990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1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The Formula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Brando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" sz="900"/>
                        <a:t>1980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423425" y="2259325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Cinema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330950" y="2259325"/>
            <a:ext cx="144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Roboto"/>
                <a:ea typeface="Roboto"/>
                <a:cs typeface="Roboto"/>
                <a:sym typeface="Roboto"/>
              </a:rPr>
              <a:t>Movie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5698800" y="2439000"/>
            <a:ext cx="3130200" cy="23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And let us consider relations: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CINEMA(</a:t>
            </a:r>
            <a:r>
              <a:rPr lang="cs" u="sng"/>
              <a:t>NameC</a:t>
            </a:r>
            <a:r>
              <a:rPr lang="cs"/>
              <a:t>, Address) and MOVIE(</a:t>
            </a:r>
            <a:r>
              <a:rPr lang="cs" u="sng"/>
              <a:t>NameM,</a:t>
            </a:r>
            <a:r>
              <a:rPr lang="cs"/>
              <a:t> Actor, Year).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rgbClr val="FF0000"/>
                </a:solidFill>
              </a:rPr>
              <a:t>Questions: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What is the relationship between relations CINEMA and MOVIE and tables CINEMA* and MOVIE*?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How to design a relation – movie is at the cinema’s program?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We want to assign more actors to one movie. How to do that?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Relations vs. database tables 2/3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400"/>
              <a:t>What is the relationship between relations CINEMA and MOVIE and tables CINEMA* and MOVIE*?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00" y="2429850"/>
            <a:ext cx="4358650" cy="1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00" y="3893201"/>
            <a:ext cx="4386198" cy="7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Relations vs. database tables 3/3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05800" y="1783325"/>
            <a:ext cx="8222100" cy="31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313"/>
              <a:t>We want to assign more actors to one movie. How to do that?</a:t>
            </a:r>
            <a:endParaRPr sz="2313"/>
          </a:p>
          <a:p>
            <a:pPr indent="-2793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 sz="1682">
                <a:solidFill>
                  <a:schemeClr val="accent3"/>
                </a:solidFill>
              </a:rPr>
              <a:t>Idea 1:</a:t>
            </a:r>
            <a:r>
              <a:rPr lang="cs" sz="1682"/>
              <a:t> There are more than one actor attribute.</a:t>
            </a:r>
            <a:endParaRPr sz="168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8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2010"/>
              <a:t>What about if there are more than 2 actors? And if there are less → empty columns.</a:t>
            </a:r>
            <a:endParaRPr sz="2010"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>
                <a:solidFill>
                  <a:schemeClr val="accent3"/>
                </a:solidFill>
              </a:rPr>
              <a:t> Idea 2:</a:t>
            </a:r>
            <a:r>
              <a:rPr lang="cs"/>
              <a:t> Multivalued attribute.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2221"/>
              <a:t>Multivalued attributes are not allowed in the relational model.</a:t>
            </a:r>
            <a:r>
              <a:rPr lang="cs"/>
              <a:t> </a:t>
            </a:r>
            <a:r>
              <a:rPr lang="cs">
                <a:solidFill>
                  <a:schemeClr val="accent3"/>
                </a:solidFill>
              </a:rPr>
              <a:t>Such relation is not in 1NF. </a:t>
            </a:r>
            <a:endParaRPr>
              <a:solidFill>
                <a:schemeClr val="accent3"/>
              </a:solidFill>
            </a:endParaRPr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>
                <a:solidFill>
                  <a:schemeClr val="accent3"/>
                </a:solidFill>
              </a:rPr>
              <a:t> Idea 3: </a:t>
            </a:r>
            <a:r>
              <a:rPr lang="cs"/>
              <a:t>More rows for one movie.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2221"/>
              <a:t>Unnecessary redundancy, update anomaly.</a:t>
            </a:r>
            <a:r>
              <a:rPr lang="cs"/>
              <a:t> </a:t>
            </a:r>
            <a:r>
              <a:rPr lang="cs">
                <a:solidFill>
                  <a:schemeClr val="accent3"/>
                </a:solidFill>
              </a:rPr>
              <a:t>It is not in 2NF.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Detailed discussion and “pure” relational solution – lecture about</a:t>
            </a:r>
            <a:r>
              <a:rPr lang="cs">
                <a:solidFill>
                  <a:schemeClr val="accent3"/>
                </a:solidFill>
              </a:rPr>
              <a:t> database normalization.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775" y="1976526"/>
            <a:ext cx="3175651" cy="5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5950" y="3776433"/>
            <a:ext cx="3175650" cy="559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876" y="2864325"/>
            <a:ext cx="3064199" cy="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Relational data model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/>
              <a:t>It’s necessary to ensure that only “correct data” gets into the relation – </a:t>
            </a:r>
            <a:r>
              <a:rPr lang="cs" sz="1500">
                <a:solidFill>
                  <a:schemeClr val="accent3"/>
                </a:solidFill>
              </a:rPr>
              <a:t>acceptable n-tuples</a:t>
            </a:r>
            <a:r>
              <a:rPr lang="cs" sz="1500"/>
              <a:t>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50" y="2418954"/>
            <a:ext cx="5609551" cy="23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Schema key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50" y="1795575"/>
            <a:ext cx="5139426" cy="32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