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f9cf8dc93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f9cf8dc93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f9cf8dc93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f9cf8dc93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f9cf8dc93e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f9cf8dc93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f9cf8dc93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f9cf8dc93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f9cf8dc93e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f9cf8dc93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9cf8dc93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9cf8dc93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f9cf8dc93e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f9cf8dc93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9cf8dc93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9cf8dc93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f9cf8dc93e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f9cf8dc93e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f9cf8dc93e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f9cf8dc93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2683cb218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2683cb218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f9cf8dc93e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f9cf8dc93e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f9cf8dc93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f9cf8dc93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f9cf8dc93e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f9cf8dc93e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9cf8dc93e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9cf8dc93e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f9cf8dc93e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f9cf8dc93e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f9cf8dc93e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f9cf8dc93e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9cf8dc93e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9cf8dc93e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683cb218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683cb218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f9cf8dc9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f9cf8dc9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f9cf8dc93e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f9cf8dc93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f9cf8dc93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f9cf8dc93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f9cf8dc93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f9cf8dc93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f9cf8dc93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f9cf8dc93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f9cf8dc93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f9cf8dc93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c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c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Lecture 5</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cs"/>
              <a:t>Transformation of conceptual scheme into relational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Scheme transformation - context</a:t>
            </a:r>
            <a:endParaRPr/>
          </a:p>
        </p:txBody>
      </p:sp>
      <p:sp>
        <p:nvSpPr>
          <p:cNvPr id="129" name="Google Shape;129;p22"/>
          <p:cNvSpPr txBox="1"/>
          <p:nvPr>
            <p:ph idx="1" type="body"/>
          </p:nvPr>
        </p:nvSpPr>
        <p:spPr>
          <a:xfrm>
            <a:off x="471900" y="1919075"/>
            <a:ext cx="8222100" cy="28857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cs"/>
              <a:t>T</a:t>
            </a:r>
            <a:r>
              <a:rPr lang="cs"/>
              <a:t>ransf. algorithm is part of modeling tools (Oracle Data Modeller,Enterprise Architect, ...) </a:t>
            </a:r>
            <a:endParaRPr/>
          </a:p>
          <a:p>
            <a:pPr indent="-297497" lvl="1" marL="914400" rtl="0" algn="l">
              <a:spcBef>
                <a:spcPts val="0"/>
              </a:spcBef>
              <a:spcAft>
                <a:spcPts val="0"/>
              </a:spcAft>
              <a:buSzPct val="100000"/>
              <a:buChar char="○"/>
            </a:pPr>
            <a:r>
              <a:rPr lang="cs"/>
              <a:t>Using the settings, the behaviour of the built-in of the generator can be significantly modified. </a:t>
            </a:r>
            <a:endParaRPr/>
          </a:p>
          <a:p>
            <a:pPr indent="0" lvl="0" marL="914400" rtl="0" algn="l">
              <a:spcBef>
                <a:spcPts val="1200"/>
              </a:spcBef>
              <a:spcAft>
                <a:spcPts val="0"/>
              </a:spcAft>
              <a:buNone/>
            </a:pPr>
            <a:r>
              <a:t/>
            </a:r>
            <a:endParaRPr/>
          </a:p>
          <a:p>
            <a:pPr indent="-317182" lvl="0" marL="457200" rtl="0" algn="l">
              <a:spcBef>
                <a:spcPts val="1200"/>
              </a:spcBef>
              <a:spcAft>
                <a:spcPts val="0"/>
              </a:spcAft>
              <a:buSzPct val="100000"/>
              <a:buChar char="●"/>
            </a:pPr>
            <a:r>
              <a:rPr lang="cs"/>
              <a:t>Conversion of some constructs of the conceptual model (e.g.ISA hierarchy) has several possible variations, none of which are completely accurate; the optimal variant for a particular situation depends on other circumstances (frequently used operations, ways of storing data, number of attributes in subtypes and supertypes,...). </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cs"/>
              <a:t>In some cases (the obligation of a non-determinant in a relation) we don't have a sufficiently  efficient relational model mechanism to ensure control, so the control some ICs we resign.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The transformation procedure</a:t>
            </a:r>
            <a:endParaRPr/>
          </a:p>
        </p:txBody>
      </p:sp>
      <p:pic>
        <p:nvPicPr>
          <p:cNvPr id="135" name="Google Shape;135;p23"/>
          <p:cNvPicPr preferRelativeResize="0"/>
          <p:nvPr/>
        </p:nvPicPr>
        <p:blipFill>
          <a:blip r:embed="rId3">
            <a:alphaModFix/>
          </a:blip>
          <a:stretch>
            <a:fillRect/>
          </a:stretch>
        </p:blipFill>
        <p:spPr>
          <a:xfrm>
            <a:off x="168525" y="1715250"/>
            <a:ext cx="5222035" cy="3332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Strong entity implementation</a:t>
            </a:r>
            <a:endParaRPr/>
          </a:p>
        </p:txBody>
      </p:sp>
      <p:pic>
        <p:nvPicPr>
          <p:cNvPr id="141" name="Google Shape;141;p24"/>
          <p:cNvPicPr preferRelativeResize="0"/>
          <p:nvPr/>
        </p:nvPicPr>
        <p:blipFill>
          <a:blip r:embed="rId3">
            <a:alphaModFix/>
          </a:blip>
          <a:stretch>
            <a:fillRect/>
          </a:stretch>
        </p:blipFill>
        <p:spPr>
          <a:xfrm>
            <a:off x="152400" y="1715275"/>
            <a:ext cx="5173138" cy="3332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97800" y="569425"/>
            <a:ext cx="8557500" cy="68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cs" sz="2680"/>
              <a:t>Relationship </a:t>
            </a:r>
            <a:r>
              <a:rPr lang="cs" sz="2680"/>
              <a:t>1:1 - both entities </a:t>
            </a:r>
            <a:r>
              <a:rPr lang="cs" sz="2680">
                <a:solidFill>
                  <a:srgbClr val="FFFF00"/>
                </a:solidFill>
              </a:rPr>
              <a:t>mandatory participation</a:t>
            </a:r>
            <a:endParaRPr sz="2680">
              <a:solidFill>
                <a:srgbClr val="FFFF00"/>
              </a:solidFill>
            </a:endParaRPr>
          </a:p>
        </p:txBody>
      </p:sp>
      <p:pic>
        <p:nvPicPr>
          <p:cNvPr id="147" name="Google Shape;147;p25"/>
          <p:cNvPicPr preferRelativeResize="0"/>
          <p:nvPr/>
        </p:nvPicPr>
        <p:blipFill>
          <a:blip r:embed="rId3">
            <a:alphaModFix/>
          </a:blip>
          <a:stretch>
            <a:fillRect/>
          </a:stretch>
        </p:blipFill>
        <p:spPr>
          <a:xfrm>
            <a:off x="144325" y="1641925"/>
            <a:ext cx="5487346" cy="3501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title"/>
          </p:nvPr>
        </p:nvSpPr>
        <p:spPr>
          <a:xfrm>
            <a:off x="471900" y="738725"/>
            <a:ext cx="85332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Relationship 1:1, </a:t>
            </a:r>
            <a:r>
              <a:rPr lang="cs">
                <a:solidFill>
                  <a:srgbClr val="FFFF00"/>
                </a:solidFill>
              </a:rPr>
              <a:t>one entity</a:t>
            </a:r>
            <a:r>
              <a:rPr lang="cs"/>
              <a:t> mandatory occurrence </a:t>
            </a:r>
            <a:endParaRPr/>
          </a:p>
        </p:txBody>
      </p:sp>
      <p:pic>
        <p:nvPicPr>
          <p:cNvPr id="153" name="Google Shape;153;p26"/>
          <p:cNvPicPr preferRelativeResize="0"/>
          <p:nvPr/>
        </p:nvPicPr>
        <p:blipFill>
          <a:blip r:embed="rId3">
            <a:alphaModFix/>
          </a:blip>
          <a:stretch>
            <a:fillRect/>
          </a:stretch>
        </p:blipFill>
        <p:spPr>
          <a:xfrm>
            <a:off x="152400" y="1763625"/>
            <a:ext cx="5173138" cy="3332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Relationship 1:1, optional </a:t>
            </a:r>
            <a:r>
              <a:rPr lang="cs"/>
              <a:t>occurrences</a:t>
            </a:r>
            <a:endParaRPr/>
          </a:p>
        </p:txBody>
      </p:sp>
      <p:pic>
        <p:nvPicPr>
          <p:cNvPr id="159" name="Google Shape;159;p27"/>
          <p:cNvPicPr preferRelativeResize="0"/>
          <p:nvPr/>
        </p:nvPicPr>
        <p:blipFill>
          <a:blip r:embed="rId3">
            <a:alphaModFix/>
          </a:blip>
          <a:stretch>
            <a:fillRect/>
          </a:stretch>
        </p:blipFill>
        <p:spPr>
          <a:xfrm>
            <a:off x="152400" y="1763625"/>
            <a:ext cx="5173138" cy="3332275"/>
          </a:xfrm>
          <a:prstGeom prst="rect">
            <a:avLst/>
          </a:prstGeom>
          <a:noFill/>
          <a:ln>
            <a:noFill/>
          </a:ln>
        </p:spPr>
      </p:pic>
      <p:pic>
        <p:nvPicPr>
          <p:cNvPr id="160" name="Google Shape;160;p27"/>
          <p:cNvPicPr preferRelativeResize="0"/>
          <p:nvPr/>
        </p:nvPicPr>
        <p:blipFill>
          <a:blip r:embed="rId4">
            <a:alphaModFix/>
          </a:blip>
          <a:stretch>
            <a:fillRect/>
          </a:stretch>
        </p:blipFill>
        <p:spPr>
          <a:xfrm>
            <a:off x="745598" y="3748639"/>
            <a:ext cx="213775" cy="13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1:N, mandatory </a:t>
            </a:r>
            <a:r>
              <a:rPr lang="cs"/>
              <a:t>occurrence</a:t>
            </a:r>
            <a:r>
              <a:rPr lang="cs"/>
              <a:t> of determinant</a:t>
            </a:r>
            <a:endParaRPr/>
          </a:p>
        </p:txBody>
      </p:sp>
      <p:pic>
        <p:nvPicPr>
          <p:cNvPr id="166" name="Google Shape;166;p28"/>
          <p:cNvPicPr preferRelativeResize="0"/>
          <p:nvPr/>
        </p:nvPicPr>
        <p:blipFill>
          <a:blip r:embed="rId3">
            <a:alphaModFix/>
          </a:blip>
          <a:stretch>
            <a:fillRect/>
          </a:stretch>
        </p:blipFill>
        <p:spPr>
          <a:xfrm>
            <a:off x="152400" y="1747500"/>
            <a:ext cx="5125149" cy="3332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1:N, optional occurence of determinant</a:t>
            </a:r>
            <a:endParaRPr/>
          </a:p>
        </p:txBody>
      </p:sp>
      <p:pic>
        <p:nvPicPr>
          <p:cNvPr id="172" name="Google Shape;172;p29"/>
          <p:cNvPicPr preferRelativeResize="0"/>
          <p:nvPr/>
        </p:nvPicPr>
        <p:blipFill>
          <a:blip r:embed="rId3">
            <a:alphaModFix/>
          </a:blip>
          <a:stretch>
            <a:fillRect/>
          </a:stretch>
        </p:blipFill>
        <p:spPr>
          <a:xfrm>
            <a:off x="152400" y="1763625"/>
            <a:ext cx="5302220" cy="3332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Recursive relationship</a:t>
            </a:r>
            <a:endParaRPr/>
          </a:p>
        </p:txBody>
      </p:sp>
      <p:pic>
        <p:nvPicPr>
          <p:cNvPr id="178" name="Google Shape;178;p30"/>
          <p:cNvPicPr preferRelativeResize="0"/>
          <p:nvPr/>
        </p:nvPicPr>
        <p:blipFill>
          <a:blip r:embed="rId3">
            <a:alphaModFix/>
          </a:blip>
          <a:stretch>
            <a:fillRect/>
          </a:stretch>
        </p:blipFill>
        <p:spPr>
          <a:xfrm>
            <a:off x="152400" y="1714475"/>
            <a:ext cx="5231925" cy="3332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Relationship M:N</a:t>
            </a:r>
            <a:endParaRPr/>
          </a:p>
        </p:txBody>
      </p:sp>
      <p:pic>
        <p:nvPicPr>
          <p:cNvPr id="184" name="Google Shape;184;p31"/>
          <p:cNvPicPr preferRelativeResize="0"/>
          <p:nvPr/>
        </p:nvPicPr>
        <p:blipFill>
          <a:blip r:embed="rId3">
            <a:alphaModFix/>
          </a:blip>
          <a:stretch>
            <a:fillRect/>
          </a:stretch>
        </p:blipFill>
        <p:spPr>
          <a:xfrm>
            <a:off x="152400" y="1763625"/>
            <a:ext cx="5192587" cy="3332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CREATE TABLE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CREATE TABLE table ( column data_type [column_ic [, column_ic...]], ... [table_ic [, table_ic ...]] );</a:t>
            </a:r>
            <a:endParaRPr/>
          </a:p>
          <a:p>
            <a:pPr indent="-342900" lvl="0" marL="457200" rtl="0" algn="l">
              <a:spcBef>
                <a:spcPts val="0"/>
              </a:spcBef>
              <a:spcAft>
                <a:spcPts val="0"/>
              </a:spcAft>
              <a:buSzPts val="1800"/>
              <a:buChar char="●"/>
            </a:pPr>
            <a:r>
              <a:rPr lang="cs"/>
              <a:t>Example:</a:t>
            </a:r>
            <a:endParaRPr/>
          </a:p>
          <a:p>
            <a:pPr indent="0" lvl="0" marL="914400" rtl="0" algn="l">
              <a:spcBef>
                <a:spcPts val="1200"/>
              </a:spcBef>
              <a:spcAft>
                <a:spcPts val="1200"/>
              </a:spcAft>
              <a:buNone/>
            </a:pPr>
            <a:r>
              <a:t/>
            </a:r>
            <a:endParaRPr/>
          </a:p>
        </p:txBody>
      </p:sp>
      <p:sp>
        <p:nvSpPr>
          <p:cNvPr id="75" name="Google Shape;75;p14"/>
          <p:cNvSpPr txBox="1"/>
          <p:nvPr/>
        </p:nvSpPr>
        <p:spPr>
          <a:xfrm>
            <a:off x="1096375" y="2918400"/>
            <a:ext cx="4071300" cy="16446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cs">
                <a:solidFill>
                  <a:schemeClr val="dk2"/>
                </a:solidFill>
                <a:latin typeface="Roboto"/>
                <a:ea typeface="Roboto"/>
                <a:cs typeface="Roboto"/>
                <a:sym typeface="Roboto"/>
              </a:rPr>
              <a:t>CREATE TABLE LOAN ( </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copy_id CHAR (3) NOT NULL, </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emp_id CHARACTER (6) NOT NULL, </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cust_id CHARACTER (10) NOT NULL, </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price DECIMAL(5,2), </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date_of_return DATE</a:t>
            </a:r>
            <a:endParaRPr>
              <a:solidFill>
                <a:schemeClr val="dk2"/>
              </a:solidFill>
              <a:latin typeface="Roboto"/>
              <a:ea typeface="Roboto"/>
              <a:cs typeface="Roboto"/>
              <a:sym typeface="Roboto"/>
            </a:endParaRPr>
          </a:p>
          <a:p>
            <a:pPr indent="0" lvl="0" marL="0" rtl="0" algn="l">
              <a:lnSpc>
                <a:spcPct val="100000"/>
              </a:lnSpc>
              <a:spcBef>
                <a:spcPts val="100"/>
              </a:spcBef>
              <a:spcAft>
                <a:spcPts val="100"/>
              </a:spcAft>
              <a:buNone/>
            </a:pPr>
            <a:r>
              <a:rPr lang="cs">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M:N – decomposition using strong entity</a:t>
            </a:r>
            <a:endParaRPr/>
          </a:p>
        </p:txBody>
      </p:sp>
      <p:pic>
        <p:nvPicPr>
          <p:cNvPr id="190" name="Google Shape;190;p32"/>
          <p:cNvPicPr preferRelativeResize="0"/>
          <p:nvPr/>
        </p:nvPicPr>
        <p:blipFill>
          <a:blip r:embed="rId3">
            <a:alphaModFix/>
          </a:blip>
          <a:stretch>
            <a:fillRect/>
          </a:stretch>
        </p:blipFill>
        <p:spPr>
          <a:xfrm>
            <a:off x="152400" y="1747525"/>
            <a:ext cx="5513884" cy="3332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Relationship M:N – decomposition using weak entity</a:t>
            </a:r>
            <a:endParaRPr/>
          </a:p>
        </p:txBody>
      </p:sp>
      <p:pic>
        <p:nvPicPr>
          <p:cNvPr id="196" name="Google Shape;196;p33"/>
          <p:cNvPicPr preferRelativeResize="0"/>
          <p:nvPr/>
        </p:nvPicPr>
        <p:blipFill>
          <a:blip r:embed="rId3">
            <a:alphaModFix/>
          </a:blip>
          <a:stretch>
            <a:fillRect/>
          </a:stretch>
        </p:blipFill>
        <p:spPr>
          <a:xfrm>
            <a:off x="152400" y="1731400"/>
            <a:ext cx="5513884" cy="333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Weak entity, identification dependency</a:t>
            </a:r>
            <a:endParaRPr/>
          </a:p>
        </p:txBody>
      </p:sp>
      <p:pic>
        <p:nvPicPr>
          <p:cNvPr id="202" name="Google Shape;202;p34"/>
          <p:cNvPicPr preferRelativeResize="0"/>
          <p:nvPr/>
        </p:nvPicPr>
        <p:blipFill>
          <a:blip r:embed="rId3">
            <a:alphaModFix/>
          </a:blip>
          <a:stretch>
            <a:fillRect/>
          </a:stretch>
        </p:blipFill>
        <p:spPr>
          <a:xfrm>
            <a:off x="152425" y="1754800"/>
            <a:ext cx="5767131" cy="3332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ISA hierarchy</a:t>
            </a:r>
            <a:endParaRPr/>
          </a:p>
        </p:txBody>
      </p:sp>
      <p:pic>
        <p:nvPicPr>
          <p:cNvPr id="208" name="Google Shape;208;p35"/>
          <p:cNvPicPr preferRelativeResize="0"/>
          <p:nvPr/>
        </p:nvPicPr>
        <p:blipFill>
          <a:blip r:embed="rId3">
            <a:alphaModFix/>
          </a:blip>
          <a:stretch>
            <a:fillRect/>
          </a:stretch>
        </p:blipFill>
        <p:spPr>
          <a:xfrm>
            <a:off x="152400" y="1755575"/>
            <a:ext cx="5056285" cy="33322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471900" y="738725"/>
            <a:ext cx="82221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cs"/>
              <a:t>Key migration with ident. dept. and compound identifier</a:t>
            </a:r>
            <a:endParaRPr/>
          </a:p>
        </p:txBody>
      </p:sp>
      <p:pic>
        <p:nvPicPr>
          <p:cNvPr id="214" name="Google Shape;214;p36"/>
          <p:cNvPicPr preferRelativeResize="0"/>
          <p:nvPr/>
        </p:nvPicPr>
        <p:blipFill>
          <a:blip r:embed="rId3">
            <a:alphaModFix/>
          </a:blip>
          <a:stretch>
            <a:fillRect/>
          </a:stretch>
        </p:blipFill>
        <p:spPr>
          <a:xfrm>
            <a:off x="152400" y="1731400"/>
            <a:ext cx="5056285" cy="3332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Possible problems with ER cycles in SQL</a:t>
            </a:r>
            <a:endParaRPr/>
          </a:p>
        </p:txBody>
      </p:sp>
      <p:pic>
        <p:nvPicPr>
          <p:cNvPr id="220" name="Google Shape;220;p37"/>
          <p:cNvPicPr preferRelativeResize="0"/>
          <p:nvPr/>
        </p:nvPicPr>
        <p:blipFill>
          <a:blip r:embed="rId3">
            <a:alphaModFix/>
          </a:blip>
          <a:stretch>
            <a:fillRect/>
          </a:stretch>
        </p:blipFill>
        <p:spPr>
          <a:xfrm>
            <a:off x="160450" y="1763625"/>
            <a:ext cx="5667599" cy="33322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To be remembered</a:t>
            </a:r>
            <a:endParaRPr/>
          </a:p>
        </p:txBody>
      </p:sp>
      <p:sp>
        <p:nvSpPr>
          <p:cNvPr id="226" name="Google Shape;226;p38"/>
          <p:cNvSpPr txBox="1"/>
          <p:nvPr>
            <p:ph idx="1" type="body"/>
          </p:nvPr>
        </p:nvSpPr>
        <p:spPr>
          <a:xfrm>
            <a:off x="471900" y="1919075"/>
            <a:ext cx="8222100" cy="3079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cs"/>
              <a:t>E-R constructs (entities (strong, weak) and relations(general, identification, exclusive, ISA ) and their IC (identifiers, obligations attribute, cardinalities, partialities) are expressed in the relational model (hence in SQL) using relations (tables) and combinations of its ICs (PRIMARY, UNIQUE, FOREIGN, NOT NULL, CHECK). </a:t>
            </a:r>
            <a:endParaRPr/>
          </a:p>
          <a:p>
            <a:pPr indent="0" lvl="0" marL="0" rtl="0" algn="l">
              <a:lnSpc>
                <a:spcPct val="100000"/>
              </a:lnSpc>
              <a:spcBef>
                <a:spcPts val="1200"/>
              </a:spcBef>
              <a:spcAft>
                <a:spcPts val="0"/>
              </a:spcAft>
              <a:buNone/>
            </a:pPr>
            <a:r>
              <a:rPr lang="cs"/>
              <a:t>SQL syntax allows to name ICs. In practice, this is useful.  </a:t>
            </a:r>
            <a:endParaRPr/>
          </a:p>
          <a:p>
            <a:pPr indent="0" lvl="0" marL="0" rtl="0" algn="l">
              <a:lnSpc>
                <a:spcPct val="100000"/>
              </a:lnSpc>
              <a:spcBef>
                <a:spcPts val="1200"/>
              </a:spcBef>
              <a:spcAft>
                <a:spcPts val="0"/>
              </a:spcAft>
              <a:buNone/>
            </a:pPr>
            <a:r>
              <a:rPr lang="cs"/>
              <a:t>Even though (binary) E-R is a simple notation, we have in the transformation sometimes we have more options and sometimes we are not able to transform completely faithfully (we lose some information). </a:t>
            </a:r>
            <a:endParaRPr/>
          </a:p>
          <a:p>
            <a:pPr indent="0" lvl="0" marL="0" rtl="0" algn="l">
              <a:lnSpc>
                <a:spcPct val="100000"/>
              </a:lnSpc>
              <a:spcBef>
                <a:spcPts val="1200"/>
              </a:spcBef>
              <a:spcAft>
                <a:spcPts val="0"/>
              </a:spcAft>
              <a:buNone/>
            </a:pPr>
            <a:r>
              <a:rPr lang="cs"/>
              <a:t>Modeling tools and gen. SQL tools are configurable. To set it up correctly, the transformation must be understood. Optimal  variant also depends on the way the DB is queried. It is a "skill" (science) :-). </a:t>
            </a:r>
            <a:endParaRPr/>
          </a:p>
          <a:p>
            <a:pPr indent="0" lvl="0" marL="0" rtl="0" algn="l">
              <a:lnSpc>
                <a:spcPct val="100000"/>
              </a:lnSpc>
              <a:spcBef>
                <a:spcPts val="1200"/>
              </a:spcBef>
              <a:spcAft>
                <a:spcPts val="1200"/>
              </a:spcAft>
              <a:buNone/>
            </a:pPr>
            <a:r>
              <a:rPr lang="cs"/>
              <a:t>Loops (cycles) in the conceptual schema may not be wrong. Sometimes they cannot be avoided. You need to be able to interpret the loop and decide if it's justified. If there is a risk of inconsistency, additional ICs can be added.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ALTER TABLE, DROP TABLE</a:t>
            </a:r>
            <a:endParaRPr/>
          </a:p>
        </p:txBody>
      </p:sp>
      <p:sp>
        <p:nvSpPr>
          <p:cNvPr id="81" name="Google Shape;81;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ALTER TABLE</a:t>
            </a:r>
            <a:endParaRPr/>
          </a:p>
          <a:p>
            <a:pPr indent="-317500" lvl="1" marL="914400" rtl="0" algn="l">
              <a:spcBef>
                <a:spcPts val="0"/>
              </a:spcBef>
              <a:spcAft>
                <a:spcPts val="0"/>
              </a:spcAft>
              <a:buSzPts val="1400"/>
              <a:buChar char="○"/>
            </a:pPr>
            <a:r>
              <a:rPr lang="cs"/>
              <a:t>ADD column, DROP column, ALTER column,</a:t>
            </a:r>
            <a:endParaRPr/>
          </a:p>
          <a:p>
            <a:pPr indent="-317500" lvl="1" marL="914400" rtl="0" algn="l">
              <a:spcBef>
                <a:spcPts val="0"/>
              </a:spcBef>
              <a:spcAft>
                <a:spcPts val="0"/>
              </a:spcAft>
              <a:buSzPts val="1400"/>
              <a:buChar char="○"/>
            </a:pPr>
            <a:r>
              <a:rPr lang="cs"/>
              <a:t>ADD CONSTRAINT ic, DROP CONSTRAINT ic</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cs"/>
              <a:t>DROP TABLE </a:t>
            </a:r>
            <a:endParaRPr/>
          </a:p>
          <a:p>
            <a:pPr indent="-317500" lvl="1" marL="914400" rtl="0" algn="l">
              <a:spcBef>
                <a:spcPts val="0"/>
              </a:spcBef>
              <a:spcAft>
                <a:spcPts val="0"/>
              </a:spcAft>
              <a:buSzPts val="1400"/>
              <a:buChar char="○"/>
            </a:pPr>
            <a:r>
              <a:rPr lang="cs"/>
              <a:t>DROP TABLE table [CASCADE CONSTRAINTS]</a:t>
            </a:r>
            <a:endParaRPr/>
          </a:p>
          <a:p>
            <a:pPr indent="0" lvl="0" marL="0" rtl="0" algn="l">
              <a:spcBef>
                <a:spcPts val="1200"/>
              </a:spcBef>
              <a:spcAft>
                <a:spcPts val="1200"/>
              </a:spcAft>
              <a:buNone/>
            </a:pPr>
            <a:r>
              <a:t/>
            </a:r>
            <a:endParaRPr/>
          </a:p>
        </p:txBody>
      </p:sp>
      <p:sp>
        <p:nvSpPr>
          <p:cNvPr id="82" name="Google Shape;82;p15"/>
          <p:cNvSpPr txBox="1"/>
          <p:nvPr/>
        </p:nvSpPr>
        <p:spPr>
          <a:xfrm>
            <a:off x="1104450" y="2862000"/>
            <a:ext cx="5804700" cy="3546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100"/>
              </a:spcAft>
              <a:buNone/>
            </a:pPr>
            <a:r>
              <a:rPr lang="cs">
                <a:solidFill>
                  <a:schemeClr val="dk2"/>
                </a:solidFill>
                <a:latin typeface="Roboto"/>
                <a:ea typeface="Roboto"/>
                <a:cs typeface="Roboto"/>
                <a:sym typeface="Roboto"/>
              </a:rPr>
              <a:t>ALTER TABLE CINEMA ADD seats INTEGER;</a:t>
            </a:r>
            <a:endParaRPr>
              <a:solidFill>
                <a:schemeClr val="dk2"/>
              </a:solidFill>
              <a:latin typeface="Roboto"/>
              <a:ea typeface="Roboto"/>
              <a:cs typeface="Roboto"/>
              <a:sym typeface="Roboto"/>
            </a:endParaRPr>
          </a:p>
        </p:txBody>
      </p:sp>
      <p:sp>
        <p:nvSpPr>
          <p:cNvPr id="83" name="Google Shape;83;p15"/>
          <p:cNvSpPr txBox="1"/>
          <p:nvPr/>
        </p:nvSpPr>
        <p:spPr>
          <a:xfrm>
            <a:off x="1071425" y="4231750"/>
            <a:ext cx="5804700" cy="3546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100"/>
              </a:spcAft>
              <a:buNone/>
            </a:pPr>
            <a:r>
              <a:rPr lang="cs">
                <a:solidFill>
                  <a:schemeClr val="dk2"/>
                </a:solidFill>
                <a:latin typeface="Roboto"/>
                <a:ea typeface="Roboto"/>
                <a:cs typeface="Roboto"/>
                <a:sym typeface="Roboto"/>
              </a:rPr>
              <a:t>DROP TABLE CINEMA CASCADE CONSTRAINTS;</a:t>
            </a:r>
            <a:endParaRPr>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Integrity </a:t>
            </a:r>
            <a:r>
              <a:rPr lang="cs"/>
              <a:t>Constraints</a:t>
            </a:r>
            <a:r>
              <a:rPr lang="cs"/>
              <a:t> in SQL</a:t>
            </a:r>
            <a:endParaRPr/>
          </a:p>
        </p:txBody>
      </p:sp>
      <p:sp>
        <p:nvSpPr>
          <p:cNvPr id="89" name="Google Shape;89;p16"/>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cs"/>
              <a:t>column IC :</a:t>
            </a:r>
            <a:endParaRPr/>
          </a:p>
          <a:p>
            <a:pPr indent="-310832" lvl="1" marL="914400" rtl="0" algn="l">
              <a:spcBef>
                <a:spcPts val="0"/>
              </a:spcBef>
              <a:spcAft>
                <a:spcPts val="0"/>
              </a:spcAft>
              <a:buSzPct val="100000"/>
              <a:buChar char="○"/>
            </a:pPr>
            <a:r>
              <a:rPr lang="cs"/>
              <a:t>NOT NULL</a:t>
            </a:r>
            <a:endParaRPr/>
          </a:p>
          <a:p>
            <a:pPr indent="-310832" lvl="1" marL="914400" rtl="0" algn="l">
              <a:spcBef>
                <a:spcPts val="0"/>
              </a:spcBef>
              <a:spcAft>
                <a:spcPts val="0"/>
              </a:spcAft>
              <a:buSzPct val="100000"/>
              <a:buChar char="○"/>
            </a:pPr>
            <a:r>
              <a:rPr lang="cs"/>
              <a:t>DEFAULT</a:t>
            </a:r>
            <a:endParaRPr/>
          </a:p>
          <a:p>
            <a:pPr indent="-310832" lvl="1" marL="914400" rtl="0" algn="l">
              <a:spcBef>
                <a:spcPts val="0"/>
              </a:spcBef>
              <a:spcAft>
                <a:spcPts val="0"/>
              </a:spcAft>
              <a:buSzPct val="100000"/>
              <a:buChar char="○"/>
            </a:pPr>
            <a:r>
              <a:rPr lang="cs"/>
              <a:t>UNIQUE</a:t>
            </a:r>
            <a:endParaRPr/>
          </a:p>
          <a:p>
            <a:pPr indent="-310832" lvl="1" marL="914400" rtl="0" algn="l">
              <a:spcBef>
                <a:spcPts val="0"/>
              </a:spcBef>
              <a:spcAft>
                <a:spcPts val="0"/>
              </a:spcAft>
              <a:buSzPct val="100000"/>
              <a:buChar char="○"/>
            </a:pPr>
            <a:r>
              <a:rPr lang="cs"/>
              <a:t>PRIMARY KEY</a:t>
            </a:r>
            <a:endParaRPr/>
          </a:p>
          <a:p>
            <a:pPr indent="-310832" lvl="1" marL="914400" rtl="0" algn="l">
              <a:spcBef>
                <a:spcPts val="0"/>
              </a:spcBef>
              <a:spcAft>
                <a:spcPts val="0"/>
              </a:spcAft>
              <a:buSzPct val="100000"/>
              <a:buChar char="○"/>
            </a:pPr>
            <a:r>
              <a:rPr lang="cs"/>
              <a:t>REFERENCES</a:t>
            </a:r>
            <a:endParaRPr/>
          </a:p>
          <a:p>
            <a:pPr indent="-310832" lvl="1" marL="914400" rtl="0" algn="l">
              <a:spcBef>
                <a:spcPts val="0"/>
              </a:spcBef>
              <a:spcAft>
                <a:spcPts val="0"/>
              </a:spcAft>
              <a:buSzPct val="100000"/>
              <a:buChar char="○"/>
            </a:pPr>
            <a:r>
              <a:rPr lang="cs"/>
              <a:t>CHECK</a:t>
            </a:r>
            <a:endParaRPr/>
          </a:p>
          <a:p>
            <a:pPr indent="-334327" lvl="0" marL="457200" rtl="0" algn="l">
              <a:spcBef>
                <a:spcPts val="0"/>
              </a:spcBef>
              <a:spcAft>
                <a:spcPts val="0"/>
              </a:spcAft>
              <a:buSzPct val="100000"/>
              <a:buChar char="●"/>
            </a:pPr>
            <a:r>
              <a:rPr lang="cs"/>
              <a:t>table – the same as column IC:</a:t>
            </a:r>
            <a:endParaRPr/>
          </a:p>
          <a:p>
            <a:pPr indent="-310832" lvl="1" marL="914400" rtl="0" algn="l">
              <a:spcBef>
                <a:spcPts val="0"/>
              </a:spcBef>
              <a:spcAft>
                <a:spcPts val="0"/>
              </a:spcAft>
              <a:buSzPct val="100000"/>
              <a:buChar char="○"/>
            </a:pPr>
            <a:r>
              <a:rPr lang="cs"/>
              <a:t>(NOT NULL is a special case of CHECK)</a:t>
            </a:r>
            <a:endParaRPr/>
          </a:p>
          <a:p>
            <a:pPr indent="-310832" lvl="1" marL="914400" rtl="0" algn="l">
              <a:spcBef>
                <a:spcPts val="0"/>
              </a:spcBef>
              <a:spcAft>
                <a:spcPts val="0"/>
              </a:spcAft>
              <a:buSzPct val="100000"/>
              <a:buChar char="○"/>
            </a:pPr>
            <a:r>
              <a:rPr lang="cs"/>
              <a:t>compound IC always on table level</a:t>
            </a:r>
            <a:endParaRPr/>
          </a:p>
          <a:p>
            <a:pPr indent="-334327" lvl="0" marL="457200" rtl="0" algn="l">
              <a:spcBef>
                <a:spcPts val="0"/>
              </a:spcBef>
              <a:spcAft>
                <a:spcPts val="0"/>
              </a:spcAft>
              <a:buSzPct val="100000"/>
              <a:buChar char="●"/>
            </a:pPr>
            <a:r>
              <a:rPr lang="cs"/>
              <a:t>name of IC</a:t>
            </a:r>
            <a:endParaRPr/>
          </a:p>
          <a:p>
            <a:pPr indent="-310832" lvl="1" marL="914400" rtl="0" algn="l">
              <a:spcBef>
                <a:spcPts val="0"/>
              </a:spcBef>
              <a:spcAft>
                <a:spcPts val="0"/>
              </a:spcAft>
              <a:buSzPct val="100000"/>
              <a:buChar char="○"/>
            </a:pPr>
            <a:r>
              <a:rPr lang="cs"/>
              <a:t>not required syntactically, but very recommended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Example of IC usage in DDL</a:t>
            </a:r>
            <a:endParaRPr/>
          </a:p>
        </p:txBody>
      </p:sp>
      <p:sp>
        <p:nvSpPr>
          <p:cNvPr id="95" name="Google Shape;95;p17"/>
          <p:cNvSpPr txBox="1"/>
          <p:nvPr/>
        </p:nvSpPr>
        <p:spPr>
          <a:xfrm>
            <a:off x="435300" y="1809900"/>
            <a:ext cx="8408700" cy="32289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cs">
                <a:solidFill>
                  <a:schemeClr val="dk2"/>
                </a:solidFill>
                <a:latin typeface="Roboto"/>
                <a:ea typeface="Roboto"/>
                <a:cs typeface="Roboto"/>
                <a:sym typeface="Roboto"/>
              </a:rPr>
              <a:t>DROP TABLE CINEMA CASCADE CONSTRAINTS; </a:t>
            </a:r>
            <a:endParaRPr>
              <a:solidFill>
                <a:schemeClr val="dk2"/>
              </a:solidFill>
              <a:latin typeface="Roboto"/>
              <a:ea typeface="Roboto"/>
              <a:cs typeface="Roboto"/>
              <a:sym typeface="Roboto"/>
            </a:endParaRPr>
          </a:p>
          <a:p>
            <a:pPr indent="0" lvl="0" marL="0" rtl="0" algn="l">
              <a:lnSpc>
                <a:spcPct val="100000"/>
              </a:lnSpc>
              <a:spcBef>
                <a:spcPts val="100"/>
              </a:spcBef>
              <a:spcAft>
                <a:spcPts val="0"/>
              </a:spcAft>
              <a:buNone/>
            </a:pPr>
            <a:r>
              <a:rPr lang="cs">
                <a:solidFill>
                  <a:schemeClr val="dk2"/>
                </a:solidFill>
                <a:latin typeface="Roboto"/>
                <a:ea typeface="Roboto"/>
                <a:cs typeface="Roboto"/>
                <a:sym typeface="Roboto"/>
              </a:rPr>
              <a:t>CREATE TABLE CINEMA </a:t>
            </a:r>
            <a:endParaRPr>
              <a:solidFill>
                <a:schemeClr val="dk2"/>
              </a:solidFill>
              <a:latin typeface="Roboto"/>
              <a:ea typeface="Roboto"/>
              <a:cs typeface="Roboto"/>
              <a:sym typeface="Roboto"/>
            </a:endParaRPr>
          </a:p>
          <a:p>
            <a:pPr indent="0" lvl="0" marL="0" rtl="0" algn="l">
              <a:lnSpc>
                <a:spcPct val="100000"/>
              </a:lnSpc>
              <a:spcBef>
                <a:spcPts val="100"/>
              </a:spcBef>
              <a:spcAft>
                <a:spcPts val="0"/>
              </a:spcAft>
              <a:buNone/>
            </a:pPr>
            <a:r>
              <a:rPr lang="cs">
                <a:solidFill>
                  <a:schemeClr val="dk2"/>
                </a:solidFill>
                <a:latin typeface="Roboto"/>
                <a:ea typeface="Roboto"/>
                <a:cs typeface="Roboto"/>
                <a:sym typeface="Roboto"/>
              </a:rPr>
              <a:t>... ... </a:t>
            </a:r>
            <a:endParaRPr>
              <a:solidFill>
                <a:schemeClr val="dk2"/>
              </a:solidFill>
              <a:latin typeface="Roboto"/>
              <a:ea typeface="Roboto"/>
              <a:cs typeface="Roboto"/>
              <a:sym typeface="Roboto"/>
            </a:endParaRPr>
          </a:p>
          <a:p>
            <a:pPr indent="0" lvl="0" marL="0" rtl="0" algn="l">
              <a:lnSpc>
                <a:spcPct val="100000"/>
              </a:lnSpc>
              <a:spcBef>
                <a:spcPts val="100"/>
              </a:spcBef>
              <a:spcAft>
                <a:spcPts val="0"/>
              </a:spcAft>
              <a:buNone/>
            </a:pPr>
            <a:r>
              <a:rPr lang="cs">
                <a:solidFill>
                  <a:schemeClr val="dk2"/>
                </a:solidFill>
                <a:latin typeface="Roboto"/>
                <a:ea typeface="Roboto"/>
                <a:cs typeface="Roboto"/>
                <a:sym typeface="Roboto"/>
              </a:rPr>
              <a:t>CREATE TABLE SHOW(</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CINEMA_NAME Char_Varying(20) NOT NULL, </a:t>
            </a:r>
            <a:endParaRPr>
              <a:solidFill>
                <a:schemeClr val="dk2"/>
              </a:solidFill>
              <a:latin typeface="Roboto"/>
              <a:ea typeface="Roboto"/>
              <a:cs typeface="Roboto"/>
              <a:sym typeface="Roboto"/>
            </a:endParaRPr>
          </a:p>
          <a:p>
            <a:pPr indent="457200" lvl="0" marL="457200" rtl="0" algn="l">
              <a:lnSpc>
                <a:spcPct val="100000"/>
              </a:lnSpc>
              <a:spcBef>
                <a:spcPts val="100"/>
              </a:spcBef>
              <a:spcAft>
                <a:spcPts val="0"/>
              </a:spcAft>
              <a:buNone/>
            </a:pPr>
            <a:r>
              <a:rPr lang="cs">
                <a:solidFill>
                  <a:schemeClr val="dk2"/>
                </a:solidFill>
                <a:latin typeface="Roboto"/>
                <a:ea typeface="Roboto"/>
                <a:cs typeface="Roboto"/>
                <a:sym typeface="Roboto"/>
              </a:rPr>
              <a:t>MOVIE_NAME Char_Varying(20) NOT NULL, </a:t>
            </a:r>
            <a:endParaRPr>
              <a:solidFill>
                <a:schemeClr val="dk2"/>
              </a:solidFill>
              <a:latin typeface="Roboto"/>
              <a:ea typeface="Roboto"/>
              <a:cs typeface="Roboto"/>
              <a:sym typeface="Roboto"/>
            </a:endParaRPr>
          </a:p>
          <a:p>
            <a:pPr indent="457200" lvl="0" marL="457200" rtl="0" algn="l">
              <a:lnSpc>
                <a:spcPct val="100000"/>
              </a:lnSpc>
              <a:spcBef>
                <a:spcPts val="100"/>
              </a:spcBef>
              <a:spcAft>
                <a:spcPts val="0"/>
              </a:spcAft>
              <a:buNone/>
            </a:pPr>
            <a:r>
              <a:rPr lang="cs">
                <a:solidFill>
                  <a:schemeClr val="dk2"/>
                </a:solidFill>
                <a:latin typeface="Roboto"/>
                <a:ea typeface="Roboto"/>
                <a:cs typeface="Roboto"/>
                <a:sym typeface="Roboto"/>
              </a:rPr>
              <a:t>SHOW_DATE date NOT NULL, </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CONSTRAINT</a:t>
            </a:r>
            <a:r>
              <a:rPr i="1" lang="cs">
                <a:solidFill>
                  <a:schemeClr val="dk2"/>
                </a:solidFill>
                <a:latin typeface="Roboto"/>
                <a:ea typeface="Roboto"/>
                <a:cs typeface="Roboto"/>
                <a:sym typeface="Roboto"/>
              </a:rPr>
              <a:t> </a:t>
            </a:r>
            <a:r>
              <a:rPr b="1" i="1" lang="cs">
                <a:solidFill>
                  <a:schemeClr val="dk2"/>
                </a:solidFill>
                <a:latin typeface="Roboto"/>
                <a:ea typeface="Roboto"/>
                <a:cs typeface="Roboto"/>
                <a:sym typeface="Roboto"/>
              </a:rPr>
              <a:t>SHOW_PK</a:t>
            </a:r>
            <a:r>
              <a:rPr lang="cs">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457200" lvl="0" marL="457200" rtl="0" algn="l">
              <a:lnSpc>
                <a:spcPct val="100000"/>
              </a:lnSpc>
              <a:spcBef>
                <a:spcPts val="100"/>
              </a:spcBef>
              <a:spcAft>
                <a:spcPts val="0"/>
              </a:spcAft>
              <a:buNone/>
            </a:pPr>
            <a:r>
              <a:rPr lang="cs">
                <a:solidFill>
                  <a:schemeClr val="dk2"/>
                </a:solidFill>
                <a:latin typeface="Roboto"/>
                <a:ea typeface="Roboto"/>
                <a:cs typeface="Roboto"/>
                <a:sym typeface="Roboto"/>
              </a:rPr>
              <a:t>PRIMARY KEY (CINEMA_NAME, MOVIE_NAME)</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CONSTRAINT </a:t>
            </a:r>
            <a:r>
              <a:rPr b="1" lang="cs">
                <a:solidFill>
                  <a:schemeClr val="dk2"/>
                </a:solidFill>
                <a:latin typeface="Roboto"/>
                <a:ea typeface="Roboto"/>
                <a:cs typeface="Roboto"/>
                <a:sym typeface="Roboto"/>
              </a:rPr>
              <a:t>SHOW_CINEMA_FK </a:t>
            </a:r>
            <a:endParaRPr b="1">
              <a:solidFill>
                <a:schemeClr val="dk2"/>
              </a:solidFill>
              <a:latin typeface="Roboto"/>
              <a:ea typeface="Roboto"/>
              <a:cs typeface="Roboto"/>
              <a:sym typeface="Roboto"/>
            </a:endParaRPr>
          </a:p>
          <a:p>
            <a:pPr indent="457200" lvl="0" marL="457200" rtl="0" algn="l">
              <a:lnSpc>
                <a:spcPct val="100000"/>
              </a:lnSpc>
              <a:spcBef>
                <a:spcPts val="100"/>
              </a:spcBef>
              <a:spcAft>
                <a:spcPts val="0"/>
              </a:spcAft>
              <a:buNone/>
            </a:pPr>
            <a:r>
              <a:rPr lang="cs">
                <a:solidFill>
                  <a:schemeClr val="dk2"/>
                </a:solidFill>
                <a:latin typeface="Roboto"/>
                <a:ea typeface="Roboto"/>
                <a:cs typeface="Roboto"/>
                <a:sym typeface="Roboto"/>
              </a:rPr>
              <a:t>FOREING KEY (CINEMA_NAME) REFERENCES CINEMA, </a:t>
            </a:r>
            <a:endParaRPr>
              <a:solidFill>
                <a:schemeClr val="dk2"/>
              </a:solidFill>
              <a:latin typeface="Roboto"/>
              <a:ea typeface="Roboto"/>
              <a:cs typeface="Roboto"/>
              <a:sym typeface="Roboto"/>
            </a:endParaRPr>
          </a:p>
          <a:p>
            <a:pPr indent="457200" lvl="0" marL="0" rtl="0" algn="l">
              <a:lnSpc>
                <a:spcPct val="100000"/>
              </a:lnSpc>
              <a:spcBef>
                <a:spcPts val="100"/>
              </a:spcBef>
              <a:spcAft>
                <a:spcPts val="0"/>
              </a:spcAft>
              <a:buNone/>
            </a:pPr>
            <a:r>
              <a:rPr lang="cs">
                <a:solidFill>
                  <a:schemeClr val="dk2"/>
                </a:solidFill>
                <a:latin typeface="Roboto"/>
                <a:ea typeface="Roboto"/>
                <a:cs typeface="Roboto"/>
                <a:sym typeface="Roboto"/>
              </a:rPr>
              <a:t>CONSTRAINT </a:t>
            </a:r>
            <a:r>
              <a:rPr b="1" lang="cs">
                <a:solidFill>
                  <a:schemeClr val="dk2"/>
                </a:solidFill>
                <a:latin typeface="Roboto"/>
                <a:ea typeface="Roboto"/>
                <a:cs typeface="Roboto"/>
                <a:sym typeface="Roboto"/>
              </a:rPr>
              <a:t>SHOW_MOVIE_FK</a:t>
            </a:r>
            <a:r>
              <a:rPr lang="cs">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a:p>
            <a:pPr indent="457200" lvl="0" marL="457200" rtl="0" algn="l">
              <a:lnSpc>
                <a:spcPct val="100000"/>
              </a:lnSpc>
              <a:spcBef>
                <a:spcPts val="100"/>
              </a:spcBef>
              <a:spcAft>
                <a:spcPts val="0"/>
              </a:spcAft>
              <a:buNone/>
            </a:pPr>
            <a:r>
              <a:rPr lang="cs">
                <a:solidFill>
                  <a:schemeClr val="dk2"/>
                </a:solidFill>
                <a:latin typeface="Roboto"/>
                <a:ea typeface="Roboto"/>
                <a:cs typeface="Roboto"/>
                <a:sym typeface="Roboto"/>
              </a:rPr>
              <a:t>FOREING KEY (MOVIE_NAME) REFERENCES MOVIE</a:t>
            </a:r>
            <a:endParaRPr>
              <a:solidFill>
                <a:schemeClr val="dk2"/>
              </a:solidFill>
              <a:latin typeface="Roboto"/>
              <a:ea typeface="Roboto"/>
              <a:cs typeface="Roboto"/>
              <a:sym typeface="Roboto"/>
            </a:endParaRPr>
          </a:p>
          <a:p>
            <a:pPr indent="0" lvl="0" marL="457200" rtl="0" algn="l">
              <a:lnSpc>
                <a:spcPct val="100000"/>
              </a:lnSpc>
              <a:spcBef>
                <a:spcPts val="100"/>
              </a:spcBef>
              <a:spcAft>
                <a:spcPts val="100"/>
              </a:spcAft>
              <a:buNone/>
            </a:pPr>
            <a:r>
              <a:rPr lang="cs">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Referential</a:t>
            </a:r>
            <a:r>
              <a:rPr lang="cs"/>
              <a:t> integrity and DELETE / UPDATE</a:t>
            </a:r>
            <a:endParaRPr/>
          </a:p>
        </p:txBody>
      </p:sp>
      <p:sp>
        <p:nvSpPr>
          <p:cNvPr id="101" name="Google Shape;101;p18"/>
          <p:cNvSpPr txBox="1"/>
          <p:nvPr>
            <p:ph idx="1" type="body"/>
          </p:nvPr>
        </p:nvSpPr>
        <p:spPr>
          <a:xfrm>
            <a:off x="471900" y="1919075"/>
            <a:ext cx="4220100" cy="282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cs"/>
              <a:t>4 possible reactions to DELETE/UPDATE of master record in SQL:</a:t>
            </a:r>
            <a:endParaRPr/>
          </a:p>
          <a:p>
            <a:pPr indent="-317182" lvl="0" marL="457200" rtl="0" algn="l">
              <a:spcBef>
                <a:spcPts val="1200"/>
              </a:spcBef>
              <a:spcAft>
                <a:spcPts val="0"/>
              </a:spcAft>
              <a:buSzPct val="100000"/>
              <a:buChar char="●"/>
            </a:pPr>
            <a:r>
              <a:rPr lang="cs"/>
              <a:t>[ CONSTRAINT constraint_name ]</a:t>
            </a:r>
            <a:endParaRPr/>
          </a:p>
          <a:p>
            <a:pPr indent="0" lvl="0" marL="457200" rtl="0" algn="l">
              <a:spcBef>
                <a:spcPts val="1200"/>
              </a:spcBef>
              <a:spcAft>
                <a:spcPts val="0"/>
              </a:spcAft>
              <a:buNone/>
            </a:pPr>
            <a:r>
              <a:rPr lang="cs"/>
              <a:t>FOREIGN KEY ( column_name [, ... ] )</a:t>
            </a:r>
            <a:endParaRPr/>
          </a:p>
          <a:p>
            <a:pPr indent="0" lvl="0" marL="457200" rtl="0" algn="l">
              <a:spcBef>
                <a:spcPts val="1200"/>
              </a:spcBef>
              <a:spcAft>
                <a:spcPts val="0"/>
              </a:spcAft>
              <a:buNone/>
            </a:pPr>
            <a:r>
              <a:rPr lang="cs"/>
              <a:t>REFERENCES reftable [ ( refcolumn [, ... ] ) ]</a:t>
            </a:r>
            <a:endParaRPr/>
          </a:p>
          <a:p>
            <a:pPr indent="0" lvl="0" marL="457200" rtl="0" algn="l">
              <a:spcBef>
                <a:spcPts val="1200"/>
              </a:spcBef>
              <a:spcAft>
                <a:spcPts val="0"/>
              </a:spcAft>
              <a:buNone/>
            </a:pPr>
            <a:r>
              <a:rPr lang="cs"/>
              <a:t>[ ON DELETE action ] [ ON UPDATE action ]</a:t>
            </a:r>
            <a:endParaRPr/>
          </a:p>
          <a:p>
            <a:pPr indent="0" lvl="0" marL="0" rtl="0" algn="l">
              <a:spcBef>
                <a:spcPts val="1200"/>
              </a:spcBef>
              <a:spcAft>
                <a:spcPts val="0"/>
              </a:spcAft>
              <a:buNone/>
            </a:pPr>
            <a:r>
              <a:rPr lang="cs"/>
              <a:t>action ::= [NO ACTION | RESTRICT | CASCADE | </a:t>
            </a:r>
            <a:endParaRPr/>
          </a:p>
          <a:p>
            <a:pPr indent="0" lvl="0" marL="457200" rtl="0" algn="l">
              <a:spcBef>
                <a:spcPts val="1200"/>
              </a:spcBef>
              <a:spcAft>
                <a:spcPts val="1200"/>
              </a:spcAft>
              <a:buNone/>
            </a:pPr>
            <a:r>
              <a:rPr lang="cs"/>
              <a:t>      SET NULL | SET DEFAULT]</a:t>
            </a:r>
            <a:endParaRPr/>
          </a:p>
        </p:txBody>
      </p:sp>
      <p:sp>
        <p:nvSpPr>
          <p:cNvPr id="102" name="Google Shape;102;p18"/>
          <p:cNvSpPr txBox="1"/>
          <p:nvPr/>
        </p:nvSpPr>
        <p:spPr>
          <a:xfrm>
            <a:off x="4848500" y="1919075"/>
            <a:ext cx="3934200" cy="2023800"/>
          </a:xfrm>
          <a:prstGeom prst="rect">
            <a:avLst/>
          </a:prstGeom>
          <a:solidFill>
            <a:srgbClr val="B6D7A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cs">
                <a:solidFill>
                  <a:schemeClr val="dk2"/>
                </a:solidFill>
                <a:latin typeface="Roboto"/>
                <a:ea typeface="Roboto"/>
                <a:cs typeface="Roboto"/>
                <a:sym typeface="Roboto"/>
              </a:rPr>
              <a:t>CREATE TABLE order_items ( </a:t>
            </a:r>
            <a:endParaRPr>
              <a:solidFill>
                <a:schemeClr val="dk2"/>
              </a:solidFill>
              <a:latin typeface="Roboto"/>
              <a:ea typeface="Roboto"/>
              <a:cs typeface="Roboto"/>
              <a:sym typeface="Roboto"/>
            </a:endParaRPr>
          </a:p>
          <a:p>
            <a:pPr indent="0" lvl="0" marL="0" rtl="0" algn="l">
              <a:lnSpc>
                <a:spcPct val="100000"/>
              </a:lnSpc>
              <a:spcBef>
                <a:spcPts val="100"/>
              </a:spcBef>
              <a:spcAft>
                <a:spcPts val="0"/>
              </a:spcAft>
              <a:buNone/>
            </a:pPr>
            <a:r>
              <a:rPr lang="cs">
                <a:solidFill>
                  <a:schemeClr val="dk2"/>
                </a:solidFill>
                <a:latin typeface="Roboto"/>
                <a:ea typeface="Roboto"/>
                <a:cs typeface="Roboto"/>
                <a:sym typeface="Roboto"/>
              </a:rPr>
              <a:t>    product_no integer REFERENCES products </a:t>
            </a:r>
            <a:endParaRPr>
              <a:solidFill>
                <a:schemeClr val="dk2"/>
              </a:solidFill>
              <a:latin typeface="Roboto"/>
              <a:ea typeface="Roboto"/>
              <a:cs typeface="Roboto"/>
              <a:sym typeface="Roboto"/>
            </a:endParaRPr>
          </a:p>
          <a:p>
            <a:pPr indent="0" lvl="0" marL="1371600" rtl="0" algn="l">
              <a:lnSpc>
                <a:spcPct val="100000"/>
              </a:lnSpc>
              <a:spcBef>
                <a:spcPts val="100"/>
              </a:spcBef>
              <a:spcAft>
                <a:spcPts val="0"/>
              </a:spcAft>
              <a:buNone/>
            </a:pPr>
            <a:r>
              <a:rPr lang="cs">
                <a:solidFill>
                  <a:schemeClr val="dk2"/>
                </a:solidFill>
                <a:latin typeface="Roboto"/>
                <a:ea typeface="Roboto"/>
                <a:cs typeface="Roboto"/>
                <a:sym typeface="Roboto"/>
              </a:rPr>
              <a:t>       ON DELETE RESTRICT, </a:t>
            </a:r>
            <a:endParaRPr>
              <a:solidFill>
                <a:schemeClr val="dk2"/>
              </a:solidFill>
              <a:latin typeface="Roboto"/>
              <a:ea typeface="Roboto"/>
              <a:cs typeface="Roboto"/>
              <a:sym typeface="Roboto"/>
            </a:endParaRPr>
          </a:p>
          <a:p>
            <a:pPr indent="0" lvl="0" marL="0" rtl="0" algn="l">
              <a:lnSpc>
                <a:spcPct val="100000"/>
              </a:lnSpc>
              <a:spcBef>
                <a:spcPts val="100"/>
              </a:spcBef>
              <a:spcAft>
                <a:spcPts val="0"/>
              </a:spcAft>
              <a:buNone/>
            </a:pPr>
            <a:r>
              <a:rPr lang="cs">
                <a:solidFill>
                  <a:schemeClr val="dk2"/>
                </a:solidFill>
                <a:latin typeface="Roboto"/>
                <a:ea typeface="Roboto"/>
                <a:cs typeface="Roboto"/>
                <a:sym typeface="Roboto"/>
              </a:rPr>
              <a:t>    order_id integer REFERENCES orders </a:t>
            </a:r>
            <a:endParaRPr>
              <a:solidFill>
                <a:schemeClr val="dk2"/>
              </a:solidFill>
              <a:latin typeface="Roboto"/>
              <a:ea typeface="Roboto"/>
              <a:cs typeface="Roboto"/>
              <a:sym typeface="Roboto"/>
            </a:endParaRPr>
          </a:p>
          <a:p>
            <a:pPr indent="0" lvl="0" marL="1371600" rtl="0" algn="l">
              <a:lnSpc>
                <a:spcPct val="100000"/>
              </a:lnSpc>
              <a:spcBef>
                <a:spcPts val="100"/>
              </a:spcBef>
              <a:spcAft>
                <a:spcPts val="0"/>
              </a:spcAft>
              <a:buNone/>
            </a:pPr>
            <a:r>
              <a:rPr lang="cs">
                <a:solidFill>
                  <a:schemeClr val="dk2"/>
                </a:solidFill>
                <a:latin typeface="Roboto"/>
                <a:ea typeface="Roboto"/>
                <a:cs typeface="Roboto"/>
                <a:sym typeface="Roboto"/>
              </a:rPr>
              <a:t>       ON DELETE CASCADE, </a:t>
            </a:r>
            <a:endParaRPr>
              <a:solidFill>
                <a:schemeClr val="dk2"/>
              </a:solidFill>
              <a:latin typeface="Roboto"/>
              <a:ea typeface="Roboto"/>
              <a:cs typeface="Roboto"/>
              <a:sym typeface="Roboto"/>
            </a:endParaRPr>
          </a:p>
          <a:p>
            <a:pPr indent="0" lvl="0" marL="0" rtl="0" algn="l">
              <a:lnSpc>
                <a:spcPct val="100000"/>
              </a:lnSpc>
              <a:spcBef>
                <a:spcPts val="100"/>
              </a:spcBef>
              <a:spcAft>
                <a:spcPts val="0"/>
              </a:spcAft>
              <a:buNone/>
            </a:pPr>
            <a:r>
              <a:rPr lang="cs">
                <a:solidFill>
                  <a:schemeClr val="dk2"/>
                </a:solidFill>
                <a:latin typeface="Roboto"/>
                <a:ea typeface="Roboto"/>
                <a:cs typeface="Roboto"/>
                <a:sym typeface="Roboto"/>
              </a:rPr>
              <a:t>    quantity integer, </a:t>
            </a:r>
            <a:endParaRPr>
              <a:solidFill>
                <a:schemeClr val="dk2"/>
              </a:solidFill>
              <a:latin typeface="Roboto"/>
              <a:ea typeface="Roboto"/>
              <a:cs typeface="Roboto"/>
              <a:sym typeface="Roboto"/>
            </a:endParaRPr>
          </a:p>
          <a:p>
            <a:pPr indent="0" lvl="0" marL="0" rtl="0" algn="l">
              <a:lnSpc>
                <a:spcPct val="100000"/>
              </a:lnSpc>
              <a:spcBef>
                <a:spcPts val="100"/>
              </a:spcBef>
              <a:spcAft>
                <a:spcPts val="0"/>
              </a:spcAft>
              <a:buNone/>
            </a:pPr>
            <a:r>
              <a:rPr lang="cs">
                <a:solidFill>
                  <a:schemeClr val="dk2"/>
                </a:solidFill>
                <a:latin typeface="Roboto"/>
                <a:ea typeface="Roboto"/>
                <a:cs typeface="Roboto"/>
                <a:sym typeface="Roboto"/>
              </a:rPr>
              <a:t>    PRIMARY KEY (product_no, order_id)</a:t>
            </a:r>
            <a:endParaRPr>
              <a:solidFill>
                <a:schemeClr val="dk2"/>
              </a:solidFill>
              <a:latin typeface="Roboto"/>
              <a:ea typeface="Roboto"/>
              <a:cs typeface="Roboto"/>
              <a:sym typeface="Roboto"/>
            </a:endParaRPr>
          </a:p>
          <a:p>
            <a:pPr indent="0" lvl="0" marL="0" rtl="0" algn="l">
              <a:lnSpc>
                <a:spcPct val="100000"/>
              </a:lnSpc>
              <a:spcBef>
                <a:spcPts val="100"/>
              </a:spcBef>
              <a:spcAft>
                <a:spcPts val="100"/>
              </a:spcAft>
              <a:buNone/>
            </a:pPr>
            <a:r>
              <a:rPr lang="cs">
                <a:solidFill>
                  <a:schemeClr val="dk2"/>
                </a:solidFill>
                <a:latin typeface="Roboto"/>
                <a:ea typeface="Roboto"/>
                <a:cs typeface="Roboto"/>
                <a:sym typeface="Roboto"/>
              </a:rPr>
              <a:t>   );</a:t>
            </a:r>
            <a:endParaRPr>
              <a:solidFill>
                <a:schemeClr val="dk2"/>
              </a:solidFill>
              <a:latin typeface="Roboto"/>
              <a:ea typeface="Roboto"/>
              <a:cs typeface="Roboto"/>
              <a:sym typeface="Roboto"/>
            </a:endParaRPr>
          </a:p>
        </p:txBody>
      </p:sp>
      <p:sp>
        <p:nvSpPr>
          <p:cNvPr id="103" name="Google Shape;103;p18"/>
          <p:cNvSpPr/>
          <p:nvPr/>
        </p:nvSpPr>
        <p:spPr>
          <a:xfrm>
            <a:off x="5264425" y="4013675"/>
            <a:ext cx="3474600" cy="847500"/>
          </a:xfrm>
          <a:prstGeom prst="wedgeEllipseCallout">
            <a:avLst>
              <a:gd fmla="val -91532" name="adj1"/>
              <a:gd fmla="val -11814" name="adj2"/>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s"/>
              <a:t>Remark: implementation of this feature usually is not complete.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Data types in SQL</a:t>
            </a:r>
            <a:endParaRPr/>
          </a:p>
        </p:txBody>
      </p:sp>
      <p:sp>
        <p:nvSpPr>
          <p:cNvPr id="109" name="Google Shape;109;p19"/>
          <p:cNvSpPr txBox="1"/>
          <p:nvPr>
            <p:ph idx="1" type="body"/>
          </p:nvPr>
        </p:nvSpPr>
        <p:spPr>
          <a:xfrm>
            <a:off x="471900" y="1919075"/>
            <a:ext cx="36075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numeric</a:t>
            </a:r>
            <a:endParaRPr/>
          </a:p>
          <a:p>
            <a:pPr indent="-342900" lvl="0" marL="457200" rtl="0" algn="l">
              <a:spcBef>
                <a:spcPts val="0"/>
              </a:spcBef>
              <a:spcAft>
                <a:spcPts val="0"/>
              </a:spcAft>
              <a:buSzPts val="1800"/>
              <a:buChar char="●"/>
            </a:pPr>
            <a:r>
              <a:rPr lang="cs"/>
              <a:t>string</a:t>
            </a:r>
            <a:endParaRPr/>
          </a:p>
          <a:p>
            <a:pPr indent="-342900" lvl="0" marL="457200" rtl="0" algn="l">
              <a:spcBef>
                <a:spcPts val="0"/>
              </a:spcBef>
              <a:spcAft>
                <a:spcPts val="0"/>
              </a:spcAft>
              <a:buSzPts val="1800"/>
              <a:buChar char="●"/>
            </a:pPr>
            <a:r>
              <a:rPr lang="cs"/>
              <a:t>long character (CLOB)</a:t>
            </a:r>
            <a:endParaRPr/>
          </a:p>
          <a:p>
            <a:pPr indent="-342900" lvl="0" marL="457200" rtl="0" algn="l">
              <a:spcBef>
                <a:spcPts val="0"/>
              </a:spcBef>
              <a:spcAft>
                <a:spcPts val="0"/>
              </a:spcAft>
              <a:buSzPts val="1800"/>
              <a:buChar char="●"/>
            </a:pPr>
            <a:r>
              <a:rPr lang="cs"/>
              <a:t>long binary (BLOB)</a:t>
            </a:r>
            <a:endParaRPr/>
          </a:p>
          <a:p>
            <a:pPr indent="-342900" lvl="0" marL="457200" rtl="0" algn="l">
              <a:spcBef>
                <a:spcPts val="0"/>
              </a:spcBef>
              <a:spcAft>
                <a:spcPts val="0"/>
              </a:spcAft>
              <a:buSzPts val="1800"/>
              <a:buChar char="●"/>
            </a:pPr>
            <a:r>
              <a:rPr lang="cs"/>
              <a:t>date and time</a:t>
            </a:r>
            <a:endParaRPr/>
          </a:p>
          <a:p>
            <a:pPr indent="-342900" lvl="0" marL="457200" rtl="0" algn="l">
              <a:spcBef>
                <a:spcPts val="0"/>
              </a:spcBef>
              <a:spcAft>
                <a:spcPts val="0"/>
              </a:spcAft>
              <a:buSzPts val="1800"/>
              <a:buChar char="●"/>
            </a:pPr>
            <a:r>
              <a:rPr lang="cs"/>
              <a:t>interval</a:t>
            </a:r>
            <a:endParaRPr/>
          </a:p>
          <a:p>
            <a:pPr indent="0" lvl="0" marL="0" rtl="0" algn="l">
              <a:spcBef>
                <a:spcPts val="1200"/>
              </a:spcBef>
              <a:spcAft>
                <a:spcPts val="1200"/>
              </a:spcAft>
              <a:buNone/>
            </a:pPr>
            <a:r>
              <a:t/>
            </a:r>
            <a:endParaRPr/>
          </a:p>
        </p:txBody>
      </p:sp>
      <p:sp>
        <p:nvSpPr>
          <p:cNvPr id="110" name="Google Shape;110;p19"/>
          <p:cNvSpPr txBox="1"/>
          <p:nvPr/>
        </p:nvSpPr>
        <p:spPr>
          <a:xfrm>
            <a:off x="4853275" y="2321825"/>
            <a:ext cx="4047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1" name="Google Shape;111;p19"/>
          <p:cNvSpPr/>
          <p:nvPr/>
        </p:nvSpPr>
        <p:spPr>
          <a:xfrm>
            <a:off x="4647000" y="2023550"/>
            <a:ext cx="4047000" cy="1878300"/>
          </a:xfrm>
          <a:prstGeom prst="wedgeRectCallout">
            <a:avLst>
              <a:gd fmla="val -105661" name="adj1"/>
              <a:gd fmla="val 39276" name="adj2"/>
            </a:avLst>
          </a:prstGeom>
          <a:solidFill>
            <a:schemeClr val="accent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s"/>
              <a:t>R</a:t>
            </a:r>
            <a:r>
              <a:rPr lang="cs"/>
              <a:t>emark:</a:t>
            </a:r>
            <a:endParaRPr/>
          </a:p>
          <a:p>
            <a:pPr indent="0" lvl="0" marL="0" rtl="0" algn="l">
              <a:spcBef>
                <a:spcPts val="0"/>
              </a:spcBef>
              <a:spcAft>
                <a:spcPts val="0"/>
              </a:spcAft>
              <a:buNone/>
            </a:pPr>
            <a:r>
              <a:rPr lang="cs"/>
              <a:t>NULL value is member of each data type</a:t>
            </a:r>
            <a:endParaRPr/>
          </a:p>
          <a:p>
            <a:pPr indent="0" lvl="0" marL="0" rtl="0" algn="l">
              <a:spcBef>
                <a:spcPts val="0"/>
              </a:spcBef>
              <a:spcAft>
                <a:spcPts val="0"/>
              </a:spcAft>
              <a:buNone/>
            </a:pPr>
            <a:r>
              <a:rPr lang="cs"/>
              <a:t>three-value logic: TRUE, FALSE, UNKNOWN</a:t>
            </a:r>
            <a:endParaRPr/>
          </a:p>
          <a:p>
            <a:pPr indent="0" lvl="0" marL="0" rtl="0" algn="l">
              <a:spcBef>
                <a:spcPts val="0"/>
              </a:spcBef>
              <a:spcAft>
                <a:spcPts val="0"/>
              </a:spcAft>
              <a:buNone/>
            </a:pPr>
            <a:r>
              <a:t/>
            </a:r>
            <a:endParaRPr/>
          </a:p>
          <a:p>
            <a:pPr indent="0" lvl="0" marL="0" rtl="0" algn="l">
              <a:spcBef>
                <a:spcPts val="0"/>
              </a:spcBef>
              <a:spcAft>
                <a:spcPts val="0"/>
              </a:spcAft>
              <a:buNone/>
            </a:pPr>
            <a:r>
              <a:rPr lang="cs"/>
              <a:t>Conversion : implicit, explicit (using CAST function)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Data types in SQL</a:t>
            </a:r>
            <a:endParaRPr/>
          </a:p>
        </p:txBody>
      </p:sp>
      <p:sp>
        <p:nvSpPr>
          <p:cNvPr id="117" name="Google Shape;117;p20"/>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cs"/>
              <a:t>E</a:t>
            </a:r>
            <a:r>
              <a:rPr lang="cs"/>
              <a:t>xact numeric types:</a:t>
            </a:r>
            <a:endParaRPr/>
          </a:p>
          <a:p>
            <a:pPr indent="-317500" lvl="1" marL="914400" rtl="0" algn="l">
              <a:spcBef>
                <a:spcPts val="0"/>
              </a:spcBef>
              <a:spcAft>
                <a:spcPts val="0"/>
              </a:spcAft>
              <a:buSzPts val="1400"/>
              <a:buChar char="○"/>
            </a:pPr>
            <a:r>
              <a:rPr lang="cs"/>
              <a:t>INTEGER, SMALLINT, NUMERIC, DECIMAL, NUMBER</a:t>
            </a:r>
            <a:endParaRPr/>
          </a:p>
          <a:p>
            <a:pPr indent="-317500" lvl="1" marL="914400" rtl="0" algn="l">
              <a:spcBef>
                <a:spcPts val="0"/>
              </a:spcBef>
              <a:spcAft>
                <a:spcPts val="0"/>
              </a:spcAft>
              <a:buSzPts val="1400"/>
              <a:buChar char="○"/>
            </a:pPr>
            <a:r>
              <a:rPr lang="cs"/>
              <a:t>DECIMAL(p,q)</a:t>
            </a:r>
            <a:endParaRPr/>
          </a:p>
          <a:p>
            <a:pPr indent="-317500" lvl="2" marL="1371600" rtl="0" algn="l">
              <a:spcBef>
                <a:spcPts val="0"/>
              </a:spcBef>
              <a:spcAft>
                <a:spcPts val="0"/>
              </a:spcAft>
              <a:buSzPts val="1400"/>
              <a:buChar char="■"/>
            </a:pPr>
            <a:r>
              <a:rPr lang="cs"/>
              <a:t>p ... places</a:t>
            </a:r>
            <a:endParaRPr/>
          </a:p>
          <a:p>
            <a:pPr indent="-317500" lvl="2" marL="1371600" rtl="0" algn="l">
              <a:spcBef>
                <a:spcPts val="0"/>
              </a:spcBef>
              <a:spcAft>
                <a:spcPts val="0"/>
              </a:spcAft>
              <a:buSzPts val="1400"/>
              <a:buChar char="■"/>
            </a:pPr>
            <a:r>
              <a:rPr lang="cs"/>
              <a:t>q ... scale</a:t>
            </a:r>
            <a:endParaRPr/>
          </a:p>
          <a:p>
            <a:pPr indent="-342900" lvl="0" marL="457200" rtl="0" algn="l">
              <a:spcBef>
                <a:spcPts val="0"/>
              </a:spcBef>
              <a:spcAft>
                <a:spcPts val="0"/>
              </a:spcAft>
              <a:buSzPts val="1800"/>
              <a:buChar char="●"/>
            </a:pPr>
            <a:r>
              <a:rPr lang="cs"/>
              <a:t>Approximation</a:t>
            </a:r>
            <a:r>
              <a:rPr lang="cs"/>
              <a:t> numeric types:</a:t>
            </a:r>
            <a:endParaRPr/>
          </a:p>
          <a:p>
            <a:pPr indent="-317500" lvl="1" marL="914400" rtl="0" algn="l">
              <a:spcBef>
                <a:spcPts val="0"/>
              </a:spcBef>
              <a:spcAft>
                <a:spcPts val="0"/>
              </a:spcAft>
              <a:buSzPts val="1400"/>
              <a:buChar char="○"/>
            </a:pPr>
            <a:r>
              <a:rPr lang="cs"/>
              <a:t>FLOAT</a:t>
            </a:r>
            <a:endParaRPr/>
          </a:p>
          <a:p>
            <a:pPr indent="-317500" lvl="1" marL="914400" rtl="0" algn="l">
              <a:spcBef>
                <a:spcPts val="0"/>
              </a:spcBef>
              <a:spcAft>
                <a:spcPts val="0"/>
              </a:spcAft>
              <a:buSzPts val="1400"/>
              <a:buChar char="○"/>
            </a:pPr>
            <a:r>
              <a:rPr lang="cs"/>
              <a:t>REAL</a:t>
            </a:r>
            <a:endParaRPr/>
          </a:p>
          <a:p>
            <a:pPr indent="-317500" lvl="1" marL="914400" rtl="0" algn="l">
              <a:spcBef>
                <a:spcPts val="0"/>
              </a:spcBef>
              <a:spcAft>
                <a:spcPts val="0"/>
              </a:spcAft>
              <a:buSzPts val="1400"/>
              <a:buChar char="○"/>
            </a:pPr>
            <a:r>
              <a:rPr lang="cs"/>
              <a:t>DOUBLE PRECISION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cs"/>
              <a:t>Data types in SQL</a:t>
            </a:r>
            <a:endParaRPr/>
          </a:p>
        </p:txBody>
      </p:sp>
      <p:sp>
        <p:nvSpPr>
          <p:cNvPr id="123" name="Google Shape;123;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cs"/>
              <a:t>strings</a:t>
            </a:r>
            <a:endParaRPr/>
          </a:p>
          <a:p>
            <a:pPr indent="-317500" lvl="1" marL="914400" rtl="0" algn="l">
              <a:spcBef>
                <a:spcPts val="0"/>
              </a:spcBef>
              <a:spcAft>
                <a:spcPts val="0"/>
              </a:spcAft>
              <a:buSzPts val="1400"/>
              <a:buChar char="○"/>
            </a:pPr>
            <a:r>
              <a:rPr lang="cs"/>
              <a:t>CHARACTER(n) (length n, normalized by spaces to n)</a:t>
            </a:r>
            <a:endParaRPr/>
          </a:p>
          <a:p>
            <a:pPr indent="-317500" lvl="1" marL="914400" rtl="0" algn="l">
              <a:spcBef>
                <a:spcPts val="0"/>
              </a:spcBef>
              <a:spcAft>
                <a:spcPts val="0"/>
              </a:spcAft>
              <a:buSzPts val="1400"/>
              <a:buChar char="○"/>
            </a:pPr>
            <a:r>
              <a:rPr lang="cs"/>
              <a:t>CHARACTER VARYING(n)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cs"/>
              <a:t>date/time and interval data types</a:t>
            </a:r>
            <a:endParaRPr/>
          </a:p>
          <a:p>
            <a:pPr indent="-317500" lvl="1" marL="914400" rtl="0" algn="l">
              <a:spcBef>
                <a:spcPts val="0"/>
              </a:spcBef>
              <a:spcAft>
                <a:spcPts val="0"/>
              </a:spcAft>
              <a:buSzPts val="1400"/>
              <a:buChar char="○"/>
            </a:pPr>
            <a:r>
              <a:rPr lang="cs"/>
              <a:t>DATE</a:t>
            </a:r>
            <a:endParaRPr/>
          </a:p>
          <a:p>
            <a:pPr indent="-317500" lvl="1" marL="914400" rtl="0" algn="l">
              <a:spcBef>
                <a:spcPts val="0"/>
              </a:spcBef>
              <a:spcAft>
                <a:spcPts val="0"/>
              </a:spcAft>
              <a:buSzPts val="1400"/>
              <a:buChar char="○"/>
            </a:pPr>
            <a:r>
              <a:rPr lang="cs"/>
              <a:t>TIMESTAMP</a:t>
            </a:r>
            <a:endParaRPr/>
          </a:p>
          <a:p>
            <a:pPr indent="-317500" lvl="1" marL="914400" rtl="0" algn="l">
              <a:spcBef>
                <a:spcPts val="0"/>
              </a:spcBef>
              <a:spcAft>
                <a:spcPts val="0"/>
              </a:spcAft>
              <a:buSzPts val="1400"/>
              <a:buChar char="○"/>
            </a:pPr>
            <a:r>
              <a:rPr lang="cs"/>
              <a:t>INTERVAL</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