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8b682e41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8b682e41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8b682e4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8b682e4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8b682e41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8b682e41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8b682e41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8b682e41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8b682e41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8b682e41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9e0299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9e0299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e02994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e02994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9e02994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9e02994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9e02994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9e02994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9e02994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9e02994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8b682e41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8b682e4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9e02994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9e02994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9e029942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9e029942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9e029942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9e029942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8b682e41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8b682e41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8b682e41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8b682e41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8b682e4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8b682e4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8b682e41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8b682e41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b682e41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b682e4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8b682e41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8b682e41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8b682e41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8b682e4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Lecture 6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- 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Operators in the WHERE clause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5096225" y="1934725"/>
            <a:ext cx="35220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In the WHERE clause it is possible to use logical operations </a:t>
            </a:r>
            <a:r>
              <a:rPr lang="cs">
                <a:solidFill>
                  <a:schemeClr val="accent1"/>
                </a:solidFill>
              </a:rPr>
              <a:t>AND, OR</a:t>
            </a:r>
            <a:r>
              <a:rPr lang="cs"/>
              <a:t> and </a:t>
            </a:r>
            <a:r>
              <a:rPr lang="cs">
                <a:solidFill>
                  <a:schemeClr val="accent1"/>
                </a:solidFill>
              </a:rPr>
              <a:t>NOT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For the correct order of processing we use parenthesis.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WHERE clause is processed as a boolean expression: result will be TRUE, FALSE or </a:t>
            </a:r>
            <a:r>
              <a:rPr lang="cs">
                <a:solidFill>
                  <a:srgbClr val="FF0000"/>
                </a:solidFill>
              </a:rPr>
              <a:t>NULL</a:t>
            </a:r>
            <a:r>
              <a:rPr lang="cs"/>
              <a:t>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5" y="1875000"/>
            <a:ext cx="4894099" cy="236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Select movies from MOVIE table that are </a:t>
            </a:r>
            <a:r>
              <a:rPr lang="cs">
                <a:solidFill>
                  <a:srgbClr val="FFFF00"/>
                </a:solidFill>
              </a:rPr>
              <a:t>made in years 1938-1940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279500" y="1906300"/>
            <a:ext cx="5804700" cy="35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cs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SELECT * FROM Movie</a:t>
            </a:r>
            <a:r>
              <a:rPr lang="c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WHERE year&gt;=1938 AND year&lt;=1940;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3300"/>
            <a:ext cx="6066013" cy="2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>
            <a:off x="6695875" y="2367075"/>
            <a:ext cx="2086200" cy="810600"/>
          </a:xfrm>
          <a:prstGeom prst="wedgeEllipseCallout">
            <a:avLst>
              <a:gd fmla="val -191273" name="adj1"/>
              <a:gd fmla="val -75221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Conditions using WHERE clause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Operations with NULL value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71900" y="1919075"/>
            <a:ext cx="3921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All data types (domains) have “bottom” value </a:t>
            </a:r>
            <a:r>
              <a:rPr lang="cs">
                <a:solidFill>
                  <a:schemeClr val="accent3"/>
                </a:solidFill>
              </a:rPr>
              <a:t>NULL</a:t>
            </a:r>
            <a:r>
              <a:rPr lang="cs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It means “UNKNOWN”, “UNDEFINED”, “N/A”. It is not zero or empty string!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“Three Values” (TRUE, FALSE, NULL) logic on operations AND, OR and NOT is defined as -&gt;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200" y="2047925"/>
            <a:ext cx="4445400" cy="23575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4"/>
          <p:cNvCxnSpPr/>
          <p:nvPr/>
        </p:nvCxnSpPr>
        <p:spPr>
          <a:xfrm flipH="1" rot="10800000">
            <a:off x="2323825" y="4150350"/>
            <a:ext cx="23130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Operations with NULL value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If at least one operand of comparison (=, &lt;&gt;, &lt;, &gt;, &lt;=, &gt;=) has value NULL, the result of comparison is NULL.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value of arithmetic expression where at least one element is NULL is also NULL.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same rule should be valid also for strings. For example ’A’||NULL||’B’ should be NULL.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ATTENTION: for strings this rule could be violated in different implementations: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>
                <a:solidFill>
                  <a:schemeClr val="accent3"/>
                </a:solidFill>
              </a:rPr>
              <a:t>Oracle:</a:t>
            </a:r>
            <a:r>
              <a:rPr lang="cs"/>
              <a:t> ’A’||NULL||’B’ = AB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>
                <a:solidFill>
                  <a:schemeClr val="accent3"/>
                </a:solidFill>
              </a:rPr>
              <a:t>PostgreSQL</a:t>
            </a:r>
            <a:r>
              <a:rPr lang="cs"/>
              <a:t>: ’A’||NULL||’B’ = NULL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In practice it is better to avoid NULL values by using: </a:t>
            </a:r>
            <a:r>
              <a:rPr lang="cs">
                <a:solidFill>
                  <a:schemeClr val="accent1"/>
                </a:solidFill>
              </a:rPr>
              <a:t>IS NULL, IS NOT NULL</a:t>
            </a:r>
            <a:r>
              <a:rPr lang="cs"/>
              <a:t> and </a:t>
            </a:r>
            <a:r>
              <a:rPr lang="cs">
                <a:solidFill>
                  <a:schemeClr val="accent1"/>
                </a:solidFill>
              </a:rPr>
              <a:t>COALESCE</a:t>
            </a:r>
            <a:r>
              <a:rPr lang="c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Join of tables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2325"/>
            <a:ext cx="6359637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Queries over multiple tables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0" y="1742275"/>
            <a:ext cx="537552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Qualifiers, aliases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5" y="1773575"/>
            <a:ext cx="5375522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Join table recursively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25" y="2450496"/>
            <a:ext cx="5888350" cy="21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Queries with join and selection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3150"/>
            <a:ext cx="544381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Expressions in SELECT statement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75" y="1737075"/>
            <a:ext cx="533989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language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We express what we want to get, not how to do it technically.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Intuitive syntax. Reminds simple English sentences. Does not allow acronyms.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Support indentation, text wrapping, thus easy-to-read.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Key words and object names are not case sensitive. String comparison is case sensitive (unless in the implementation it is not defined otherwise in the session context - MySQL)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Standardization: 1986, 1992, 1999, 2003, 2005, 2008, 2011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New standard usually includes the previous one.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Standards gradually incorporate other technologies (OO, XML, ...)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last "pure relational"standard was in 1992.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Implementations have some deviations from the standard.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→ SELECT 1/2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3600"/>
            <a:ext cx="533989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→ SELECT 2/2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1875"/>
            <a:ext cx="6798774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Important terms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Query, SELECT query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Join tables via JOIN clause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NULL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Conversion of relational algebra to SQL SELECT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SQL partitions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 </a:t>
            </a:r>
            <a:r>
              <a:rPr lang="cs"/>
              <a:t>Create and modify database objects (</a:t>
            </a:r>
            <a:r>
              <a:rPr lang="cs">
                <a:solidFill>
                  <a:schemeClr val="dk1"/>
                </a:solidFill>
              </a:rPr>
              <a:t>Data Definition Language,</a:t>
            </a:r>
            <a:r>
              <a:rPr lang="cs">
                <a:solidFill>
                  <a:srgbClr val="FF0000"/>
                </a:solidFill>
              </a:rPr>
              <a:t> DDL</a:t>
            </a:r>
            <a:r>
              <a:rPr lang="cs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Creating tables, views, indexes, functions, stored procedures and triggers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Integrity constraints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Construction of queries (</a:t>
            </a:r>
            <a:r>
              <a:rPr lang="cs">
                <a:solidFill>
                  <a:schemeClr val="dk1"/>
                </a:solidFill>
              </a:rPr>
              <a:t>Data Manipulation Language,</a:t>
            </a:r>
            <a:r>
              <a:rPr lang="cs">
                <a:solidFill>
                  <a:srgbClr val="FF0000"/>
                </a:solidFill>
              </a:rPr>
              <a:t> DML</a:t>
            </a:r>
            <a:r>
              <a:rPr lang="c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Rights and permissions management (</a:t>
            </a:r>
            <a:r>
              <a:rPr lang="cs">
                <a:solidFill>
                  <a:schemeClr val="dk1"/>
                </a:solidFill>
              </a:rPr>
              <a:t>Data Control Language, </a:t>
            </a:r>
            <a:r>
              <a:rPr lang="cs">
                <a:solidFill>
                  <a:srgbClr val="FF0000"/>
                </a:solidFill>
              </a:rPr>
              <a:t>DCL</a:t>
            </a:r>
            <a:r>
              <a:rPr lang="c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Transaction management (</a:t>
            </a:r>
            <a:r>
              <a:rPr lang="cs">
                <a:solidFill>
                  <a:schemeClr val="dk1"/>
                </a:solidFill>
              </a:rPr>
              <a:t>Transaction Control Language,</a:t>
            </a:r>
            <a:r>
              <a:rPr lang="cs">
                <a:solidFill>
                  <a:srgbClr val="FF0000"/>
                </a:solidFill>
              </a:rPr>
              <a:t> TCL</a:t>
            </a:r>
            <a:r>
              <a:rPr lang="cs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Data Dictionary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Language of modules – packages, procedures, triggers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The relational schema used in the examples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9600"/>
            <a:ext cx="5278281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Simple queries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0375"/>
            <a:ext cx="8839200" cy="305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Select names of directors and years, when they directed some movie.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12350" y="1851525"/>
            <a:ext cx="5804700" cy="35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cs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SELECT director, year FROM Movie;</a:t>
            </a:r>
            <a:endParaRPr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50" y="2282550"/>
            <a:ext cx="6545330" cy="26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Select names of directors and years, when they directed some movie ordered by director name and year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35860"/>
          <a:stretch/>
        </p:blipFill>
        <p:spPr>
          <a:xfrm>
            <a:off x="152400" y="2941500"/>
            <a:ext cx="6497651" cy="21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84975" y="2108975"/>
            <a:ext cx="5804700" cy="35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cs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SELECT director, year FROM Movie </a:t>
            </a:r>
            <a:r>
              <a:rPr lang="c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ORDER BY director, year;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Select </a:t>
            </a:r>
            <a:r>
              <a:rPr lang="cs">
                <a:solidFill>
                  <a:srgbClr val="FFFF00"/>
                </a:solidFill>
              </a:rPr>
              <a:t>unique n-tuples</a:t>
            </a:r>
            <a:r>
              <a:rPr lang="cs"/>
              <a:t> names of directors and years, when they directed some movie.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79500" y="1906300"/>
            <a:ext cx="5804700" cy="35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cs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SELECT </a:t>
            </a:r>
            <a:r>
              <a:rPr lang="c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DISTINCT</a:t>
            </a:r>
            <a:r>
              <a:rPr lang="cs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director, year FROM Movie;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7800"/>
            <a:ext cx="5838601" cy="24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Select all films </a:t>
            </a:r>
            <a:r>
              <a:rPr lang="cs">
                <a:solidFill>
                  <a:srgbClr val="FFFF00"/>
                </a:solidFill>
              </a:rPr>
              <a:t>made before</a:t>
            </a:r>
            <a:r>
              <a:rPr lang="cs"/>
              <a:t> 1940.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79500" y="1906300"/>
            <a:ext cx="5804700" cy="35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cs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SELECT * FROM Movie </a:t>
            </a:r>
            <a:r>
              <a:rPr lang="c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WHERE year</a:t>
            </a:r>
            <a:r>
              <a:rPr lang="cs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cs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 1940</a:t>
            </a:r>
            <a:r>
              <a:rPr lang="cs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6450"/>
            <a:ext cx="4008874" cy="21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