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c59b5db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c59b5db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8c59b5db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8c59b5db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c59b5db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c59b5db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c59b5db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c59b5db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2c6538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2c6538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2c6538f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2c6538f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2c6538f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2c6538f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2c6538f8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2c6538f8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2c6538f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2c6538f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2c6538f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2c6538f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8c59b5db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8c59b5d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2c6538f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2c6538f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2c6538f8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2c6538f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8c59b5d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8c59b5d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8c59b5d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8c59b5d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8c59b5db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8c59b5db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c59b5d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8c59b5d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8c59b5db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8c59b5db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8c59b5d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8c59b5d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8c59b5d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8c59b5db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Lecture 9</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s"/>
              <a:t>Functional dependencies, normalization and normal forms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List of rules</a:t>
            </a:r>
            <a:endParaRPr/>
          </a:p>
        </p:txBody>
      </p:sp>
      <p:pic>
        <p:nvPicPr>
          <p:cNvPr id="123" name="Google Shape;123;p22"/>
          <p:cNvPicPr preferRelativeResize="0"/>
          <p:nvPr/>
        </p:nvPicPr>
        <p:blipFill>
          <a:blip r:embed="rId3">
            <a:alphaModFix/>
          </a:blip>
          <a:stretch>
            <a:fillRect/>
          </a:stretch>
        </p:blipFill>
        <p:spPr>
          <a:xfrm>
            <a:off x="152400" y="1758875"/>
            <a:ext cx="5048542" cy="3332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Using deriving rules</a:t>
            </a:r>
            <a:endParaRPr/>
          </a:p>
        </p:txBody>
      </p:sp>
      <p:pic>
        <p:nvPicPr>
          <p:cNvPr id="129" name="Google Shape;129;p23"/>
          <p:cNvPicPr preferRelativeResize="0"/>
          <p:nvPr/>
        </p:nvPicPr>
        <p:blipFill>
          <a:blip r:embed="rId3">
            <a:alphaModFix/>
          </a:blip>
          <a:stretch>
            <a:fillRect/>
          </a:stretch>
        </p:blipFill>
        <p:spPr>
          <a:xfrm>
            <a:off x="152400" y="1708875"/>
            <a:ext cx="5048542" cy="3332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Transitive closure, key of relation</a:t>
            </a:r>
            <a:endParaRPr/>
          </a:p>
        </p:txBody>
      </p:sp>
      <p:pic>
        <p:nvPicPr>
          <p:cNvPr id="135" name="Google Shape;135;p24"/>
          <p:cNvPicPr preferRelativeResize="0"/>
          <p:nvPr/>
        </p:nvPicPr>
        <p:blipFill rotWithShape="1">
          <a:blip r:embed="rId3">
            <a:alphaModFix/>
          </a:blip>
          <a:srcRect b="6088" l="0" r="0" t="28298"/>
          <a:stretch/>
        </p:blipFill>
        <p:spPr>
          <a:xfrm>
            <a:off x="147400" y="2181500"/>
            <a:ext cx="5048551" cy="2186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Example - searching the relation key</a:t>
            </a:r>
            <a:endParaRPr/>
          </a:p>
        </p:txBody>
      </p:sp>
      <p:pic>
        <p:nvPicPr>
          <p:cNvPr id="141" name="Google Shape;141;p25"/>
          <p:cNvPicPr preferRelativeResize="0"/>
          <p:nvPr/>
        </p:nvPicPr>
        <p:blipFill rotWithShape="1">
          <a:blip r:embed="rId3">
            <a:alphaModFix/>
          </a:blip>
          <a:srcRect b="16447" l="0" r="0" t="14185"/>
          <a:stretch/>
        </p:blipFill>
        <p:spPr>
          <a:xfrm>
            <a:off x="152400" y="1896300"/>
            <a:ext cx="5048551" cy="2311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forms</a:t>
            </a:r>
            <a:endParaRPr/>
          </a:p>
        </p:txBody>
      </p:sp>
      <p:pic>
        <p:nvPicPr>
          <p:cNvPr id="147" name="Google Shape;147;p26"/>
          <p:cNvPicPr preferRelativeResize="0"/>
          <p:nvPr/>
        </p:nvPicPr>
        <p:blipFill>
          <a:blip r:embed="rId3">
            <a:alphaModFix/>
          </a:blip>
          <a:stretch>
            <a:fillRect/>
          </a:stretch>
        </p:blipFill>
        <p:spPr>
          <a:xfrm>
            <a:off x="164175" y="1870850"/>
            <a:ext cx="4360674" cy="205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forms</a:t>
            </a:r>
            <a:endParaRPr/>
          </a:p>
        </p:txBody>
      </p:sp>
      <p:pic>
        <p:nvPicPr>
          <p:cNvPr id="153" name="Google Shape;153;p27"/>
          <p:cNvPicPr preferRelativeResize="0"/>
          <p:nvPr/>
        </p:nvPicPr>
        <p:blipFill>
          <a:blip r:embed="rId3">
            <a:alphaModFix/>
          </a:blip>
          <a:stretch>
            <a:fillRect/>
          </a:stretch>
        </p:blipFill>
        <p:spPr>
          <a:xfrm>
            <a:off x="152400" y="1840250"/>
            <a:ext cx="4449050" cy="2873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forms</a:t>
            </a:r>
            <a:endParaRPr/>
          </a:p>
        </p:txBody>
      </p:sp>
      <p:pic>
        <p:nvPicPr>
          <p:cNvPr id="159" name="Google Shape;159;p28"/>
          <p:cNvPicPr preferRelativeResize="0"/>
          <p:nvPr/>
        </p:nvPicPr>
        <p:blipFill>
          <a:blip r:embed="rId3">
            <a:alphaModFix/>
          </a:blip>
          <a:stretch>
            <a:fillRect/>
          </a:stretch>
        </p:blipFill>
        <p:spPr>
          <a:xfrm>
            <a:off x="193650" y="1838200"/>
            <a:ext cx="5550676" cy="275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forms </a:t>
            </a:r>
            <a:endParaRPr/>
          </a:p>
        </p:txBody>
      </p:sp>
      <p:pic>
        <p:nvPicPr>
          <p:cNvPr id="165" name="Google Shape;165;p29"/>
          <p:cNvPicPr preferRelativeResize="0"/>
          <p:nvPr/>
        </p:nvPicPr>
        <p:blipFill>
          <a:blip r:embed="rId3">
            <a:alphaModFix/>
          </a:blip>
          <a:stretch>
            <a:fillRect/>
          </a:stretch>
        </p:blipFill>
        <p:spPr>
          <a:xfrm>
            <a:off x="152400" y="1839575"/>
            <a:ext cx="4761326" cy="305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forms – analysis</a:t>
            </a:r>
            <a:endParaRPr/>
          </a:p>
        </p:txBody>
      </p:sp>
      <p:pic>
        <p:nvPicPr>
          <p:cNvPr id="171" name="Google Shape;171;p30"/>
          <p:cNvPicPr preferRelativeResize="0"/>
          <p:nvPr/>
        </p:nvPicPr>
        <p:blipFill>
          <a:blip r:embed="rId3">
            <a:alphaModFix/>
          </a:blip>
          <a:stretch>
            <a:fillRect/>
          </a:stretch>
        </p:blipFill>
        <p:spPr>
          <a:xfrm>
            <a:off x="152400" y="1747200"/>
            <a:ext cx="4982340" cy="333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Normal form recapitulation</a:t>
            </a:r>
            <a:endParaRPr/>
          </a:p>
        </p:txBody>
      </p:sp>
      <p:sp>
        <p:nvSpPr>
          <p:cNvPr id="177" name="Google Shape;177;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cs"/>
              <a:t>First normal form:</a:t>
            </a:r>
            <a:endParaRPr/>
          </a:p>
          <a:p>
            <a:pPr indent="-291465" lvl="0" marL="457200" rtl="0" algn="l">
              <a:spcBef>
                <a:spcPts val="1200"/>
              </a:spcBef>
              <a:spcAft>
                <a:spcPts val="0"/>
              </a:spcAft>
              <a:buSzPct val="100000"/>
              <a:buChar char="●"/>
            </a:pPr>
            <a:r>
              <a:rPr lang="cs"/>
              <a:t>To satisfy First normal form, each column of a table must have a single value. Columns which contain sets of values or nested records are not allowed.</a:t>
            </a:r>
            <a:endParaRPr/>
          </a:p>
          <a:p>
            <a:pPr indent="0" lvl="0" marL="0" rtl="0" algn="l">
              <a:spcBef>
                <a:spcPts val="1200"/>
              </a:spcBef>
              <a:spcAft>
                <a:spcPts val="0"/>
              </a:spcAft>
              <a:buNone/>
            </a:pPr>
            <a:r>
              <a:rPr lang="cs"/>
              <a:t>Second normal form</a:t>
            </a:r>
            <a:endParaRPr/>
          </a:p>
          <a:p>
            <a:pPr indent="-291465" lvl="0" marL="457200" rtl="0" algn="l">
              <a:spcBef>
                <a:spcPts val="1200"/>
              </a:spcBef>
              <a:spcAft>
                <a:spcPts val="0"/>
              </a:spcAft>
              <a:buSzPct val="100000"/>
              <a:buChar char="●"/>
            </a:pPr>
            <a:r>
              <a:rPr lang="cs"/>
              <a:t>It is in first normal form.</a:t>
            </a:r>
            <a:endParaRPr/>
          </a:p>
          <a:p>
            <a:pPr indent="-291465" lvl="0" marL="457200" rtl="0" algn="l">
              <a:spcBef>
                <a:spcPts val="0"/>
              </a:spcBef>
              <a:spcAft>
                <a:spcPts val="0"/>
              </a:spcAft>
              <a:buSzPct val="100000"/>
              <a:buChar char="●"/>
            </a:pPr>
            <a:r>
              <a:rPr lang="cs"/>
              <a:t>It does not have any non-prime attribute that is functionally dependent on any proper subset of any candidate key of the relation. A non-prime attribute of a relation is an attribute that is not a part of any candidate key of the relation.</a:t>
            </a:r>
            <a:endParaRPr/>
          </a:p>
          <a:p>
            <a:pPr indent="0" lvl="0" marL="0" rtl="0" algn="l">
              <a:spcBef>
                <a:spcPts val="1200"/>
              </a:spcBef>
              <a:spcAft>
                <a:spcPts val="0"/>
              </a:spcAft>
              <a:buNone/>
            </a:pPr>
            <a:r>
              <a:rPr lang="cs"/>
              <a:t>Third normal form:</a:t>
            </a:r>
            <a:endParaRPr/>
          </a:p>
          <a:p>
            <a:pPr indent="-291465" lvl="0" marL="457200" rtl="0" algn="l">
              <a:spcBef>
                <a:spcPts val="1200"/>
              </a:spcBef>
              <a:spcAft>
                <a:spcPts val="0"/>
              </a:spcAft>
              <a:buSzPct val="100000"/>
              <a:buChar char="●"/>
            </a:pPr>
            <a:r>
              <a:rPr lang="cs"/>
              <a:t>The relation R (table) is in second normal form (2NF).</a:t>
            </a:r>
            <a:endParaRPr/>
          </a:p>
          <a:p>
            <a:pPr indent="-291465" lvl="0" marL="457200" rtl="0" algn="l">
              <a:spcBef>
                <a:spcPts val="0"/>
              </a:spcBef>
              <a:spcAft>
                <a:spcPts val="0"/>
              </a:spcAft>
              <a:buSzPct val="100000"/>
              <a:buChar char="●"/>
            </a:pPr>
            <a:r>
              <a:rPr lang="cs"/>
              <a:t>Every non-prime attribute of R is non-transitively dependent on every key of R.</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Relational schema design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cs"/>
              <a:t>Could be done by two approaches:</a:t>
            </a:r>
            <a:endParaRPr/>
          </a:p>
          <a:p>
            <a:pPr indent="-334327" lvl="0" marL="457200" rtl="0" algn="l">
              <a:spcBef>
                <a:spcPts val="1200"/>
              </a:spcBef>
              <a:spcAft>
                <a:spcPts val="0"/>
              </a:spcAft>
              <a:buSzPct val="100000"/>
              <a:buChar char="●"/>
            </a:pPr>
            <a:r>
              <a:rPr lang="cs"/>
              <a:t> normalization theory:</a:t>
            </a:r>
            <a:endParaRPr/>
          </a:p>
          <a:p>
            <a:pPr indent="-310832" lvl="1" marL="914400" rtl="0" algn="l">
              <a:spcBef>
                <a:spcPts val="0"/>
              </a:spcBef>
              <a:spcAft>
                <a:spcPts val="0"/>
              </a:spcAft>
              <a:buSzPct val="100000"/>
              <a:buChar char="○"/>
            </a:pPr>
            <a:r>
              <a:rPr lang="cs"/>
              <a:t>Design method that utilize functional dependencies.</a:t>
            </a:r>
            <a:endParaRPr/>
          </a:p>
          <a:p>
            <a:pPr indent="-334327" lvl="0" marL="457200" rtl="0" algn="l">
              <a:spcBef>
                <a:spcPts val="0"/>
              </a:spcBef>
              <a:spcAft>
                <a:spcPts val="0"/>
              </a:spcAft>
              <a:buSzPct val="100000"/>
              <a:buChar char="●"/>
            </a:pPr>
            <a:r>
              <a:rPr lang="cs"/>
              <a:t>from conceptual schema</a:t>
            </a:r>
            <a:endParaRPr/>
          </a:p>
          <a:p>
            <a:pPr indent="-310832" lvl="1" marL="914400" rtl="0" algn="l">
              <a:spcBef>
                <a:spcPts val="0"/>
              </a:spcBef>
              <a:spcAft>
                <a:spcPts val="0"/>
              </a:spcAft>
              <a:buSzPct val="100000"/>
              <a:buChar char="○"/>
            </a:pPr>
            <a:r>
              <a:rPr lang="cs"/>
              <a:t>Application of transformation rules.</a:t>
            </a:r>
            <a:endParaRPr/>
          </a:p>
          <a:p>
            <a:pPr indent="0" lvl="0" marL="0" rtl="0" algn="l">
              <a:spcBef>
                <a:spcPts val="1200"/>
              </a:spcBef>
              <a:spcAft>
                <a:spcPts val="0"/>
              </a:spcAft>
              <a:buNone/>
            </a:pPr>
            <a:r>
              <a:rPr b="1" lang="cs">
                <a:solidFill>
                  <a:schemeClr val="dk1"/>
                </a:solidFill>
              </a:rPr>
              <a:t>Note:</a:t>
            </a:r>
            <a:r>
              <a:rPr lang="cs"/>
              <a:t> Using transformation of conceptual schema, </a:t>
            </a:r>
            <a:r>
              <a:rPr lang="cs">
                <a:solidFill>
                  <a:schemeClr val="accent3"/>
                </a:solidFill>
              </a:rPr>
              <a:t>does not</a:t>
            </a:r>
            <a:r>
              <a:rPr lang="cs"/>
              <a:t> guarantee, that the resulting schema will be normalized! Simply because the conceptual schema itself can be not-normalized.</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Next forms</a:t>
            </a:r>
            <a:endParaRPr/>
          </a:p>
        </p:txBody>
      </p:sp>
      <p:sp>
        <p:nvSpPr>
          <p:cNvPr id="183" name="Google Shape;183;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cs"/>
              <a:t>BCNF</a:t>
            </a:r>
            <a:endParaRPr/>
          </a:p>
          <a:p>
            <a:pPr indent="-325755" lvl="0" marL="457200" rtl="0" algn="l">
              <a:spcBef>
                <a:spcPts val="1200"/>
              </a:spcBef>
              <a:spcAft>
                <a:spcPts val="0"/>
              </a:spcAft>
              <a:buSzPct val="100000"/>
              <a:buChar char="●"/>
            </a:pPr>
            <a:r>
              <a:rPr lang="cs"/>
              <a:t>Boyce–Codd normal form (or BCNF or 3.5NF) is a normal form used in database normalization. It is a slightly stronger version of the third normal form (3NF).</a:t>
            </a:r>
            <a:endParaRPr/>
          </a:p>
          <a:p>
            <a:pPr indent="-325755" lvl="0" marL="457200" rtl="0" algn="l">
              <a:spcBef>
                <a:spcPts val="0"/>
              </a:spcBef>
              <a:spcAft>
                <a:spcPts val="0"/>
              </a:spcAft>
              <a:buSzPct val="100000"/>
              <a:buChar char="●"/>
            </a:pPr>
            <a:r>
              <a:rPr lang="cs"/>
              <a:t>If a relational schema is in BCNF then all redundancy based on functional dependency has been removed, although other types of redundancy may still exist. A relational schema R is in Boyce–Codd normal form if and only if for every one of its dependencies X → Y, at least one of the following conditions hold</a:t>
            </a:r>
            <a:endParaRPr/>
          </a:p>
          <a:p>
            <a:pPr indent="-325755" lvl="0" marL="457200" rtl="0" algn="l">
              <a:spcBef>
                <a:spcPts val="0"/>
              </a:spcBef>
              <a:spcAft>
                <a:spcPts val="0"/>
              </a:spcAft>
              <a:buSzPct val="100000"/>
              <a:buChar char="●"/>
            </a:pPr>
            <a:r>
              <a:rPr lang="cs"/>
              <a:t>X → Y is a trivial functional dependency (Y ⊆ X),</a:t>
            </a:r>
            <a:endParaRPr/>
          </a:p>
          <a:p>
            <a:pPr indent="-325755" lvl="0" marL="457200" rtl="0" algn="l">
              <a:spcBef>
                <a:spcPts val="0"/>
              </a:spcBef>
              <a:spcAft>
                <a:spcPts val="0"/>
              </a:spcAft>
              <a:buSzPct val="100000"/>
              <a:buChar char="●"/>
            </a:pPr>
            <a:r>
              <a:rPr lang="cs"/>
              <a:t>X is a superkey for schema R.</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Next form</a:t>
            </a:r>
            <a:endParaRPr/>
          </a:p>
        </p:txBody>
      </p:sp>
      <p:sp>
        <p:nvSpPr>
          <p:cNvPr id="189" name="Google Shape;189;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Fourth normal form:</a:t>
            </a:r>
            <a:endParaRPr/>
          </a:p>
          <a:p>
            <a:pPr indent="-342900" lvl="0" marL="457200" rtl="0" algn="l">
              <a:spcBef>
                <a:spcPts val="1200"/>
              </a:spcBef>
              <a:spcAft>
                <a:spcPts val="0"/>
              </a:spcAft>
              <a:buSzPts val="1800"/>
              <a:buChar char="●"/>
            </a:pPr>
            <a:r>
              <a:rPr lang="cs"/>
              <a:t>is a normal form used in database normalization. Introduced by Ronald Fagin in 1977, 4NF is the next level of normalization after Boyce–Codd normal form (BCNF). Whereas the second, third, and Boyce–Codd normal forms are concerned with functional dependencies, 4NF is concerned with a more general type of dependency known as a multivalued dependency. A table is in 4NF if and only if, for every one of its non-trivial multivalued dependencies X ↠  Y, X is a superkey—that is, X is either a candidate key or a superset thereof.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Quality of schema and normalization</a:t>
            </a:r>
            <a:endParaRPr/>
          </a:p>
        </p:txBody>
      </p:sp>
      <p:pic>
        <p:nvPicPr>
          <p:cNvPr id="80" name="Google Shape;80;p15"/>
          <p:cNvPicPr preferRelativeResize="0"/>
          <p:nvPr/>
        </p:nvPicPr>
        <p:blipFill>
          <a:blip r:embed="rId3">
            <a:alphaModFix/>
          </a:blip>
          <a:stretch>
            <a:fillRect/>
          </a:stretch>
        </p:blipFill>
        <p:spPr>
          <a:xfrm>
            <a:off x="158550" y="1751000"/>
            <a:ext cx="4989598" cy="3332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Functional dependency</a:t>
            </a:r>
            <a:endParaRPr/>
          </a:p>
        </p:txBody>
      </p:sp>
      <p:pic>
        <p:nvPicPr>
          <p:cNvPr id="86" name="Google Shape;86;p16"/>
          <p:cNvPicPr preferRelativeResize="0"/>
          <p:nvPr/>
        </p:nvPicPr>
        <p:blipFill>
          <a:blip r:embed="rId3">
            <a:alphaModFix/>
          </a:blip>
          <a:stretch>
            <a:fillRect/>
          </a:stretch>
        </p:blipFill>
        <p:spPr>
          <a:xfrm>
            <a:off x="152400" y="1735025"/>
            <a:ext cx="4989598" cy="3332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Functional dependencies – integrity constraints</a:t>
            </a:r>
            <a:endParaRPr/>
          </a:p>
        </p:txBody>
      </p:sp>
      <p:pic>
        <p:nvPicPr>
          <p:cNvPr id="92" name="Google Shape;92;p17"/>
          <p:cNvPicPr preferRelativeResize="0"/>
          <p:nvPr/>
        </p:nvPicPr>
        <p:blipFill rotWithShape="1">
          <a:blip r:embed="rId3">
            <a:alphaModFix/>
          </a:blip>
          <a:srcRect b="20020" l="0" r="0" t="25737"/>
          <a:stretch/>
        </p:blipFill>
        <p:spPr>
          <a:xfrm>
            <a:off x="129150" y="1824925"/>
            <a:ext cx="4989598" cy="180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Schema correctness - example</a:t>
            </a:r>
            <a:endParaRPr/>
          </a:p>
        </p:txBody>
      </p:sp>
      <p:pic>
        <p:nvPicPr>
          <p:cNvPr id="98" name="Google Shape;98;p18"/>
          <p:cNvPicPr preferRelativeResize="0"/>
          <p:nvPr/>
        </p:nvPicPr>
        <p:blipFill rotWithShape="1">
          <a:blip r:embed="rId3">
            <a:alphaModFix/>
          </a:blip>
          <a:srcRect b="13217" l="0" r="3929" t="0"/>
          <a:stretch/>
        </p:blipFill>
        <p:spPr>
          <a:xfrm>
            <a:off x="134950" y="1821575"/>
            <a:ext cx="4793501" cy="2891850"/>
          </a:xfrm>
          <a:prstGeom prst="rect">
            <a:avLst/>
          </a:prstGeom>
          <a:noFill/>
          <a:ln>
            <a:noFill/>
          </a:ln>
        </p:spPr>
      </p:pic>
      <p:pic>
        <p:nvPicPr>
          <p:cNvPr id="99" name="Google Shape;99;p18"/>
          <p:cNvPicPr preferRelativeResize="0"/>
          <p:nvPr/>
        </p:nvPicPr>
        <p:blipFill>
          <a:blip r:embed="rId4">
            <a:alphaModFix/>
          </a:blip>
          <a:stretch>
            <a:fillRect/>
          </a:stretch>
        </p:blipFill>
        <p:spPr>
          <a:xfrm>
            <a:off x="4995800" y="1791675"/>
            <a:ext cx="4082400" cy="272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Discovering functional dependencies between</a:t>
            </a:r>
            <a:endParaRPr/>
          </a:p>
          <a:p>
            <a:pPr indent="0" lvl="0" marL="0" rtl="0" algn="l">
              <a:spcBef>
                <a:spcPts val="0"/>
              </a:spcBef>
              <a:spcAft>
                <a:spcPts val="0"/>
              </a:spcAft>
              <a:buNone/>
            </a:pPr>
            <a:r>
              <a:rPr lang="cs"/>
              <a:t>attributes</a:t>
            </a:r>
            <a:endParaRPr/>
          </a:p>
        </p:txBody>
      </p:sp>
      <p:pic>
        <p:nvPicPr>
          <p:cNvPr id="105" name="Google Shape;105;p19"/>
          <p:cNvPicPr preferRelativeResize="0"/>
          <p:nvPr/>
        </p:nvPicPr>
        <p:blipFill rotWithShape="1">
          <a:blip r:embed="rId3">
            <a:alphaModFix/>
          </a:blip>
          <a:srcRect b="13442" l="0" r="0" t="0"/>
          <a:stretch/>
        </p:blipFill>
        <p:spPr>
          <a:xfrm>
            <a:off x="142775" y="1728850"/>
            <a:ext cx="4429225" cy="288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Functional dependency</a:t>
            </a:r>
            <a:endParaRPr/>
          </a:p>
        </p:txBody>
      </p:sp>
      <p:pic>
        <p:nvPicPr>
          <p:cNvPr id="111" name="Google Shape;111;p20"/>
          <p:cNvPicPr preferRelativeResize="0"/>
          <p:nvPr/>
        </p:nvPicPr>
        <p:blipFill rotWithShape="1">
          <a:blip r:embed="rId3">
            <a:alphaModFix/>
          </a:blip>
          <a:srcRect b="17955" l="0" r="0" t="6822"/>
          <a:stretch/>
        </p:blipFill>
        <p:spPr>
          <a:xfrm>
            <a:off x="77350" y="2085075"/>
            <a:ext cx="4665877" cy="196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FD deriving</a:t>
            </a:r>
            <a:endParaRPr/>
          </a:p>
        </p:txBody>
      </p:sp>
      <p:pic>
        <p:nvPicPr>
          <p:cNvPr id="117" name="Google Shape;117;p21"/>
          <p:cNvPicPr preferRelativeResize="0"/>
          <p:nvPr/>
        </p:nvPicPr>
        <p:blipFill rotWithShape="1">
          <a:blip r:embed="rId3">
            <a:alphaModFix/>
          </a:blip>
          <a:srcRect b="27259" l="0" r="0" t="12380"/>
          <a:stretch/>
        </p:blipFill>
        <p:spPr>
          <a:xfrm>
            <a:off x="97375" y="2390900"/>
            <a:ext cx="5251273" cy="177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