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rimo Bold" panose="020B0604020202020204" charset="0"/>
      <p:regular r:id="rId20"/>
    </p:embeddedFont>
    <p:embeddedFont>
      <p:font typeface="Calibri" panose="020F0502020204030204" pitchFamily="34" charset="0"/>
      <p:regular r:id="rId21"/>
      <p:bold r:id="rId22"/>
      <p:italic r:id="rId23"/>
      <p:boldItalic r:id="rId24"/>
    </p:embeddedFont>
    <p:embeddedFont>
      <p:font typeface="DejaVu Serif Bold" panose="020B0604020202020204" charset="0"/>
      <p:regular r:id="rId25"/>
    </p:embeddedFont>
    <p:embeddedFont>
      <p:font typeface="Montserrat Ultra-Bold" panose="020B0604020202020204" charset="-94"/>
      <p:regular r:id="rId26"/>
    </p:embeddedFont>
    <p:embeddedFont>
      <p:font typeface="Raleway" pitchFamily="2" charset="-94"/>
      <p:regular r:id="rId27"/>
    </p:embeddedFont>
    <p:embeddedFont>
      <p:font typeface="Raleway Bold" charset="-9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Freeform 2"/>
          <p:cNvSpPr/>
          <p:nvPr/>
        </p:nvSpPr>
        <p:spPr>
          <a:xfrm>
            <a:off x="12024080" y="1028700"/>
            <a:ext cx="5029317" cy="5003874"/>
          </a:xfrm>
          <a:custGeom>
            <a:avLst/>
            <a:gdLst/>
            <a:ahLst/>
            <a:cxnLst/>
            <a:rect l="l" t="t" r="r" b="b"/>
            <a:pathLst>
              <a:path w="5029317" h="5003874">
                <a:moveTo>
                  <a:pt x="0" y="0"/>
                </a:moveTo>
                <a:lnTo>
                  <a:pt x="5029317" y="0"/>
                </a:lnTo>
                <a:lnTo>
                  <a:pt x="5029317" y="5003874"/>
                </a:lnTo>
                <a:lnTo>
                  <a:pt x="0" y="5003874"/>
                </a:lnTo>
                <a:lnTo>
                  <a:pt x="0" y="0"/>
                </a:lnTo>
                <a:close/>
              </a:path>
            </a:pathLst>
          </a:custGeom>
          <a:blipFill>
            <a:blip r:embed="rId2"/>
            <a:stretch>
              <a:fillRect b="-508"/>
            </a:stretch>
          </a:blipFill>
        </p:spPr>
        <p:txBody>
          <a:bodyPr/>
          <a:lstStyle/>
          <a:p>
            <a:endParaRPr lang="tr-TR"/>
          </a:p>
        </p:txBody>
      </p:sp>
      <p:sp>
        <p:nvSpPr>
          <p:cNvPr id="3" name="TextBox 3"/>
          <p:cNvSpPr txBox="1"/>
          <p:nvPr/>
        </p:nvSpPr>
        <p:spPr>
          <a:xfrm>
            <a:off x="1028700" y="838200"/>
            <a:ext cx="9942891" cy="4244967"/>
          </a:xfrm>
          <a:prstGeom prst="rect">
            <a:avLst/>
          </a:prstGeom>
        </p:spPr>
        <p:txBody>
          <a:bodyPr lIns="0" tIns="0" rIns="0" bIns="0" rtlCol="0" anchor="t">
            <a:spAutoFit/>
          </a:bodyPr>
          <a:lstStyle/>
          <a:p>
            <a:pPr algn="ctr">
              <a:lnSpc>
                <a:spcPts val="11200"/>
              </a:lnSpc>
            </a:pPr>
            <a:r>
              <a:rPr lang="en-US" sz="8000">
                <a:solidFill>
                  <a:srgbClr val="000000"/>
                </a:solidFill>
                <a:latin typeface="Arimo Bold"/>
              </a:rPr>
              <a:t>SQL PERFORMANS ARTIRMA VE INDEX KAVRAMI</a:t>
            </a:r>
          </a:p>
        </p:txBody>
      </p:sp>
      <p:sp>
        <p:nvSpPr>
          <p:cNvPr id="4" name="TextBox 4"/>
          <p:cNvSpPr txBox="1"/>
          <p:nvPr/>
        </p:nvSpPr>
        <p:spPr>
          <a:xfrm>
            <a:off x="1323005" y="8354060"/>
            <a:ext cx="8249245" cy="904240"/>
          </a:xfrm>
          <a:prstGeom prst="rect">
            <a:avLst/>
          </a:prstGeom>
        </p:spPr>
        <p:txBody>
          <a:bodyPr lIns="0" tIns="0" rIns="0" bIns="0" rtlCol="0" anchor="t">
            <a:spAutoFit/>
          </a:bodyPr>
          <a:lstStyle/>
          <a:p>
            <a:pPr algn="ctr">
              <a:lnSpc>
                <a:spcPts val="7279"/>
              </a:lnSpc>
            </a:pPr>
            <a:r>
              <a:rPr lang="en-US" sz="5199">
                <a:solidFill>
                  <a:srgbClr val="000000"/>
                </a:solidFill>
                <a:latin typeface="DejaVu Serif Bold"/>
              </a:rPr>
              <a:t>Ömer Diner 20011017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6783726" y="377081"/>
            <a:ext cx="4054912" cy="923925"/>
          </a:xfrm>
          <a:prstGeom prst="rect">
            <a:avLst/>
          </a:prstGeom>
        </p:spPr>
        <p:txBody>
          <a:bodyPr lIns="0" tIns="0" rIns="0" bIns="0" rtlCol="0" anchor="t">
            <a:spAutoFit/>
          </a:bodyPr>
          <a:lstStyle/>
          <a:p>
            <a:pPr algn="ctr">
              <a:lnSpc>
                <a:spcPts val="7244"/>
              </a:lnSpc>
              <a:spcBef>
                <a:spcPct val="0"/>
              </a:spcBef>
            </a:pPr>
            <a:r>
              <a:rPr lang="en-US" sz="6036">
                <a:solidFill>
                  <a:srgbClr val="000000"/>
                </a:solidFill>
                <a:latin typeface="Raleway Bold"/>
              </a:rPr>
              <a:t>PARTITION</a:t>
            </a:r>
          </a:p>
        </p:txBody>
      </p:sp>
      <p:sp>
        <p:nvSpPr>
          <p:cNvPr id="3" name="TextBox 3"/>
          <p:cNvSpPr txBox="1"/>
          <p:nvPr/>
        </p:nvSpPr>
        <p:spPr>
          <a:xfrm>
            <a:off x="1028700" y="2140501"/>
            <a:ext cx="16230600" cy="5543550"/>
          </a:xfrm>
          <a:prstGeom prst="rect">
            <a:avLst/>
          </a:prstGeom>
        </p:spPr>
        <p:txBody>
          <a:bodyPr lIns="0" tIns="0" rIns="0" bIns="0" rtlCol="0" anchor="t">
            <a:spAutoFit/>
          </a:bodyPr>
          <a:lstStyle/>
          <a:p>
            <a:pPr algn="ctr">
              <a:lnSpc>
                <a:spcPts val="4848"/>
              </a:lnSpc>
            </a:pPr>
            <a:r>
              <a:rPr lang="en-US" sz="4040" spc="-12">
                <a:solidFill>
                  <a:srgbClr val="000000"/>
                </a:solidFill>
                <a:latin typeface="Raleway"/>
              </a:rPr>
              <a:t>Özetle </a:t>
            </a:r>
            <a:r>
              <a:rPr lang="en-US" sz="4040" spc="-12">
                <a:solidFill>
                  <a:srgbClr val="000000"/>
                </a:solidFill>
                <a:latin typeface="Raleway Bold"/>
              </a:rPr>
              <a:t>verilerin parçalanması</a:t>
            </a:r>
            <a:r>
              <a:rPr lang="en-US" sz="4040" spc="-12">
                <a:solidFill>
                  <a:srgbClr val="000000"/>
                </a:solidFill>
                <a:latin typeface="Raleway"/>
              </a:rPr>
              <a:t> olarak adlandırabileceğimiz</a:t>
            </a:r>
          </a:p>
          <a:p>
            <a:pPr algn="ctr">
              <a:lnSpc>
                <a:spcPts val="4848"/>
              </a:lnSpc>
            </a:pPr>
            <a:r>
              <a:rPr lang="en-US" sz="4040" spc="-12">
                <a:solidFill>
                  <a:srgbClr val="000000"/>
                </a:solidFill>
                <a:latin typeface="Raleway"/>
              </a:rPr>
              <a:t> bir kavram olan partition, büyük veriye sahip tablolarda I/O, CPU ve Memory tüketimini en az şekilde kullanarak daha fazla işlem </a:t>
            </a:r>
          </a:p>
          <a:p>
            <a:pPr algn="ctr">
              <a:lnSpc>
                <a:spcPts val="4848"/>
              </a:lnSpc>
            </a:pPr>
            <a:r>
              <a:rPr lang="en-US" sz="4040" spc="-12">
                <a:solidFill>
                  <a:srgbClr val="000000"/>
                </a:solidFill>
                <a:latin typeface="Raleway"/>
              </a:rPr>
              <a:t>yapabilmemize olanak sağlar.</a:t>
            </a:r>
          </a:p>
          <a:p>
            <a:pPr algn="ctr">
              <a:lnSpc>
                <a:spcPts val="5088"/>
              </a:lnSpc>
            </a:pPr>
            <a:endParaRPr lang="en-US" sz="4040" spc="-12">
              <a:solidFill>
                <a:srgbClr val="000000"/>
              </a:solidFill>
              <a:latin typeface="Raleway"/>
            </a:endParaRPr>
          </a:p>
          <a:p>
            <a:pPr algn="ctr">
              <a:lnSpc>
                <a:spcPts val="4848"/>
              </a:lnSpc>
            </a:pPr>
            <a:r>
              <a:rPr lang="en-US" sz="4040" spc="-12">
                <a:solidFill>
                  <a:srgbClr val="000000"/>
                </a:solidFill>
                <a:latin typeface="Raleway"/>
              </a:rPr>
              <a:t> Bu kazanımları sağlarken de mevcut sorgularımızda bir şeyler değiştirmemize gerek kalmadan, ölçeklenebilir ve sürdürülebilir bir mimariye sahip olmamızı sağlar.</a:t>
            </a:r>
          </a:p>
          <a:p>
            <a:pPr algn="ctr">
              <a:lnSpc>
                <a:spcPts val="4973"/>
              </a:lnSpc>
              <a:spcBef>
                <a:spcPct val="0"/>
              </a:spcBef>
            </a:pPr>
            <a:endParaRPr lang="en-US" sz="4040" spc="-12">
              <a:solidFill>
                <a:srgbClr val="000000"/>
              </a:solidFill>
              <a:latin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Freeform 2"/>
          <p:cNvSpPr/>
          <p:nvPr/>
        </p:nvSpPr>
        <p:spPr>
          <a:xfrm>
            <a:off x="2612264" y="1564248"/>
            <a:ext cx="13063472" cy="6519527"/>
          </a:xfrm>
          <a:custGeom>
            <a:avLst/>
            <a:gdLst/>
            <a:ahLst/>
            <a:cxnLst/>
            <a:rect l="l" t="t" r="r" b="b"/>
            <a:pathLst>
              <a:path w="13063472" h="6519527">
                <a:moveTo>
                  <a:pt x="0" y="0"/>
                </a:moveTo>
                <a:lnTo>
                  <a:pt x="13063472" y="0"/>
                </a:lnTo>
                <a:lnTo>
                  <a:pt x="13063472" y="6519527"/>
                </a:lnTo>
                <a:lnTo>
                  <a:pt x="0" y="6519527"/>
                </a:lnTo>
                <a:lnTo>
                  <a:pt x="0" y="0"/>
                </a:lnTo>
                <a:close/>
              </a:path>
            </a:pathLst>
          </a:custGeom>
          <a:blipFill>
            <a:blip r:embed="rId2"/>
            <a:stretch>
              <a:fillRect/>
            </a:stretch>
          </a:blipFill>
        </p:spPr>
        <p:txBody>
          <a:bodyPr/>
          <a:lstStyle/>
          <a:p>
            <a:endParaRPr lang="tr-T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Freeform 2"/>
          <p:cNvSpPr/>
          <p:nvPr/>
        </p:nvSpPr>
        <p:spPr>
          <a:xfrm>
            <a:off x="5669071" y="2992027"/>
            <a:ext cx="6949859" cy="4919563"/>
          </a:xfrm>
          <a:custGeom>
            <a:avLst/>
            <a:gdLst/>
            <a:ahLst/>
            <a:cxnLst/>
            <a:rect l="l" t="t" r="r" b="b"/>
            <a:pathLst>
              <a:path w="6949859" h="4919563">
                <a:moveTo>
                  <a:pt x="0" y="0"/>
                </a:moveTo>
                <a:lnTo>
                  <a:pt x="6949858" y="0"/>
                </a:lnTo>
                <a:lnTo>
                  <a:pt x="6949858" y="4919563"/>
                </a:lnTo>
                <a:lnTo>
                  <a:pt x="0" y="4919563"/>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4470202" y="121603"/>
            <a:ext cx="9347597" cy="1604644"/>
          </a:xfrm>
          <a:prstGeom prst="rect">
            <a:avLst/>
          </a:prstGeom>
        </p:spPr>
        <p:txBody>
          <a:bodyPr lIns="0" tIns="0" rIns="0" bIns="0" rtlCol="0" anchor="t">
            <a:spAutoFit/>
          </a:bodyPr>
          <a:lstStyle/>
          <a:p>
            <a:pPr marL="0" lvl="0" indent="0" algn="ctr">
              <a:lnSpc>
                <a:spcPts val="12880"/>
              </a:lnSpc>
              <a:spcBef>
                <a:spcPct val="0"/>
              </a:spcBef>
            </a:pPr>
            <a:r>
              <a:rPr lang="en-US" sz="9200">
                <a:solidFill>
                  <a:srgbClr val="000000"/>
                </a:solidFill>
                <a:latin typeface="Arimo Bold"/>
              </a:rPr>
              <a:t>INDEX KAVRAMI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0" y="697949"/>
            <a:ext cx="17982691" cy="9372600"/>
          </a:xfrm>
          <a:prstGeom prst="rect">
            <a:avLst/>
          </a:prstGeom>
        </p:spPr>
        <p:txBody>
          <a:bodyPr lIns="0" tIns="0" rIns="0" bIns="0" rtlCol="0" anchor="t">
            <a:spAutoFit/>
          </a:bodyPr>
          <a:lstStyle/>
          <a:p>
            <a:pPr algn="ctr">
              <a:lnSpc>
                <a:spcPts val="6164"/>
              </a:lnSpc>
            </a:pPr>
            <a:endParaRPr/>
          </a:p>
          <a:p>
            <a:pPr algn="ctr">
              <a:lnSpc>
                <a:spcPts val="6164"/>
              </a:lnSpc>
            </a:pPr>
            <a:r>
              <a:rPr lang="en-US" sz="5137">
                <a:solidFill>
                  <a:srgbClr val="000000"/>
                </a:solidFill>
                <a:latin typeface="Raleway"/>
              </a:rPr>
              <a:t>İndeksleme, veritabanı tablolarındaki verilere daha hızlı erişim sağlamak amacıyla kullanılan bir optimizasyon yöntemidir. Bir veritabanı tablosundaki bir sütun veya sütunlar kombinasyonu üzerinde oluşturulan bir indeks, veriye erişimi hızlandırır. İndeksler, veriyi fiziksel olarak yeniden düzenlemek yerine, bir çeşit </a:t>
            </a:r>
            <a:r>
              <a:rPr lang="en-US" sz="5137">
                <a:solidFill>
                  <a:srgbClr val="000000"/>
                </a:solidFill>
                <a:latin typeface="Raleway Bold"/>
              </a:rPr>
              <a:t>veri yapısı kullanarak erişim hızını artırır</a:t>
            </a:r>
            <a:r>
              <a:rPr lang="en-US" sz="5137">
                <a:solidFill>
                  <a:srgbClr val="000000"/>
                </a:solidFill>
                <a:latin typeface="Raleway"/>
              </a:rPr>
              <a:t>.</a:t>
            </a:r>
          </a:p>
          <a:p>
            <a:pPr algn="ctr">
              <a:lnSpc>
                <a:spcPts val="6164"/>
              </a:lnSpc>
            </a:pPr>
            <a:endParaRPr lang="en-US" sz="5137">
              <a:solidFill>
                <a:srgbClr val="000000"/>
              </a:solidFill>
              <a:latin typeface="Raleway"/>
            </a:endParaRPr>
          </a:p>
          <a:p>
            <a:pPr algn="ctr">
              <a:lnSpc>
                <a:spcPts val="6164"/>
              </a:lnSpc>
            </a:pPr>
            <a:r>
              <a:rPr lang="en-US" sz="5137">
                <a:solidFill>
                  <a:srgbClr val="000000"/>
                </a:solidFill>
                <a:latin typeface="Raleway"/>
              </a:rPr>
              <a:t>İndex olan bir sütunu kullanarak veriye erişim ortalama olarak </a:t>
            </a:r>
            <a:r>
              <a:rPr lang="en-US" sz="5137">
                <a:solidFill>
                  <a:srgbClr val="000000"/>
                </a:solidFill>
                <a:latin typeface="Raleway Bold"/>
              </a:rPr>
              <a:t>O(log(n)) </a:t>
            </a:r>
            <a:r>
              <a:rPr lang="en-US" sz="5137">
                <a:solidFill>
                  <a:srgbClr val="000000"/>
                </a:solidFill>
                <a:latin typeface="Raleway"/>
              </a:rPr>
              <a:t>karmaşıklıkta olur.</a:t>
            </a:r>
          </a:p>
          <a:p>
            <a:pPr algn="ctr">
              <a:lnSpc>
                <a:spcPts val="6164"/>
              </a:lnSpc>
              <a:spcBef>
                <a:spcPct val="0"/>
              </a:spcBef>
            </a:pPr>
            <a:endParaRPr lang="en-US" sz="5137">
              <a:solidFill>
                <a:srgbClr val="000000"/>
              </a:solidFill>
              <a:latin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Freeform 2"/>
          <p:cNvSpPr/>
          <p:nvPr/>
        </p:nvSpPr>
        <p:spPr>
          <a:xfrm>
            <a:off x="1060312" y="6104269"/>
            <a:ext cx="3080957" cy="4114800"/>
          </a:xfrm>
          <a:custGeom>
            <a:avLst/>
            <a:gdLst/>
            <a:ahLst/>
            <a:cxnLst/>
            <a:rect l="l" t="t" r="r" b="b"/>
            <a:pathLst>
              <a:path w="3080957" h="4114800">
                <a:moveTo>
                  <a:pt x="0" y="0"/>
                </a:moveTo>
                <a:lnTo>
                  <a:pt x="3080956" y="0"/>
                </a:lnTo>
                <a:lnTo>
                  <a:pt x="30809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3" name="TextBox 3"/>
          <p:cNvSpPr txBox="1"/>
          <p:nvPr/>
        </p:nvSpPr>
        <p:spPr>
          <a:xfrm>
            <a:off x="0" y="662218"/>
            <a:ext cx="18288000" cy="6991350"/>
          </a:xfrm>
          <a:prstGeom prst="rect">
            <a:avLst/>
          </a:prstGeom>
        </p:spPr>
        <p:txBody>
          <a:bodyPr lIns="0" tIns="0" rIns="0" bIns="0" rtlCol="0" anchor="t">
            <a:spAutoFit/>
          </a:bodyPr>
          <a:lstStyle/>
          <a:p>
            <a:pPr algn="ctr">
              <a:lnSpc>
                <a:spcPts val="6884"/>
              </a:lnSpc>
            </a:pPr>
            <a:r>
              <a:rPr lang="en-US" sz="5736">
                <a:solidFill>
                  <a:srgbClr val="000000"/>
                </a:solidFill>
                <a:latin typeface="Raleway"/>
              </a:rPr>
              <a:t>Ancak her durumda indeksleme kullanmak doğru bir yaklaşım değildir. İndeksler, sorgu performansını artırırken diğer yandan </a:t>
            </a:r>
            <a:r>
              <a:rPr lang="en-US" sz="5736">
                <a:solidFill>
                  <a:srgbClr val="000000"/>
                </a:solidFill>
                <a:latin typeface="Raleway Bold"/>
              </a:rPr>
              <a:t>yazma </a:t>
            </a:r>
            <a:r>
              <a:rPr lang="en-US" sz="5736">
                <a:solidFill>
                  <a:srgbClr val="000000"/>
                </a:solidFill>
                <a:latin typeface="Raleway"/>
              </a:rPr>
              <a:t>işlemlerini yavaşlatabilir. Yeni veri</a:t>
            </a:r>
            <a:r>
              <a:rPr lang="en-US" sz="5736">
                <a:solidFill>
                  <a:srgbClr val="000000"/>
                </a:solidFill>
                <a:latin typeface="Raleway Bold"/>
              </a:rPr>
              <a:t> eklemek</a:t>
            </a:r>
            <a:r>
              <a:rPr lang="en-US" sz="5736">
                <a:solidFill>
                  <a:srgbClr val="000000"/>
                </a:solidFill>
                <a:latin typeface="Raleway"/>
              </a:rPr>
              <a:t> veya varolan veriyi </a:t>
            </a:r>
            <a:r>
              <a:rPr lang="en-US" sz="5736">
                <a:solidFill>
                  <a:srgbClr val="000000"/>
                </a:solidFill>
                <a:latin typeface="Raleway Bold"/>
              </a:rPr>
              <a:t>güncellemek</a:t>
            </a:r>
            <a:r>
              <a:rPr lang="en-US" sz="5736">
                <a:solidFill>
                  <a:srgbClr val="000000"/>
                </a:solidFill>
                <a:latin typeface="Raleway"/>
              </a:rPr>
              <a:t> gibi işlemler, </a:t>
            </a:r>
            <a:r>
              <a:rPr lang="en-US" sz="5736">
                <a:solidFill>
                  <a:srgbClr val="000000"/>
                </a:solidFill>
                <a:latin typeface="Raleway Bold"/>
              </a:rPr>
              <a:t>indekslerin güncellenmesine</a:t>
            </a:r>
            <a:r>
              <a:rPr lang="en-US" sz="5736">
                <a:solidFill>
                  <a:srgbClr val="000000"/>
                </a:solidFill>
                <a:latin typeface="Raleway"/>
              </a:rPr>
              <a:t> neden olur ve bu da performansı olumsuz etkileyebilir.</a:t>
            </a:r>
          </a:p>
          <a:p>
            <a:pPr algn="ctr">
              <a:lnSpc>
                <a:spcPts val="7244"/>
              </a:lnSpc>
              <a:spcBef>
                <a:spcPct val="0"/>
              </a:spcBef>
            </a:pPr>
            <a:endParaRPr lang="en-US" sz="5736">
              <a:solidFill>
                <a:srgbClr val="000000"/>
              </a:solidFill>
              <a:latin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165376" y="1216608"/>
            <a:ext cx="17957249" cy="9544050"/>
          </a:xfrm>
          <a:prstGeom prst="rect">
            <a:avLst/>
          </a:prstGeom>
        </p:spPr>
        <p:txBody>
          <a:bodyPr lIns="0" tIns="0" rIns="0" bIns="0" rtlCol="0" anchor="t">
            <a:spAutoFit/>
          </a:bodyPr>
          <a:lstStyle/>
          <a:p>
            <a:pPr algn="ctr">
              <a:lnSpc>
                <a:spcPts val="5804"/>
              </a:lnSpc>
            </a:pPr>
            <a:r>
              <a:rPr lang="en-US" sz="4837">
                <a:solidFill>
                  <a:srgbClr val="000000"/>
                </a:solidFill>
                <a:latin typeface="Raleway Bold"/>
              </a:rPr>
              <a:t>Okuma</a:t>
            </a:r>
            <a:r>
              <a:rPr lang="en-US" sz="4837">
                <a:solidFill>
                  <a:srgbClr val="000000"/>
                </a:solidFill>
                <a:latin typeface="Raleway"/>
              </a:rPr>
              <a:t> işlemlerinin </a:t>
            </a:r>
            <a:r>
              <a:rPr lang="en-US" sz="4837">
                <a:solidFill>
                  <a:srgbClr val="000000"/>
                </a:solidFill>
                <a:latin typeface="Raleway Bold"/>
              </a:rPr>
              <a:t>yoğun </a:t>
            </a:r>
            <a:r>
              <a:rPr lang="en-US" sz="4837">
                <a:solidFill>
                  <a:srgbClr val="000000"/>
                </a:solidFill>
                <a:latin typeface="Raleway"/>
              </a:rPr>
              <a:t>olduğu tüm tablolarda indeksleri  oluşturun.</a:t>
            </a:r>
          </a:p>
          <a:p>
            <a:pPr algn="ctr">
              <a:lnSpc>
                <a:spcPts val="5804"/>
              </a:lnSpc>
            </a:pPr>
            <a:endParaRPr lang="en-US" sz="4837">
              <a:solidFill>
                <a:srgbClr val="000000"/>
              </a:solidFill>
              <a:latin typeface="Raleway"/>
            </a:endParaRPr>
          </a:p>
          <a:p>
            <a:pPr algn="ctr">
              <a:lnSpc>
                <a:spcPts val="5804"/>
              </a:lnSpc>
            </a:pPr>
            <a:r>
              <a:rPr lang="en-US" sz="4837">
                <a:solidFill>
                  <a:srgbClr val="000000"/>
                </a:solidFill>
                <a:latin typeface="Raleway"/>
              </a:rPr>
              <a:t>        Daha az sayıda arama işlemi, daha fazla sayıda ekleme ve güncelleme işlemi yaptığınız tablolarda gereksiz indekslerden kaçının.</a:t>
            </a:r>
          </a:p>
          <a:p>
            <a:pPr algn="ctr">
              <a:lnSpc>
                <a:spcPts val="5804"/>
              </a:lnSpc>
            </a:pPr>
            <a:endParaRPr lang="en-US" sz="4837">
              <a:solidFill>
                <a:srgbClr val="000000"/>
              </a:solidFill>
              <a:latin typeface="Raleway"/>
            </a:endParaRPr>
          </a:p>
          <a:p>
            <a:pPr algn="ctr">
              <a:lnSpc>
                <a:spcPts val="5804"/>
              </a:lnSpc>
            </a:pPr>
            <a:r>
              <a:rPr lang="en-US" sz="4837">
                <a:solidFill>
                  <a:srgbClr val="000000"/>
                </a:solidFill>
                <a:latin typeface="Raleway"/>
              </a:rPr>
              <a:t>        Tam tablo taraması(Full table scan), sorgunun WHERE kısmındaki sütunların kendileriyle ilişkili bir indeks olmadığında gerçekleşir. Bir SQL sorgusunun </a:t>
            </a:r>
            <a:r>
              <a:rPr lang="en-US" sz="4837">
                <a:solidFill>
                  <a:srgbClr val="000000"/>
                </a:solidFill>
                <a:latin typeface="Raleway Bold"/>
              </a:rPr>
              <a:t>WHERE kısmında  kullanılan sütunlarda</a:t>
            </a:r>
            <a:r>
              <a:rPr lang="en-US" sz="4837">
                <a:solidFill>
                  <a:srgbClr val="000000"/>
                </a:solidFill>
                <a:latin typeface="Raleway"/>
              </a:rPr>
              <a:t> bir indeks oluşturarak tam tablo taramasını önleyebilirsiniz.</a:t>
            </a:r>
          </a:p>
          <a:p>
            <a:pPr algn="ctr">
              <a:lnSpc>
                <a:spcPts val="5804"/>
              </a:lnSpc>
              <a:spcBef>
                <a:spcPct val="0"/>
              </a:spcBef>
            </a:pPr>
            <a:endParaRPr lang="en-US" sz="4837">
              <a:solidFill>
                <a:srgbClr val="000000"/>
              </a:solidFill>
              <a:latin typeface="Raleway"/>
            </a:endParaRPr>
          </a:p>
        </p:txBody>
      </p:sp>
      <p:sp>
        <p:nvSpPr>
          <p:cNvPr id="3" name="TextBox 3"/>
          <p:cNvSpPr txBox="1"/>
          <p:nvPr/>
        </p:nvSpPr>
        <p:spPr>
          <a:xfrm>
            <a:off x="6522070" y="-9525"/>
            <a:ext cx="4582358" cy="923925"/>
          </a:xfrm>
          <a:prstGeom prst="rect">
            <a:avLst/>
          </a:prstGeom>
        </p:spPr>
        <p:txBody>
          <a:bodyPr lIns="0" tIns="0" rIns="0" bIns="0" rtlCol="0" anchor="t">
            <a:spAutoFit/>
          </a:bodyPr>
          <a:lstStyle/>
          <a:p>
            <a:pPr algn="ctr">
              <a:lnSpc>
                <a:spcPts val="7244"/>
              </a:lnSpc>
              <a:spcBef>
                <a:spcPct val="0"/>
              </a:spcBef>
            </a:pPr>
            <a:r>
              <a:rPr lang="en-US" sz="6036">
                <a:solidFill>
                  <a:srgbClr val="000000"/>
                </a:solidFill>
                <a:latin typeface="Raleway Bold"/>
              </a:rPr>
              <a:t>TAVSİYELER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672506" y="2125578"/>
            <a:ext cx="16586794" cy="6581775"/>
          </a:xfrm>
          <a:prstGeom prst="rect">
            <a:avLst/>
          </a:prstGeom>
        </p:spPr>
        <p:txBody>
          <a:bodyPr lIns="0" tIns="0" rIns="0" bIns="0" rtlCol="0" anchor="t">
            <a:spAutoFit/>
          </a:bodyPr>
          <a:lstStyle/>
          <a:p>
            <a:pPr algn="ctr">
              <a:lnSpc>
                <a:spcPts val="5204"/>
              </a:lnSpc>
            </a:pPr>
            <a:r>
              <a:rPr lang="en-US" sz="4337">
                <a:solidFill>
                  <a:srgbClr val="000000"/>
                </a:solidFill>
                <a:latin typeface="Raleway"/>
              </a:rPr>
              <a:t>İndeks oluşturma, veritabanı yönetim sistemine  özgü syntax kullanılarak gerçekleştirilir. Temelde, bir `CREATE INDEX` veya `ALTER TABLE` ifadesi kullanarak indeks oluşturabilir veya mevcut bir tabloya indeks ekleyebilirsiniz. </a:t>
            </a:r>
          </a:p>
          <a:p>
            <a:pPr algn="ctr">
              <a:lnSpc>
                <a:spcPts val="5204"/>
              </a:lnSpc>
            </a:pPr>
            <a:r>
              <a:rPr lang="en-US" sz="4337">
                <a:solidFill>
                  <a:srgbClr val="000000"/>
                </a:solidFill>
                <a:latin typeface="Raleway"/>
              </a:rPr>
              <a:t>Örneğin:</a:t>
            </a:r>
          </a:p>
          <a:p>
            <a:pPr algn="ctr">
              <a:lnSpc>
                <a:spcPts val="5204"/>
              </a:lnSpc>
            </a:pPr>
            <a:r>
              <a:rPr lang="en-US" sz="4337">
                <a:solidFill>
                  <a:srgbClr val="000000"/>
                </a:solidFill>
                <a:latin typeface="Raleway Bold"/>
              </a:rPr>
              <a:t>CREATE INDEX idx_username ON users (username);</a:t>
            </a:r>
          </a:p>
          <a:p>
            <a:pPr algn="ctr">
              <a:lnSpc>
                <a:spcPts val="5204"/>
              </a:lnSpc>
            </a:pPr>
            <a:r>
              <a:rPr lang="en-US" sz="4337">
                <a:solidFill>
                  <a:srgbClr val="000000"/>
                </a:solidFill>
                <a:latin typeface="Raleway"/>
              </a:rPr>
              <a:t>veya</a:t>
            </a:r>
          </a:p>
          <a:p>
            <a:pPr algn="ctr">
              <a:lnSpc>
                <a:spcPts val="5204"/>
              </a:lnSpc>
            </a:pPr>
            <a:r>
              <a:rPr lang="en-US" sz="4337">
                <a:solidFill>
                  <a:srgbClr val="000000"/>
                </a:solidFill>
                <a:latin typeface="Raleway Bold"/>
              </a:rPr>
              <a:t>ALTER TABLE orders</a:t>
            </a:r>
          </a:p>
          <a:p>
            <a:pPr algn="ctr">
              <a:lnSpc>
                <a:spcPts val="5204"/>
              </a:lnSpc>
            </a:pPr>
            <a:r>
              <a:rPr lang="en-US" sz="4337">
                <a:solidFill>
                  <a:srgbClr val="000000"/>
                </a:solidFill>
                <a:latin typeface="Raleway Bold"/>
              </a:rPr>
              <a:t>ADD INDEX idx_customer_orderdate (customer_id, orderdate);</a:t>
            </a:r>
          </a:p>
          <a:p>
            <a:pPr algn="ctr">
              <a:lnSpc>
                <a:spcPts val="5204"/>
              </a:lnSpc>
              <a:spcBef>
                <a:spcPct val="0"/>
              </a:spcBef>
            </a:pPr>
            <a:endParaRPr lang="en-US" sz="4337">
              <a:solidFill>
                <a:srgbClr val="000000"/>
              </a:solidFill>
              <a:latin typeface="Raleway Bold"/>
            </a:endParaRPr>
          </a:p>
        </p:txBody>
      </p:sp>
      <p:sp>
        <p:nvSpPr>
          <p:cNvPr id="3" name="TextBox 3"/>
          <p:cNvSpPr txBox="1"/>
          <p:nvPr/>
        </p:nvSpPr>
        <p:spPr>
          <a:xfrm>
            <a:off x="3681870" y="561975"/>
            <a:ext cx="10211872" cy="923925"/>
          </a:xfrm>
          <a:prstGeom prst="rect">
            <a:avLst/>
          </a:prstGeom>
        </p:spPr>
        <p:txBody>
          <a:bodyPr lIns="0" tIns="0" rIns="0" bIns="0" rtlCol="0" anchor="t">
            <a:spAutoFit/>
          </a:bodyPr>
          <a:lstStyle/>
          <a:p>
            <a:pPr algn="ctr">
              <a:lnSpc>
                <a:spcPts val="7244"/>
              </a:lnSpc>
              <a:spcBef>
                <a:spcPct val="0"/>
              </a:spcBef>
            </a:pPr>
            <a:r>
              <a:rPr lang="en-US" sz="6036">
                <a:solidFill>
                  <a:srgbClr val="000000"/>
                </a:solidFill>
                <a:latin typeface="Raleway Bold"/>
              </a:rPr>
              <a:t>İndeksleme Nasıl Kullanılır?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6567237" y="-9525"/>
            <a:ext cx="4186714" cy="923925"/>
          </a:xfrm>
          <a:prstGeom prst="rect">
            <a:avLst/>
          </a:prstGeom>
        </p:spPr>
        <p:txBody>
          <a:bodyPr lIns="0" tIns="0" rIns="0" bIns="0" rtlCol="0" anchor="t">
            <a:spAutoFit/>
          </a:bodyPr>
          <a:lstStyle/>
          <a:p>
            <a:pPr algn="ctr">
              <a:lnSpc>
                <a:spcPts val="7244"/>
              </a:lnSpc>
              <a:spcBef>
                <a:spcPct val="0"/>
              </a:spcBef>
            </a:pPr>
            <a:r>
              <a:rPr lang="en-US" sz="6036">
                <a:solidFill>
                  <a:srgbClr val="000000"/>
                </a:solidFill>
                <a:latin typeface="Raleway Bold"/>
              </a:rPr>
              <a:t>KAYNAKÇA</a:t>
            </a:r>
          </a:p>
        </p:txBody>
      </p:sp>
      <p:sp>
        <p:nvSpPr>
          <p:cNvPr id="3" name="TextBox 3"/>
          <p:cNvSpPr txBox="1"/>
          <p:nvPr/>
        </p:nvSpPr>
        <p:spPr>
          <a:xfrm>
            <a:off x="0" y="1265966"/>
            <a:ext cx="18288000" cy="7553325"/>
          </a:xfrm>
          <a:prstGeom prst="rect">
            <a:avLst/>
          </a:prstGeom>
        </p:spPr>
        <p:txBody>
          <a:bodyPr lIns="0" tIns="0" rIns="0" bIns="0" rtlCol="0" anchor="t">
            <a:spAutoFit/>
          </a:bodyPr>
          <a:lstStyle/>
          <a:p>
            <a:pPr algn="ctr">
              <a:lnSpc>
                <a:spcPts val="5444"/>
              </a:lnSpc>
            </a:pPr>
            <a:r>
              <a:rPr lang="en-US" sz="4537">
                <a:solidFill>
                  <a:srgbClr val="1D4484"/>
                </a:solidFill>
                <a:latin typeface="Raleway"/>
              </a:rPr>
              <a:t>https://www.baeldung.com/cs/databases-indexing https://www.quora.com/What-is-the-time-complexity-of-a-search-query-in-a-database https://medium.com/@cankaya07/sql-server-table-partitioning-29a5e490a5ff </a:t>
            </a:r>
          </a:p>
          <a:p>
            <a:pPr algn="ctr">
              <a:lnSpc>
                <a:spcPts val="5444"/>
              </a:lnSpc>
            </a:pPr>
            <a:r>
              <a:rPr lang="en-US" sz="4537">
                <a:solidFill>
                  <a:srgbClr val="1D4484"/>
                </a:solidFill>
                <a:latin typeface="Raleway"/>
              </a:rPr>
              <a:t>https://blog.devart.com/how-to-optimize-sql-query.html https://medium.com/@arifozanakta/sqlde-i%CC%87ndeksleme-sorgu-performans%C4%B1n%C4%B1-art%C4%B1rma-rehberi-566b3847eb8c </a:t>
            </a:r>
          </a:p>
          <a:p>
            <a:pPr algn="ctr">
              <a:lnSpc>
                <a:spcPts val="5444"/>
              </a:lnSpc>
              <a:spcBef>
                <a:spcPct val="0"/>
              </a:spcBef>
            </a:pPr>
            <a:r>
              <a:rPr lang="en-US" sz="4537">
                <a:solidFill>
                  <a:srgbClr val="1D4484"/>
                </a:solidFill>
                <a:latin typeface="Raleway"/>
              </a:rPr>
              <a:t>https://www.sqlekibi.com/sql-server/sql-server-performansini-ve-veritabaninizi-iyilestirmeye-yonelik-ipuclari-%F0%9F%92%A1.html/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5485062" y="4614862"/>
            <a:ext cx="7355976" cy="1057275"/>
          </a:xfrm>
          <a:prstGeom prst="rect">
            <a:avLst/>
          </a:prstGeom>
        </p:spPr>
        <p:txBody>
          <a:bodyPr lIns="0" tIns="0" rIns="0" bIns="0" rtlCol="0" anchor="t">
            <a:spAutoFit/>
          </a:bodyPr>
          <a:lstStyle/>
          <a:p>
            <a:pPr algn="ctr">
              <a:lnSpc>
                <a:spcPts val="8399"/>
              </a:lnSpc>
            </a:pPr>
            <a:r>
              <a:rPr lang="en-US" sz="6999">
                <a:solidFill>
                  <a:srgbClr val="4F7386"/>
                </a:solidFill>
                <a:latin typeface="Montserrat Ultra-Bold"/>
              </a:rPr>
              <a:t>TEŞEKKÜRLER</a:t>
            </a:r>
          </a:p>
        </p:txBody>
      </p:sp>
      <p:sp>
        <p:nvSpPr>
          <p:cNvPr id="3" name="AutoShape 3"/>
          <p:cNvSpPr/>
          <p:nvPr/>
        </p:nvSpPr>
        <p:spPr>
          <a:xfrm rot="-10800000">
            <a:off x="-770954" y="5048250"/>
            <a:ext cx="5866181" cy="0"/>
          </a:xfrm>
          <a:prstGeom prst="line">
            <a:avLst/>
          </a:prstGeom>
          <a:ln w="190500" cap="rnd">
            <a:solidFill>
              <a:srgbClr val="4F7386"/>
            </a:solidFill>
            <a:prstDash val="solid"/>
            <a:headEnd type="none" w="sm" len="sm"/>
            <a:tailEnd type="none" w="sm" len="sm"/>
          </a:ln>
        </p:spPr>
        <p:txBody>
          <a:bodyPr/>
          <a:lstStyle/>
          <a:p>
            <a:endParaRPr lang="tr-TR"/>
          </a:p>
        </p:txBody>
      </p:sp>
      <p:sp>
        <p:nvSpPr>
          <p:cNvPr id="4" name="AutoShape 4"/>
          <p:cNvSpPr/>
          <p:nvPr/>
        </p:nvSpPr>
        <p:spPr>
          <a:xfrm rot="-10800000">
            <a:off x="13192773" y="5048250"/>
            <a:ext cx="5700794" cy="0"/>
          </a:xfrm>
          <a:prstGeom prst="line">
            <a:avLst/>
          </a:prstGeom>
          <a:ln w="190500" cap="rnd">
            <a:solidFill>
              <a:srgbClr val="4F7386"/>
            </a:solidFill>
            <a:prstDash val="solid"/>
            <a:headEnd type="none" w="sm" len="sm"/>
            <a:tailEnd type="none" w="sm" len="sm"/>
          </a:ln>
        </p:spPr>
        <p:txBody>
          <a:bodyPr/>
          <a:lstStyle/>
          <a:p>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Freeform 2"/>
          <p:cNvSpPr/>
          <p:nvPr/>
        </p:nvSpPr>
        <p:spPr>
          <a:xfrm>
            <a:off x="5277443" y="5143500"/>
            <a:ext cx="7364683" cy="4900862"/>
          </a:xfrm>
          <a:custGeom>
            <a:avLst/>
            <a:gdLst/>
            <a:ahLst/>
            <a:cxnLst/>
            <a:rect l="l" t="t" r="r" b="b"/>
            <a:pathLst>
              <a:path w="7364683" h="4900862">
                <a:moveTo>
                  <a:pt x="0" y="0"/>
                </a:moveTo>
                <a:lnTo>
                  <a:pt x="7364683" y="0"/>
                </a:lnTo>
                <a:lnTo>
                  <a:pt x="7364683" y="4900862"/>
                </a:lnTo>
                <a:lnTo>
                  <a:pt x="0" y="4900862"/>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0" y="1019175"/>
            <a:ext cx="18288000" cy="4581525"/>
          </a:xfrm>
          <a:prstGeom prst="rect">
            <a:avLst/>
          </a:prstGeom>
        </p:spPr>
        <p:txBody>
          <a:bodyPr lIns="0" tIns="0" rIns="0" bIns="0" rtlCol="0" anchor="t">
            <a:spAutoFit/>
          </a:bodyPr>
          <a:lstStyle/>
          <a:p>
            <a:pPr algn="ctr">
              <a:lnSpc>
                <a:spcPts val="7244"/>
              </a:lnSpc>
            </a:pPr>
            <a:r>
              <a:rPr lang="en-US" sz="6036">
                <a:solidFill>
                  <a:srgbClr val="000000"/>
                </a:solidFill>
                <a:latin typeface="Raleway"/>
              </a:rPr>
              <a:t> Performans için bilinmesi gereken iki kritik nokta; </a:t>
            </a:r>
            <a:r>
              <a:rPr lang="en-US" sz="6036">
                <a:solidFill>
                  <a:srgbClr val="000000"/>
                </a:solidFill>
                <a:latin typeface="Raleway Bold"/>
              </a:rPr>
              <a:t>istemci ve sunucu arasındaki veri trafiğinin minimumda tutulması </a:t>
            </a:r>
            <a:r>
              <a:rPr lang="en-US" sz="6036">
                <a:solidFill>
                  <a:srgbClr val="000000"/>
                </a:solidFill>
                <a:latin typeface="Raleway"/>
              </a:rPr>
              <a:t>ve olabildiğince </a:t>
            </a:r>
            <a:r>
              <a:rPr lang="en-US" sz="6036">
                <a:solidFill>
                  <a:srgbClr val="000000"/>
                </a:solidFill>
                <a:latin typeface="Raleway Bold"/>
              </a:rPr>
              <a:t>az disk erişimi</a:t>
            </a:r>
            <a:r>
              <a:rPr lang="en-US" sz="6036">
                <a:solidFill>
                  <a:srgbClr val="000000"/>
                </a:solidFill>
                <a:latin typeface="Raleway"/>
              </a:rPr>
              <a:t> yapılması gerekliliğidir.</a:t>
            </a:r>
          </a:p>
          <a:p>
            <a:pPr algn="ctr">
              <a:lnSpc>
                <a:spcPts val="7244"/>
              </a:lnSpc>
              <a:spcBef>
                <a:spcPct val="0"/>
              </a:spcBef>
            </a:pPr>
            <a:endParaRPr lang="en-US" sz="6036">
              <a:solidFill>
                <a:srgbClr val="000000"/>
              </a:solidFill>
              <a:latin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Freeform 2"/>
          <p:cNvSpPr/>
          <p:nvPr/>
        </p:nvSpPr>
        <p:spPr>
          <a:xfrm>
            <a:off x="830433" y="4088404"/>
            <a:ext cx="16428867" cy="5472458"/>
          </a:xfrm>
          <a:custGeom>
            <a:avLst/>
            <a:gdLst/>
            <a:ahLst/>
            <a:cxnLst/>
            <a:rect l="l" t="t" r="r" b="b"/>
            <a:pathLst>
              <a:path w="16428867" h="5472458">
                <a:moveTo>
                  <a:pt x="0" y="0"/>
                </a:moveTo>
                <a:lnTo>
                  <a:pt x="16428867" y="0"/>
                </a:lnTo>
                <a:lnTo>
                  <a:pt x="16428867" y="5472458"/>
                </a:lnTo>
                <a:lnTo>
                  <a:pt x="0" y="5472458"/>
                </a:lnTo>
                <a:lnTo>
                  <a:pt x="0" y="0"/>
                </a:lnTo>
                <a:close/>
              </a:path>
            </a:pathLst>
          </a:custGeom>
          <a:blipFill>
            <a:blip r:embed="rId2"/>
            <a:stretch>
              <a:fillRect l="-2029" r="-2029"/>
            </a:stretch>
          </a:blipFill>
        </p:spPr>
        <p:txBody>
          <a:bodyPr/>
          <a:lstStyle/>
          <a:p>
            <a:endParaRPr lang="tr-TR"/>
          </a:p>
        </p:txBody>
      </p:sp>
      <p:sp>
        <p:nvSpPr>
          <p:cNvPr id="3" name="TextBox 3"/>
          <p:cNvSpPr txBox="1"/>
          <p:nvPr/>
        </p:nvSpPr>
        <p:spPr>
          <a:xfrm>
            <a:off x="0" y="1560383"/>
            <a:ext cx="18288000" cy="3152775"/>
          </a:xfrm>
          <a:prstGeom prst="rect">
            <a:avLst/>
          </a:prstGeom>
        </p:spPr>
        <p:txBody>
          <a:bodyPr lIns="0" tIns="0" rIns="0" bIns="0" rtlCol="0" anchor="t">
            <a:spAutoFit/>
          </a:bodyPr>
          <a:lstStyle/>
          <a:p>
            <a:pPr algn="ctr">
              <a:lnSpc>
                <a:spcPts val="5924"/>
              </a:lnSpc>
            </a:pPr>
            <a:r>
              <a:rPr lang="en-US" sz="4937">
                <a:solidFill>
                  <a:srgbClr val="000000"/>
                </a:solidFill>
                <a:latin typeface="Raleway"/>
              </a:rPr>
              <a:t>Var olan bin adet satırı Test adındaki tabloya ekleyelim.</a:t>
            </a:r>
          </a:p>
          <a:p>
            <a:pPr algn="ctr">
              <a:lnSpc>
                <a:spcPts val="5924"/>
              </a:lnSpc>
            </a:pPr>
            <a:r>
              <a:rPr lang="en-US" sz="4937">
                <a:solidFill>
                  <a:srgbClr val="000000"/>
                </a:solidFill>
                <a:latin typeface="Raleway"/>
              </a:rPr>
              <a:t>Birinci ve </a:t>
            </a:r>
            <a:r>
              <a:rPr lang="en-US" sz="4937">
                <a:solidFill>
                  <a:srgbClr val="000000"/>
                </a:solidFill>
                <a:latin typeface="Raleway Bold"/>
              </a:rPr>
              <a:t>YANLIŞ</a:t>
            </a:r>
            <a:r>
              <a:rPr lang="en-US" sz="4937">
                <a:solidFill>
                  <a:srgbClr val="000000"/>
                </a:solidFill>
                <a:latin typeface="Raleway"/>
              </a:rPr>
              <a:t> olan yöntem </a:t>
            </a:r>
            <a:r>
              <a:rPr lang="en-US" sz="4937">
                <a:solidFill>
                  <a:srgbClr val="000000"/>
                </a:solidFill>
                <a:latin typeface="Raleway Bold"/>
              </a:rPr>
              <a:t>döngü içerisinde satır sayısı kadar INSERT komutu </a:t>
            </a:r>
            <a:r>
              <a:rPr lang="en-US" sz="4937">
                <a:solidFill>
                  <a:srgbClr val="000000"/>
                </a:solidFill>
                <a:latin typeface="Raleway"/>
              </a:rPr>
              <a:t>çalıştırmaktır.</a:t>
            </a:r>
          </a:p>
          <a:p>
            <a:pPr algn="ctr">
              <a:lnSpc>
                <a:spcPts val="7244"/>
              </a:lnSpc>
              <a:spcBef>
                <a:spcPct val="0"/>
              </a:spcBef>
            </a:pPr>
            <a:endParaRPr lang="en-US" sz="4937">
              <a:solidFill>
                <a:srgbClr val="000000"/>
              </a:solidFill>
              <a:latin typeface="Raleway"/>
            </a:endParaRPr>
          </a:p>
        </p:txBody>
      </p:sp>
      <p:sp>
        <p:nvSpPr>
          <p:cNvPr id="4" name="TextBox 4"/>
          <p:cNvSpPr txBox="1"/>
          <p:nvPr/>
        </p:nvSpPr>
        <p:spPr>
          <a:xfrm>
            <a:off x="4304611" y="-9525"/>
            <a:ext cx="8529042" cy="923925"/>
          </a:xfrm>
          <a:prstGeom prst="rect">
            <a:avLst/>
          </a:prstGeom>
        </p:spPr>
        <p:txBody>
          <a:bodyPr lIns="0" tIns="0" rIns="0" bIns="0" rtlCol="0" anchor="t">
            <a:spAutoFit/>
          </a:bodyPr>
          <a:lstStyle/>
          <a:p>
            <a:pPr algn="ctr">
              <a:lnSpc>
                <a:spcPts val="7244"/>
              </a:lnSpc>
              <a:spcBef>
                <a:spcPct val="0"/>
              </a:spcBef>
            </a:pPr>
            <a:r>
              <a:rPr lang="en-US" sz="6036">
                <a:solidFill>
                  <a:srgbClr val="000000"/>
                </a:solidFill>
                <a:latin typeface="Raleway Bold"/>
              </a:rPr>
              <a:t>TOPLU VERİ İŞLEMLERİ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Freeform 2"/>
          <p:cNvSpPr/>
          <p:nvPr/>
        </p:nvSpPr>
        <p:spPr>
          <a:xfrm>
            <a:off x="1344133" y="3137572"/>
            <a:ext cx="15165232" cy="5175436"/>
          </a:xfrm>
          <a:custGeom>
            <a:avLst/>
            <a:gdLst/>
            <a:ahLst/>
            <a:cxnLst/>
            <a:rect l="l" t="t" r="r" b="b"/>
            <a:pathLst>
              <a:path w="15165232" h="5175436">
                <a:moveTo>
                  <a:pt x="0" y="0"/>
                </a:moveTo>
                <a:lnTo>
                  <a:pt x="15165232" y="0"/>
                </a:lnTo>
                <a:lnTo>
                  <a:pt x="15165232" y="5175436"/>
                </a:lnTo>
                <a:lnTo>
                  <a:pt x="0" y="5175436"/>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181537" y="474575"/>
            <a:ext cx="18288000" cy="2238375"/>
          </a:xfrm>
          <a:prstGeom prst="rect">
            <a:avLst/>
          </a:prstGeom>
        </p:spPr>
        <p:txBody>
          <a:bodyPr lIns="0" tIns="0" rIns="0" bIns="0" rtlCol="0" anchor="t">
            <a:spAutoFit/>
          </a:bodyPr>
          <a:lstStyle/>
          <a:p>
            <a:pPr algn="ctr">
              <a:lnSpc>
                <a:spcPts val="5924"/>
              </a:lnSpc>
            </a:pPr>
            <a:r>
              <a:rPr lang="en-US" sz="4937">
                <a:solidFill>
                  <a:srgbClr val="000000"/>
                </a:solidFill>
                <a:latin typeface="Raleway"/>
              </a:rPr>
              <a:t>İkinci ve </a:t>
            </a:r>
            <a:r>
              <a:rPr lang="en-US" sz="4937">
                <a:solidFill>
                  <a:srgbClr val="000000"/>
                </a:solidFill>
                <a:latin typeface="Raleway Bold"/>
              </a:rPr>
              <a:t>DOĞRU</a:t>
            </a:r>
            <a:r>
              <a:rPr lang="en-US" sz="4937">
                <a:solidFill>
                  <a:srgbClr val="000000"/>
                </a:solidFill>
                <a:latin typeface="Raleway"/>
              </a:rPr>
              <a:t> olan yöntem ise gerekli parametreleri bir değişkende toplayarak tek bir insert komutu göndermektir.</a:t>
            </a:r>
          </a:p>
          <a:p>
            <a:pPr algn="ctr">
              <a:lnSpc>
                <a:spcPts val="5924"/>
              </a:lnSpc>
              <a:spcBef>
                <a:spcPct val="0"/>
              </a:spcBef>
            </a:pPr>
            <a:endParaRPr lang="en-US" sz="4937">
              <a:solidFill>
                <a:srgbClr val="000000"/>
              </a:solidFill>
              <a:latin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655435" y="269021"/>
            <a:ext cx="3875616" cy="9852599"/>
            <a:chOff x="0" y="0"/>
            <a:chExt cx="660400" cy="1678870"/>
          </a:xfrm>
        </p:grpSpPr>
        <p:sp>
          <p:nvSpPr>
            <p:cNvPr id="3" name="Freeform 3"/>
            <p:cNvSpPr/>
            <p:nvPr/>
          </p:nvSpPr>
          <p:spPr>
            <a:xfrm>
              <a:off x="0" y="0"/>
              <a:ext cx="660400" cy="1678870"/>
            </a:xfrm>
            <a:custGeom>
              <a:avLst/>
              <a:gdLst/>
              <a:ahLst/>
              <a:cxnLst/>
              <a:rect l="l" t="t" r="r" b="b"/>
              <a:pathLst>
                <a:path w="660400" h="1678870">
                  <a:moveTo>
                    <a:pt x="220252" y="1659801"/>
                  </a:moveTo>
                  <a:cubicBezTo>
                    <a:pt x="254109" y="1671315"/>
                    <a:pt x="292600" y="1678870"/>
                    <a:pt x="330378" y="1678870"/>
                  </a:cubicBezTo>
                  <a:cubicBezTo>
                    <a:pt x="368157" y="1678870"/>
                    <a:pt x="404509" y="1672393"/>
                    <a:pt x="438009" y="1660879"/>
                  </a:cubicBezTo>
                  <a:cubicBezTo>
                    <a:pt x="438723" y="1660520"/>
                    <a:pt x="439435" y="1660520"/>
                    <a:pt x="440148" y="1660161"/>
                  </a:cubicBezTo>
                  <a:cubicBezTo>
                    <a:pt x="565955" y="1614105"/>
                    <a:pt x="658618" y="1492491"/>
                    <a:pt x="660400" y="1331130"/>
                  </a:cubicBezTo>
                  <a:lnTo>
                    <a:pt x="660400" y="0"/>
                  </a:lnTo>
                  <a:lnTo>
                    <a:pt x="0" y="0"/>
                  </a:lnTo>
                  <a:lnTo>
                    <a:pt x="0" y="1330143"/>
                  </a:lnTo>
                  <a:cubicBezTo>
                    <a:pt x="1782" y="1493210"/>
                    <a:pt x="93019" y="1614825"/>
                    <a:pt x="220252" y="1659801"/>
                  </a:cubicBezTo>
                  <a:close/>
                </a:path>
              </a:pathLst>
            </a:custGeom>
            <a:solidFill>
              <a:srgbClr val="4F7386"/>
            </a:solidFill>
          </p:spPr>
          <p:txBody>
            <a:bodyPr/>
            <a:lstStyle/>
            <a:p>
              <a:endParaRPr lang="tr-TR"/>
            </a:p>
          </p:txBody>
        </p:sp>
        <p:sp>
          <p:nvSpPr>
            <p:cNvPr id="4" name="TextBox 4"/>
            <p:cNvSpPr txBox="1"/>
            <p:nvPr/>
          </p:nvSpPr>
          <p:spPr>
            <a:xfrm>
              <a:off x="0" y="-9525"/>
              <a:ext cx="660400" cy="1561395"/>
            </a:xfrm>
            <a:prstGeom prst="rect">
              <a:avLst/>
            </a:prstGeom>
          </p:spPr>
          <p:txBody>
            <a:bodyPr lIns="50800" tIns="50800" rIns="50800" bIns="50800" rtlCol="0" anchor="ctr"/>
            <a:lstStyle/>
            <a:p>
              <a:pPr algn="ctr">
                <a:lnSpc>
                  <a:spcPts val="2879"/>
                </a:lnSpc>
              </a:pPr>
              <a:endParaRPr/>
            </a:p>
          </p:txBody>
        </p:sp>
      </p:grpSp>
      <p:sp>
        <p:nvSpPr>
          <p:cNvPr id="8" name="Freeform 8"/>
          <p:cNvSpPr/>
          <p:nvPr/>
        </p:nvSpPr>
        <p:spPr>
          <a:xfrm>
            <a:off x="6786551" y="3832572"/>
            <a:ext cx="1230091" cy="1097857"/>
          </a:xfrm>
          <a:custGeom>
            <a:avLst/>
            <a:gdLst/>
            <a:ahLst/>
            <a:cxnLst/>
            <a:rect l="l" t="t" r="r" b="b"/>
            <a:pathLst>
              <a:path w="1230091" h="1097857">
                <a:moveTo>
                  <a:pt x="0" y="0"/>
                </a:moveTo>
                <a:lnTo>
                  <a:pt x="1230091" y="0"/>
                </a:lnTo>
                <a:lnTo>
                  <a:pt x="1230091" y="1097856"/>
                </a:lnTo>
                <a:lnTo>
                  <a:pt x="0" y="10978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9" name="Freeform 9"/>
          <p:cNvSpPr/>
          <p:nvPr/>
        </p:nvSpPr>
        <p:spPr>
          <a:xfrm>
            <a:off x="7104320" y="6602042"/>
            <a:ext cx="1159117" cy="1062173"/>
          </a:xfrm>
          <a:custGeom>
            <a:avLst/>
            <a:gdLst/>
            <a:ahLst/>
            <a:cxnLst/>
            <a:rect l="l" t="t" r="r" b="b"/>
            <a:pathLst>
              <a:path w="1159117" h="1062173">
                <a:moveTo>
                  <a:pt x="0" y="0"/>
                </a:moveTo>
                <a:lnTo>
                  <a:pt x="1159117" y="0"/>
                </a:lnTo>
                <a:lnTo>
                  <a:pt x="1159117" y="1062173"/>
                </a:lnTo>
                <a:lnTo>
                  <a:pt x="0" y="10621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10" name="TextBox 10"/>
          <p:cNvSpPr txBox="1"/>
          <p:nvPr/>
        </p:nvSpPr>
        <p:spPr>
          <a:xfrm>
            <a:off x="-50562" y="2896035"/>
            <a:ext cx="8717506" cy="4589046"/>
          </a:xfrm>
          <a:prstGeom prst="rect">
            <a:avLst/>
          </a:prstGeom>
        </p:spPr>
        <p:txBody>
          <a:bodyPr lIns="0" tIns="0" rIns="0" bIns="0" rtlCol="0" anchor="t">
            <a:spAutoFit/>
          </a:bodyPr>
          <a:lstStyle/>
          <a:p>
            <a:pPr algn="ctr">
              <a:lnSpc>
                <a:spcPts val="7244"/>
              </a:lnSpc>
            </a:pPr>
            <a:r>
              <a:rPr lang="en-US" sz="6036">
                <a:solidFill>
                  <a:srgbClr val="000000"/>
                </a:solidFill>
                <a:latin typeface="Raleway"/>
              </a:rPr>
              <a:t>SELECT * FROM CUSTOMERS;</a:t>
            </a:r>
          </a:p>
          <a:p>
            <a:pPr algn="ctr">
              <a:lnSpc>
                <a:spcPts val="7244"/>
              </a:lnSpc>
            </a:pPr>
            <a:endParaRPr lang="en-US" sz="6036">
              <a:solidFill>
                <a:srgbClr val="000000"/>
              </a:solidFill>
              <a:latin typeface="Raleway"/>
            </a:endParaRPr>
          </a:p>
          <a:p>
            <a:pPr algn="ctr">
              <a:lnSpc>
                <a:spcPts val="7244"/>
              </a:lnSpc>
              <a:spcBef>
                <a:spcPct val="0"/>
              </a:spcBef>
            </a:pPr>
            <a:r>
              <a:rPr lang="en-US" sz="6036">
                <a:solidFill>
                  <a:srgbClr val="000000"/>
                </a:solidFill>
                <a:latin typeface="Raleway"/>
              </a:rPr>
              <a:t>SELECT id,name FROM CUSTOMERS; </a:t>
            </a:r>
          </a:p>
        </p:txBody>
      </p:sp>
      <p:sp>
        <p:nvSpPr>
          <p:cNvPr id="11" name="TextBox 11"/>
          <p:cNvSpPr txBox="1"/>
          <p:nvPr/>
        </p:nvSpPr>
        <p:spPr>
          <a:xfrm>
            <a:off x="8871471" y="4381500"/>
            <a:ext cx="9268797" cy="1524000"/>
          </a:xfrm>
          <a:prstGeom prst="rect">
            <a:avLst/>
          </a:prstGeom>
        </p:spPr>
        <p:txBody>
          <a:bodyPr lIns="0" tIns="0" rIns="0" bIns="0" rtlCol="0" anchor="t">
            <a:spAutoFit/>
          </a:bodyPr>
          <a:lstStyle/>
          <a:p>
            <a:pPr algn="r">
              <a:lnSpc>
                <a:spcPts val="6000"/>
              </a:lnSpc>
            </a:pPr>
            <a:r>
              <a:rPr lang="en-US" sz="5000">
                <a:solidFill>
                  <a:srgbClr val="FFFFFF"/>
                </a:solidFill>
                <a:latin typeface="Montserrat Ultra-Bold"/>
              </a:rPr>
              <a:t>Sadece ihtiyaç duyulan sütunları  seçin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Freeform 2"/>
          <p:cNvSpPr/>
          <p:nvPr/>
        </p:nvSpPr>
        <p:spPr>
          <a:xfrm>
            <a:off x="4099124" y="4589871"/>
            <a:ext cx="10089751" cy="6380752"/>
          </a:xfrm>
          <a:custGeom>
            <a:avLst/>
            <a:gdLst/>
            <a:ahLst/>
            <a:cxnLst/>
            <a:rect l="l" t="t" r="r" b="b"/>
            <a:pathLst>
              <a:path w="10089751" h="6380752">
                <a:moveTo>
                  <a:pt x="0" y="0"/>
                </a:moveTo>
                <a:lnTo>
                  <a:pt x="10089752" y="0"/>
                </a:lnTo>
                <a:lnTo>
                  <a:pt x="10089752" y="6380752"/>
                </a:lnTo>
                <a:lnTo>
                  <a:pt x="0" y="6380752"/>
                </a:lnTo>
                <a:lnTo>
                  <a:pt x="0" y="0"/>
                </a:lnTo>
                <a:close/>
              </a:path>
            </a:pathLst>
          </a:custGeom>
          <a:blipFill>
            <a:blip r:embed="rId2"/>
            <a:stretch>
              <a:fillRect r="-12594"/>
            </a:stretch>
          </a:blipFill>
        </p:spPr>
        <p:txBody>
          <a:bodyPr/>
          <a:lstStyle/>
          <a:p>
            <a:endParaRPr lang="tr-TR"/>
          </a:p>
        </p:txBody>
      </p:sp>
      <p:sp>
        <p:nvSpPr>
          <p:cNvPr id="3" name="TextBox 3"/>
          <p:cNvSpPr txBox="1"/>
          <p:nvPr/>
        </p:nvSpPr>
        <p:spPr>
          <a:xfrm>
            <a:off x="0" y="-9525"/>
            <a:ext cx="17803900" cy="5267325"/>
          </a:xfrm>
          <a:prstGeom prst="rect">
            <a:avLst/>
          </a:prstGeom>
        </p:spPr>
        <p:txBody>
          <a:bodyPr lIns="0" tIns="0" rIns="0" bIns="0" rtlCol="0" anchor="t">
            <a:spAutoFit/>
          </a:bodyPr>
          <a:lstStyle/>
          <a:p>
            <a:pPr algn="ctr">
              <a:lnSpc>
                <a:spcPts val="5204"/>
              </a:lnSpc>
            </a:pPr>
            <a:r>
              <a:rPr lang="en-US" sz="4337">
                <a:solidFill>
                  <a:srgbClr val="000000"/>
                </a:solidFill>
                <a:latin typeface="Raleway Bold"/>
              </a:rPr>
              <a:t>UYGUN VERİ TİPİ SEÇİMİ</a:t>
            </a:r>
          </a:p>
          <a:p>
            <a:pPr algn="ctr">
              <a:lnSpc>
                <a:spcPts val="5204"/>
              </a:lnSpc>
            </a:pPr>
            <a:r>
              <a:rPr lang="en-US" sz="4337">
                <a:solidFill>
                  <a:srgbClr val="000000"/>
                </a:solidFill>
                <a:latin typeface="Raleway"/>
              </a:rPr>
              <a:t>Verilerin doğru veri tipleriyle depolanması halinde daha az disk alanı kullanılır.</a:t>
            </a:r>
          </a:p>
          <a:p>
            <a:pPr algn="ctr">
              <a:lnSpc>
                <a:spcPts val="5204"/>
              </a:lnSpc>
            </a:pPr>
            <a:r>
              <a:rPr lang="en-US" sz="4337">
                <a:solidFill>
                  <a:srgbClr val="000000"/>
                </a:solidFill>
                <a:latin typeface="Raleway"/>
              </a:rPr>
              <a:t>Örneğin,yıl değerini sayısal olarak depolamak için INT veri tipi yerine SMALLINT veya TINYINT veri tiplerini kullanmak daha az bellek kullanımı sağlar. Böylece tablo boyutu azalır ve disk I/O işlemleri optimize edilir. </a:t>
            </a:r>
          </a:p>
          <a:p>
            <a:pPr algn="ctr">
              <a:lnSpc>
                <a:spcPts val="5204"/>
              </a:lnSpc>
              <a:spcBef>
                <a:spcPct val="0"/>
              </a:spcBef>
            </a:pPr>
            <a:endParaRPr lang="en-US" sz="4337">
              <a:solidFill>
                <a:srgbClr val="000000"/>
              </a:solidFill>
              <a:latin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0" y="-9525"/>
            <a:ext cx="17561850" cy="11239500"/>
          </a:xfrm>
          <a:prstGeom prst="rect">
            <a:avLst/>
          </a:prstGeom>
        </p:spPr>
        <p:txBody>
          <a:bodyPr lIns="0" tIns="0" rIns="0" bIns="0" rtlCol="0" anchor="t">
            <a:spAutoFit/>
          </a:bodyPr>
          <a:lstStyle/>
          <a:p>
            <a:pPr algn="ctr">
              <a:lnSpc>
                <a:spcPts val="6884"/>
              </a:lnSpc>
            </a:pPr>
            <a:r>
              <a:rPr lang="en-US" sz="5736">
                <a:solidFill>
                  <a:srgbClr val="000000"/>
                </a:solidFill>
                <a:latin typeface="Raleway Bold"/>
              </a:rPr>
              <a:t>LIKE KULLANIMI</a:t>
            </a:r>
          </a:p>
          <a:p>
            <a:pPr algn="ctr">
              <a:lnSpc>
                <a:spcPts val="6884"/>
              </a:lnSpc>
            </a:pPr>
            <a:r>
              <a:rPr lang="en-US" sz="5736">
                <a:solidFill>
                  <a:srgbClr val="000000"/>
                </a:solidFill>
                <a:latin typeface="Raleway"/>
              </a:rPr>
              <a:t>Like kullanımından mümkün olduğunca kaçınılmalıdır. Eğer mutlaka kullanımı gerekiyorsa sonuç setini  daraltacak şekilde kullanılmalıdır.</a:t>
            </a:r>
          </a:p>
          <a:p>
            <a:pPr algn="ctr">
              <a:lnSpc>
                <a:spcPts val="6884"/>
              </a:lnSpc>
            </a:pPr>
            <a:r>
              <a:rPr lang="en-US" sz="5736">
                <a:solidFill>
                  <a:srgbClr val="000000"/>
                </a:solidFill>
                <a:latin typeface="Raleway"/>
              </a:rPr>
              <a:t>SELECT * FROM City WHERE postalCode </a:t>
            </a:r>
          </a:p>
          <a:p>
            <a:pPr algn="ctr">
              <a:lnSpc>
                <a:spcPts val="6884"/>
              </a:lnSpc>
            </a:pPr>
            <a:r>
              <a:rPr lang="en-US" sz="5736">
                <a:solidFill>
                  <a:srgbClr val="8F0000"/>
                </a:solidFill>
                <a:latin typeface="Raleway"/>
              </a:rPr>
              <a:t>LIKE</a:t>
            </a:r>
            <a:r>
              <a:rPr lang="en-US" sz="5736">
                <a:solidFill>
                  <a:srgbClr val="000000"/>
                </a:solidFill>
                <a:latin typeface="Raleway"/>
              </a:rPr>
              <a:t> ‘</a:t>
            </a:r>
            <a:r>
              <a:rPr lang="en-US" sz="5736">
                <a:solidFill>
                  <a:srgbClr val="8F0000"/>
                </a:solidFill>
                <a:latin typeface="Raleway"/>
              </a:rPr>
              <a:t>%3256%</a:t>
            </a:r>
            <a:r>
              <a:rPr lang="en-US" sz="5736">
                <a:solidFill>
                  <a:srgbClr val="000000"/>
                </a:solidFill>
                <a:latin typeface="Raleway"/>
              </a:rPr>
              <a:t>’;  yerine</a:t>
            </a:r>
          </a:p>
          <a:p>
            <a:pPr algn="ctr">
              <a:lnSpc>
                <a:spcPts val="6524"/>
              </a:lnSpc>
            </a:pPr>
            <a:r>
              <a:rPr lang="en-US" sz="5436">
                <a:solidFill>
                  <a:srgbClr val="000000"/>
                </a:solidFill>
                <a:latin typeface="Raleway"/>
              </a:rPr>
              <a:t>SELECT * FROM City WHERE postalCode</a:t>
            </a:r>
          </a:p>
          <a:p>
            <a:pPr algn="ctr">
              <a:lnSpc>
                <a:spcPts val="6524"/>
              </a:lnSpc>
            </a:pPr>
            <a:r>
              <a:rPr lang="en-US" sz="5436">
                <a:solidFill>
                  <a:srgbClr val="000000"/>
                </a:solidFill>
                <a:latin typeface="Raleway"/>
              </a:rPr>
              <a:t> </a:t>
            </a:r>
            <a:r>
              <a:rPr lang="en-US" sz="5436">
                <a:solidFill>
                  <a:srgbClr val="8F0000"/>
                </a:solidFill>
                <a:latin typeface="Raleway"/>
              </a:rPr>
              <a:t>LIKE</a:t>
            </a:r>
            <a:r>
              <a:rPr lang="en-US" sz="5436">
                <a:solidFill>
                  <a:srgbClr val="000000"/>
                </a:solidFill>
                <a:latin typeface="Raleway"/>
              </a:rPr>
              <a:t> ‘</a:t>
            </a:r>
            <a:r>
              <a:rPr lang="en-US" sz="5436">
                <a:solidFill>
                  <a:srgbClr val="8F0000"/>
                </a:solidFill>
                <a:latin typeface="Raleway"/>
              </a:rPr>
              <a:t>3256%</a:t>
            </a:r>
            <a:r>
              <a:rPr lang="en-US" sz="5436">
                <a:solidFill>
                  <a:srgbClr val="000000"/>
                </a:solidFill>
                <a:latin typeface="Raleway"/>
              </a:rPr>
              <a:t>’;</a:t>
            </a:r>
          </a:p>
          <a:p>
            <a:pPr algn="ctr">
              <a:lnSpc>
                <a:spcPts val="6884"/>
              </a:lnSpc>
            </a:pPr>
            <a:r>
              <a:rPr lang="en-US" sz="5736">
                <a:solidFill>
                  <a:srgbClr val="000000"/>
                </a:solidFill>
                <a:latin typeface="Raleway"/>
              </a:rPr>
              <a:t>daha performanslı bir sorgudur. Wildcardın(%) sonlarda belirlenmiş olması varsa index kullanımını sağlar dolayısıyla performansı arttırır.</a:t>
            </a:r>
          </a:p>
          <a:p>
            <a:pPr algn="ctr">
              <a:lnSpc>
                <a:spcPts val="7124"/>
              </a:lnSpc>
            </a:pPr>
            <a:endParaRPr lang="en-US" sz="5736">
              <a:solidFill>
                <a:srgbClr val="000000"/>
              </a:solidFill>
              <a:latin typeface="Raleway"/>
            </a:endParaRPr>
          </a:p>
          <a:p>
            <a:pPr algn="ctr">
              <a:lnSpc>
                <a:spcPts val="7124"/>
              </a:lnSpc>
              <a:spcBef>
                <a:spcPct val="0"/>
              </a:spcBef>
            </a:pPr>
            <a:endParaRPr lang="en-US" sz="5736">
              <a:solidFill>
                <a:srgbClr val="000000"/>
              </a:solidFill>
              <a:latin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Freeform 2"/>
          <p:cNvSpPr/>
          <p:nvPr/>
        </p:nvSpPr>
        <p:spPr>
          <a:xfrm>
            <a:off x="3173458" y="3933251"/>
            <a:ext cx="11941084" cy="6693537"/>
          </a:xfrm>
          <a:custGeom>
            <a:avLst/>
            <a:gdLst/>
            <a:ahLst/>
            <a:cxnLst/>
            <a:rect l="l" t="t" r="r" b="b"/>
            <a:pathLst>
              <a:path w="11941084" h="6693537">
                <a:moveTo>
                  <a:pt x="0" y="0"/>
                </a:moveTo>
                <a:lnTo>
                  <a:pt x="11941084" y="0"/>
                </a:lnTo>
                <a:lnTo>
                  <a:pt x="11941084" y="6693537"/>
                </a:lnTo>
                <a:lnTo>
                  <a:pt x="0" y="6693537"/>
                </a:lnTo>
                <a:lnTo>
                  <a:pt x="0" y="0"/>
                </a:lnTo>
                <a:close/>
              </a:path>
            </a:pathLst>
          </a:custGeom>
          <a:blipFill>
            <a:blip r:embed="rId2"/>
            <a:stretch>
              <a:fillRect/>
            </a:stretch>
          </a:blipFill>
        </p:spPr>
        <p:txBody>
          <a:bodyPr/>
          <a:lstStyle/>
          <a:p>
            <a:endParaRPr lang="tr-TR"/>
          </a:p>
        </p:txBody>
      </p:sp>
      <p:sp>
        <p:nvSpPr>
          <p:cNvPr id="3" name="TextBox 3"/>
          <p:cNvSpPr txBox="1"/>
          <p:nvPr/>
        </p:nvSpPr>
        <p:spPr>
          <a:xfrm>
            <a:off x="4181498" y="104775"/>
            <a:ext cx="9017318" cy="923925"/>
          </a:xfrm>
          <a:prstGeom prst="rect">
            <a:avLst/>
          </a:prstGeom>
        </p:spPr>
        <p:txBody>
          <a:bodyPr lIns="0" tIns="0" rIns="0" bIns="0" rtlCol="0" anchor="t">
            <a:spAutoFit/>
          </a:bodyPr>
          <a:lstStyle/>
          <a:p>
            <a:pPr algn="ctr">
              <a:lnSpc>
                <a:spcPts val="7244"/>
              </a:lnSpc>
              <a:spcBef>
                <a:spcPct val="0"/>
              </a:spcBef>
            </a:pPr>
            <a:r>
              <a:rPr lang="en-US" sz="6036">
                <a:solidFill>
                  <a:srgbClr val="000000"/>
                </a:solidFill>
                <a:latin typeface="Raleway Bold"/>
              </a:rPr>
              <a:t>PROCEDURE KULLANIMI</a:t>
            </a:r>
          </a:p>
        </p:txBody>
      </p:sp>
      <p:sp>
        <p:nvSpPr>
          <p:cNvPr id="4" name="TextBox 4"/>
          <p:cNvSpPr txBox="1"/>
          <p:nvPr/>
        </p:nvSpPr>
        <p:spPr>
          <a:xfrm>
            <a:off x="453843" y="1295113"/>
            <a:ext cx="16805457" cy="2371725"/>
          </a:xfrm>
          <a:prstGeom prst="rect">
            <a:avLst/>
          </a:prstGeom>
        </p:spPr>
        <p:txBody>
          <a:bodyPr lIns="0" tIns="0" rIns="0" bIns="0" rtlCol="0" anchor="t">
            <a:spAutoFit/>
          </a:bodyPr>
          <a:lstStyle/>
          <a:p>
            <a:pPr algn="ctr">
              <a:lnSpc>
                <a:spcPts val="6284"/>
              </a:lnSpc>
              <a:spcBef>
                <a:spcPct val="0"/>
              </a:spcBef>
            </a:pPr>
            <a:r>
              <a:rPr lang="en-US" sz="5237">
                <a:solidFill>
                  <a:srgbClr val="000000"/>
                </a:solidFill>
                <a:latin typeface="Raleway"/>
              </a:rPr>
              <a:t>Sık kullanılan veriler ve daha karmaşık sorgular için stored procedure kullanmak veritabanı performansını olumlu yönde etkiler. Bunun birkaç nedeni vardır: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0" y="229109"/>
            <a:ext cx="17924925" cy="10982325"/>
          </a:xfrm>
          <a:prstGeom prst="rect">
            <a:avLst/>
          </a:prstGeom>
        </p:spPr>
        <p:txBody>
          <a:bodyPr lIns="0" tIns="0" rIns="0" bIns="0" rtlCol="0" anchor="t">
            <a:spAutoFit/>
          </a:bodyPr>
          <a:lstStyle/>
          <a:p>
            <a:pPr algn="ctr">
              <a:lnSpc>
                <a:spcPts val="7244"/>
              </a:lnSpc>
            </a:pPr>
            <a:r>
              <a:rPr lang="en-US" sz="6036">
                <a:solidFill>
                  <a:srgbClr val="000000"/>
                </a:solidFill>
                <a:latin typeface="Raleway"/>
              </a:rPr>
              <a:t>Yordamlar </a:t>
            </a:r>
            <a:r>
              <a:rPr lang="en-US" sz="6036">
                <a:solidFill>
                  <a:srgbClr val="000000"/>
                </a:solidFill>
                <a:latin typeface="Raleway Bold"/>
              </a:rPr>
              <a:t>bir kez derlenip sonrasında çalıştırılabilir biçimde saklandığından</a:t>
            </a:r>
            <a:r>
              <a:rPr lang="en-US" sz="6036">
                <a:solidFill>
                  <a:srgbClr val="000000"/>
                </a:solidFill>
                <a:latin typeface="Raleway"/>
              </a:rPr>
              <a:t>, yordam çağrıları hızlı ve verimlidir.</a:t>
            </a:r>
          </a:p>
          <a:p>
            <a:pPr algn="ctr">
              <a:lnSpc>
                <a:spcPts val="7244"/>
              </a:lnSpc>
            </a:pPr>
            <a:endParaRPr lang="en-US" sz="6036">
              <a:solidFill>
                <a:srgbClr val="000000"/>
              </a:solidFill>
              <a:latin typeface="Raleway"/>
            </a:endParaRPr>
          </a:p>
          <a:p>
            <a:pPr algn="ctr">
              <a:lnSpc>
                <a:spcPts val="7244"/>
              </a:lnSpc>
            </a:pPr>
            <a:r>
              <a:rPr lang="en-US" sz="6036">
                <a:solidFill>
                  <a:srgbClr val="000000"/>
                </a:solidFill>
                <a:latin typeface="Raleway"/>
              </a:rPr>
              <a:t> Yürütülebilir kod otomatik olarak </a:t>
            </a:r>
            <a:r>
              <a:rPr lang="en-US" sz="6036">
                <a:solidFill>
                  <a:srgbClr val="000000"/>
                </a:solidFill>
                <a:latin typeface="Raleway Bold"/>
              </a:rPr>
              <a:t>önbelleğe alınır</a:t>
            </a:r>
            <a:r>
              <a:rPr lang="en-US" sz="6036">
                <a:solidFill>
                  <a:srgbClr val="000000"/>
                </a:solidFill>
                <a:latin typeface="Raleway"/>
              </a:rPr>
              <a:t>, dolayısıyla bellek gereksinimleri azalır.</a:t>
            </a:r>
          </a:p>
          <a:p>
            <a:pPr algn="ctr">
              <a:lnSpc>
                <a:spcPts val="7244"/>
              </a:lnSpc>
            </a:pPr>
            <a:endParaRPr lang="en-US" sz="6036">
              <a:solidFill>
                <a:srgbClr val="000000"/>
              </a:solidFill>
              <a:latin typeface="Raleway"/>
            </a:endParaRPr>
          </a:p>
          <a:p>
            <a:pPr algn="ctr">
              <a:lnSpc>
                <a:spcPts val="7244"/>
              </a:lnSpc>
            </a:pPr>
            <a:r>
              <a:rPr lang="en-US" sz="6036">
                <a:solidFill>
                  <a:srgbClr val="000000"/>
                </a:solidFill>
                <a:latin typeface="Raleway"/>
              </a:rPr>
              <a:t>Yordamlar, veritabanı tarafından </a:t>
            </a:r>
            <a:r>
              <a:rPr lang="en-US" sz="6036">
                <a:solidFill>
                  <a:srgbClr val="000000"/>
                </a:solidFill>
                <a:latin typeface="Raleway Bold"/>
              </a:rPr>
              <a:t>optimize</a:t>
            </a:r>
            <a:r>
              <a:rPr lang="en-US" sz="6036">
                <a:solidFill>
                  <a:srgbClr val="000000"/>
                </a:solidFill>
                <a:latin typeface="Raleway"/>
              </a:rPr>
              <a:t> edilebilir. Bu, sorgunun daha verimli bir şekilde yürütülmesi için veritabanı tarafından gerekli değişikliklerin yapılması anlamına gelir.</a:t>
            </a:r>
          </a:p>
          <a:p>
            <a:pPr algn="ctr">
              <a:lnSpc>
                <a:spcPts val="7244"/>
              </a:lnSpc>
              <a:spcBef>
                <a:spcPct val="0"/>
              </a:spcBef>
            </a:pPr>
            <a:endParaRPr lang="en-US" sz="6036">
              <a:solidFill>
                <a:srgbClr val="000000"/>
              </a:solidFill>
              <a:latin typeface="Raleway"/>
            </a:endParaRPr>
          </a:p>
        </p:txBody>
      </p:sp>
      <p:sp>
        <p:nvSpPr>
          <p:cNvPr id="3" name="Freeform 3"/>
          <p:cNvSpPr/>
          <p:nvPr/>
        </p:nvSpPr>
        <p:spPr>
          <a:xfrm>
            <a:off x="272156" y="238634"/>
            <a:ext cx="1513088" cy="943617"/>
          </a:xfrm>
          <a:custGeom>
            <a:avLst/>
            <a:gdLst/>
            <a:ahLst/>
            <a:cxnLst/>
            <a:rect l="l" t="t" r="r" b="b"/>
            <a:pathLst>
              <a:path w="1513088" h="943617">
                <a:moveTo>
                  <a:pt x="0" y="0"/>
                </a:moveTo>
                <a:lnTo>
                  <a:pt x="1513088" y="0"/>
                </a:lnTo>
                <a:lnTo>
                  <a:pt x="1513088" y="943617"/>
                </a:lnTo>
                <a:lnTo>
                  <a:pt x="0" y="9436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a:off x="272156" y="4948046"/>
            <a:ext cx="2247173" cy="1455045"/>
          </a:xfrm>
          <a:custGeom>
            <a:avLst/>
            <a:gdLst/>
            <a:ahLst/>
            <a:cxnLst/>
            <a:rect l="l" t="t" r="r" b="b"/>
            <a:pathLst>
              <a:path w="2247173" h="1455045">
                <a:moveTo>
                  <a:pt x="0" y="0"/>
                </a:moveTo>
                <a:lnTo>
                  <a:pt x="2247173" y="0"/>
                </a:lnTo>
                <a:lnTo>
                  <a:pt x="2247173" y="1455045"/>
                </a:lnTo>
                <a:lnTo>
                  <a:pt x="0" y="14550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Application>Microsoft Office PowerPoint</Application>
  <PresentationFormat>Özel</PresentationFormat>
  <Paragraphs>58</Paragraphs>
  <Slides>18</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18</vt:i4>
      </vt:variant>
    </vt:vector>
  </HeadingPairs>
  <TitlesOfParts>
    <vt:vector size="26" baseType="lpstr">
      <vt:lpstr>Calibri</vt:lpstr>
      <vt:lpstr>Arial</vt:lpstr>
      <vt:lpstr>Arimo Bold</vt:lpstr>
      <vt:lpstr>Montserrat Ultra-Bold</vt:lpstr>
      <vt:lpstr>Raleway</vt:lpstr>
      <vt:lpstr>Raleway Bold</vt:lpstr>
      <vt:lpstr>DejaVu Serif Bold</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Yeşil Minimalist &amp; Modern Mimari Sunum</dc:title>
  <cp:lastModifiedBy>ÖMER DİNER</cp:lastModifiedBy>
  <cp:revision>2</cp:revision>
  <dcterms:created xsi:type="dcterms:W3CDTF">2006-08-16T00:00:00Z</dcterms:created>
  <dcterms:modified xsi:type="dcterms:W3CDTF">2023-11-12T18:06:48Z</dcterms:modified>
  <dc:identifier>DAFz5hcOQRA</dc:identifier>
</cp:coreProperties>
</file>