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73" r:id="rId4"/>
    <p:sldId id="258" r:id="rId5"/>
    <p:sldId id="260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4" r:id="rId14"/>
    <p:sldId id="27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5840"/>
  </p:normalViewPr>
  <p:slideViewPr>
    <p:cSldViewPr snapToGrid="0">
      <p:cViewPr>
        <p:scale>
          <a:sx n="123" d="100"/>
          <a:sy n="123" d="100"/>
        </p:scale>
        <p:origin x="71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3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03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7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59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37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07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07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3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38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2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4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9D16E7-CB6A-4A35-DC0D-4B462C47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tr-TR" dirty="0"/>
              <a:t>Uygulama-3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9B8C8A3-D8A8-2BB8-9841-4B511394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tr-TR" dirty="0"/>
              <a:t>Dinamik Programlama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76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37991A-2473-FAAF-E2B7-4C111ED8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3859742"/>
          </a:xfrm>
        </p:spPr>
        <p:txBody>
          <a:bodyPr/>
          <a:lstStyle/>
          <a:p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start[] = {1, 3, 0, 5, 8, 5};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 = {2, 4, 6, 7, 9, 9};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 of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executed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b="0" i="0" dirty="0">
                <a:solidFill>
                  <a:srgbClr val="3737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{1, 2, 4, 5}.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C2459A-18C1-A8B2-2A29-9D5FD969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708"/>
            <a:ext cx="10515600" cy="3859742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inherit"/>
              </a:rPr>
              <a:t>Job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requests</a:t>
            </a:r>
            <a:r>
              <a:rPr lang="tr-TR" b="0" i="0" dirty="0">
                <a:effectLst/>
                <a:latin typeface="inherit"/>
              </a:rPr>
              <a:t> 1, 2, … , 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inherit"/>
              </a:rPr>
              <a:t>Job</a:t>
            </a:r>
            <a:r>
              <a:rPr lang="tr-TR" b="0" i="0" dirty="0">
                <a:effectLst/>
                <a:latin typeface="inherit"/>
              </a:rPr>
              <a:t> j </a:t>
            </a:r>
            <a:r>
              <a:rPr lang="tr-TR" b="0" i="0" dirty="0" err="1">
                <a:effectLst/>
                <a:latin typeface="inherit"/>
              </a:rPr>
              <a:t>starts</a:t>
            </a:r>
            <a:r>
              <a:rPr lang="tr-TR" b="0" i="0" dirty="0">
                <a:effectLst/>
                <a:latin typeface="inherit"/>
              </a:rPr>
              <a:t> at </a:t>
            </a:r>
            <a:r>
              <a:rPr lang="tr-TR" b="0" i="0" dirty="0" err="1">
                <a:effectLst/>
                <a:latin typeface="inherit"/>
              </a:rPr>
              <a:t>sj</a:t>
            </a:r>
            <a:r>
              <a:rPr lang="tr-TR" b="0" i="0" dirty="0">
                <a:effectLst/>
                <a:latin typeface="inherit"/>
              </a:rPr>
              <a:t>, </a:t>
            </a:r>
            <a:r>
              <a:rPr lang="tr-TR" b="0" i="0" dirty="0" err="1">
                <a:effectLst/>
                <a:latin typeface="inherit"/>
              </a:rPr>
              <a:t>finishes</a:t>
            </a:r>
            <a:r>
              <a:rPr lang="tr-TR" b="0" i="0" dirty="0">
                <a:effectLst/>
                <a:latin typeface="inherit"/>
              </a:rPr>
              <a:t> at </a:t>
            </a:r>
            <a:r>
              <a:rPr lang="tr-TR" b="0" i="0" dirty="0" err="1">
                <a:effectLst/>
                <a:latin typeface="inherit"/>
              </a:rPr>
              <a:t>fj</a:t>
            </a:r>
            <a:r>
              <a:rPr lang="tr-TR" b="0" i="0" dirty="0">
                <a:effectLst/>
                <a:latin typeface="inherit"/>
              </a:rPr>
              <a:t> , </a:t>
            </a:r>
            <a:r>
              <a:rPr lang="tr-TR" b="0" i="0" dirty="0" err="1">
                <a:effectLst/>
                <a:latin typeface="inherit"/>
              </a:rPr>
              <a:t>and</a:t>
            </a:r>
            <a:r>
              <a:rPr lang="tr-TR" b="0" i="0" dirty="0">
                <a:effectLst/>
                <a:latin typeface="inherit"/>
              </a:rPr>
              <a:t> has </a:t>
            </a:r>
            <a:r>
              <a:rPr lang="tr-TR" b="0" i="0" dirty="0" err="1">
                <a:effectLst/>
                <a:latin typeface="inherit"/>
              </a:rPr>
              <a:t>weight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wj</a:t>
            </a:r>
            <a:r>
              <a:rPr lang="tr-TR" b="0" i="0" dirty="0">
                <a:effectLst/>
                <a:latin typeface="inherit"/>
              </a:rPr>
              <a:t>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inherit"/>
              </a:rPr>
              <a:t>Two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jobs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compatible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if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they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don’t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overlap</a:t>
            </a:r>
            <a:r>
              <a:rPr lang="tr-T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inherit"/>
              </a:rPr>
              <a:t>Goal</a:t>
            </a:r>
            <a:r>
              <a:rPr lang="tr-TR" b="0" i="0" dirty="0">
                <a:effectLst/>
                <a:latin typeface="inherit"/>
              </a:rPr>
              <a:t>: </a:t>
            </a:r>
            <a:r>
              <a:rPr lang="tr-TR" b="0" i="0" dirty="0" err="1">
                <a:effectLst/>
                <a:latin typeface="inherit"/>
              </a:rPr>
              <a:t>find</a:t>
            </a:r>
            <a:r>
              <a:rPr lang="tr-TR" b="0" i="0" dirty="0">
                <a:effectLst/>
                <a:latin typeface="inherit"/>
              </a:rPr>
              <a:t> </a:t>
            </a:r>
            <a:r>
              <a:rPr lang="tr-TR" b="1" i="0" dirty="0" err="1">
                <a:effectLst/>
                <a:latin typeface="inherit"/>
              </a:rPr>
              <a:t>maximum</a:t>
            </a:r>
            <a:r>
              <a:rPr lang="tr-TR" b="1" i="0" dirty="0">
                <a:effectLst/>
                <a:latin typeface="inherit"/>
              </a:rPr>
              <a:t> </a:t>
            </a:r>
            <a:r>
              <a:rPr lang="tr-TR" b="1" i="0" dirty="0" err="1">
                <a:effectLst/>
                <a:latin typeface="inherit"/>
              </a:rPr>
              <a:t>weight</a:t>
            </a:r>
            <a:r>
              <a:rPr lang="tr-TR" b="0" i="0" dirty="0">
                <a:effectLst/>
                <a:latin typeface="inherit"/>
              </a:rPr>
              <a:t> </a:t>
            </a:r>
            <a:r>
              <a:rPr lang="tr-TR" b="0" i="0" dirty="0" err="1">
                <a:effectLst/>
                <a:latin typeface="inherit"/>
              </a:rPr>
              <a:t>subset</a:t>
            </a:r>
            <a:r>
              <a:rPr lang="tr-TR" b="0" i="0" dirty="0">
                <a:effectLst/>
                <a:latin typeface="inherit"/>
              </a:rPr>
              <a:t> of </a:t>
            </a:r>
            <a:r>
              <a:rPr lang="tr-TR" b="1" i="0" dirty="0" err="1">
                <a:effectLst/>
                <a:latin typeface="inherit"/>
              </a:rPr>
              <a:t>mutually</a:t>
            </a:r>
            <a:r>
              <a:rPr lang="tr-TR" b="1" i="0" dirty="0">
                <a:effectLst/>
                <a:latin typeface="inherit"/>
              </a:rPr>
              <a:t> </a:t>
            </a:r>
            <a:r>
              <a:rPr lang="tr-TR" b="1" i="0" dirty="0" err="1">
                <a:effectLst/>
                <a:latin typeface="inherit"/>
              </a:rPr>
              <a:t>compatible</a:t>
            </a:r>
            <a:r>
              <a:rPr lang="tr-TR" b="1" i="0" dirty="0">
                <a:effectLst/>
                <a:latin typeface="inherit"/>
              </a:rPr>
              <a:t> </a:t>
            </a:r>
            <a:r>
              <a:rPr lang="tr-TR" b="1" i="0" dirty="0" err="1">
                <a:effectLst/>
                <a:latin typeface="inherit"/>
              </a:rPr>
              <a:t>jobs</a:t>
            </a:r>
            <a:r>
              <a:rPr lang="tr-TR" b="0" i="0" dirty="0">
                <a:effectLst/>
                <a:latin typeface="inherit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E5E067-A521-5AD4-E1FC-22AF8DD7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647952"/>
            <a:ext cx="7243763" cy="35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547239-802E-C56F-D32E-0BDBF07B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334"/>
            <a:ext cx="10515600" cy="3859742"/>
          </a:xfrm>
        </p:spPr>
        <p:txBody>
          <a:bodyPr/>
          <a:lstStyle/>
          <a:p>
            <a:r>
              <a:rPr lang="tr-TR" b="0" i="0" dirty="0" err="1">
                <a:effectLst/>
                <a:latin typeface="Helvetica Neue" panose="02000503000000020004" pitchFamily="2" charset="0"/>
              </a:rPr>
              <a:t>Let’s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sort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and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label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jobs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by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effectLst/>
                <a:latin typeface="Helvetica Neue" panose="02000503000000020004" pitchFamily="2" charset="0"/>
              </a:rPr>
              <a:t>finishing</a:t>
            </a:r>
            <a:r>
              <a:rPr lang="tr-TR" b="0" i="0" dirty="0">
                <a:effectLst/>
                <a:latin typeface="Helvetica Neue" panose="02000503000000020004" pitchFamily="2" charset="0"/>
              </a:rPr>
              <a:t> time:</a:t>
            </a:r>
            <a:endParaRPr lang="tr-T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656D8C-B894-7174-A1BE-01F4872B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1" y="1223993"/>
            <a:ext cx="5482318" cy="269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4313932-5075-4688-EBE2-5B894B5E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9" y="1145838"/>
            <a:ext cx="5429249" cy="28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EB1E7CC1-3A9B-CEDB-79A1-BB2ABD03ABCD}"/>
              </a:ext>
            </a:extLst>
          </p:cNvPr>
          <p:cNvSpPr txBox="1">
            <a:spLocks/>
          </p:cNvSpPr>
          <p:nvPr/>
        </p:nvSpPr>
        <p:spPr>
          <a:xfrm>
            <a:off x="704850" y="4267231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Lets</a:t>
            </a:r>
            <a:r>
              <a:rPr lang="tr-TR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define </a:t>
            </a:r>
            <a:r>
              <a:rPr lang="tr-TR" dirty="0" err="1"/>
              <a:t>qj</a:t>
            </a:r>
            <a:r>
              <a:rPr lang="tr-TR" dirty="0"/>
              <a:t> =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 &lt; j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job</a:t>
            </a:r>
            <a:r>
              <a:rPr lang="tr-TR" dirty="0"/>
              <a:t> i is </a:t>
            </a:r>
            <a:r>
              <a:rPr lang="tr-TR" dirty="0" err="1"/>
              <a:t>compatible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j.</a:t>
            </a:r>
            <a:r>
              <a:rPr lang="tr-TR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For</a:t>
            </a:r>
            <a:r>
              <a:rPr lang="tr-TR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tr-TR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example</a:t>
            </a:r>
            <a:r>
              <a:rPr lang="tr-TR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- q7 = 3, q2 = 0.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FAD6C2C-50EC-8EBA-C243-20EBBAC39ABC}"/>
              </a:ext>
            </a:extLst>
          </p:cNvPr>
          <p:cNvSpPr txBox="1"/>
          <p:nvPr/>
        </p:nvSpPr>
        <p:spPr>
          <a:xfrm>
            <a:off x="464820" y="1304003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4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C2C8A2B-7618-4715-D4DE-11E12D3E587E}"/>
              </a:ext>
            </a:extLst>
          </p:cNvPr>
          <p:cNvSpPr txBox="1"/>
          <p:nvPr/>
        </p:nvSpPr>
        <p:spPr>
          <a:xfrm>
            <a:off x="838200" y="1608799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5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78E891B-FE8A-33E9-6DB5-5C0705702923}"/>
              </a:ext>
            </a:extLst>
          </p:cNvPr>
          <p:cNvSpPr txBox="1"/>
          <p:nvPr/>
        </p:nvSpPr>
        <p:spPr>
          <a:xfrm>
            <a:off x="1486579" y="1902044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21E830E-C227-E111-5A5B-0A5EE2776CD0}"/>
              </a:ext>
            </a:extLst>
          </p:cNvPr>
          <p:cNvSpPr txBox="1"/>
          <p:nvPr/>
        </p:nvSpPr>
        <p:spPr>
          <a:xfrm>
            <a:off x="1486579" y="2206840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05568FE-4036-F5A7-BECC-8F040653FF1D}"/>
              </a:ext>
            </a:extLst>
          </p:cNvPr>
          <p:cNvSpPr txBox="1"/>
          <p:nvPr/>
        </p:nvSpPr>
        <p:spPr>
          <a:xfrm>
            <a:off x="1816620" y="2454272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8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AE243AA-AA3A-5693-B134-72FAAC145C27}"/>
              </a:ext>
            </a:extLst>
          </p:cNvPr>
          <p:cNvSpPr txBox="1"/>
          <p:nvPr/>
        </p:nvSpPr>
        <p:spPr>
          <a:xfrm>
            <a:off x="2190000" y="2803465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4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C7EAA7C-9D64-F99D-7F30-910A245E48F7}"/>
              </a:ext>
            </a:extLst>
          </p:cNvPr>
          <p:cNvSpPr txBox="1"/>
          <p:nvPr/>
        </p:nvSpPr>
        <p:spPr>
          <a:xfrm>
            <a:off x="2563380" y="3094699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8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733DAAE-3D39-8A9A-5C44-A564A9AD01F9}"/>
              </a:ext>
            </a:extLst>
          </p:cNvPr>
          <p:cNvSpPr txBox="1"/>
          <p:nvPr/>
        </p:nvSpPr>
        <p:spPr>
          <a:xfrm>
            <a:off x="3310140" y="3398963"/>
            <a:ext cx="37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199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E25553-AAA0-4679-B5D9-A7929BE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155152"/>
            <a:ext cx="7894320" cy="6335395"/>
          </a:xfrm>
        </p:spPr>
        <p:txBody>
          <a:bodyPr>
            <a:normAutofit lnSpcReduction="10000"/>
          </a:bodyPr>
          <a:lstStyle/>
          <a:p>
            <a:r>
              <a:rPr lang="tr-TR" sz="2000" dirty="0" err="1"/>
              <a:t>Max_Profit</a:t>
            </a:r>
            <a:r>
              <a:rPr lang="tr-TR" sz="2000" dirty="0"/>
              <a:t>[0] = 0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[1]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[0], </a:t>
            </a:r>
            <a:r>
              <a:rPr lang="tr-TR" sz="2000" dirty="0" err="1"/>
              <a:t>Max_Profit</a:t>
            </a:r>
            <a:r>
              <a:rPr lang="tr-TR" sz="2000" dirty="0"/>
              <a:t>[q1] + w(1)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(0, 0 + 5)  = 5 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[2]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[1], </a:t>
            </a:r>
            <a:r>
              <a:rPr lang="tr-TR" sz="2000" dirty="0" err="1"/>
              <a:t>Max_Profit</a:t>
            </a:r>
            <a:r>
              <a:rPr lang="tr-TR" sz="2000" dirty="0"/>
              <a:t>[q2] + w(2)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(5, 0 + 2) = 5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[3]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[2], </a:t>
            </a:r>
            <a:r>
              <a:rPr lang="tr-TR" sz="2000" dirty="0" err="1"/>
              <a:t>Max_Profit</a:t>
            </a:r>
            <a:r>
              <a:rPr lang="tr-TR" sz="2000" dirty="0"/>
              <a:t>[q3] + w(3)</a:t>
            </a:r>
          </a:p>
          <a:p>
            <a:pPr marL="0" indent="0">
              <a:buNone/>
            </a:pPr>
            <a:r>
              <a:rPr lang="tr-TR" sz="2000" dirty="0"/>
              <a:t>		=</a:t>
            </a:r>
            <a:r>
              <a:rPr lang="tr-TR" sz="2000" dirty="0" err="1"/>
              <a:t>max</a:t>
            </a:r>
            <a:r>
              <a:rPr lang="tr-TR" sz="2000" dirty="0"/>
              <a:t>(5, 0 + 4) = 5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[4]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[3], </a:t>
            </a:r>
            <a:r>
              <a:rPr lang="tr-TR" sz="2000" dirty="0" err="1"/>
              <a:t>Max_Profit</a:t>
            </a:r>
            <a:r>
              <a:rPr lang="tr-TR" sz="2000" dirty="0"/>
              <a:t>[q4] + w(4)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(5, 5+8) = 13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[5]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[4], </a:t>
            </a:r>
            <a:r>
              <a:rPr lang="tr-TR" sz="2000" dirty="0" err="1"/>
              <a:t>Max_Profit</a:t>
            </a:r>
            <a:r>
              <a:rPr lang="tr-TR" sz="2000" dirty="0"/>
              <a:t>[q5] + w(5)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(13, 0 + 1) = 13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[6]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[5], </a:t>
            </a:r>
            <a:r>
              <a:rPr lang="tr-TR" sz="2000" dirty="0" err="1"/>
              <a:t>Max_Profit</a:t>
            </a:r>
            <a:r>
              <a:rPr lang="tr-TR" sz="2000" dirty="0"/>
              <a:t>[q6] + w(6)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(13, 5+4) = 13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[7]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[6], </a:t>
            </a:r>
            <a:r>
              <a:rPr lang="tr-TR" sz="2000" dirty="0" err="1"/>
              <a:t>Max_Profit</a:t>
            </a:r>
            <a:r>
              <a:rPr lang="tr-TR" sz="2000" dirty="0"/>
              <a:t>[q7] + w(7)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(13, 5+8) = 13</a:t>
            </a:r>
          </a:p>
          <a:p>
            <a:r>
              <a:rPr lang="tr-TR" sz="2000" dirty="0" err="1"/>
              <a:t>Max_Profit</a:t>
            </a:r>
            <a:r>
              <a:rPr lang="tr-TR" sz="2000" dirty="0"/>
              <a:t>[8] = </a:t>
            </a:r>
            <a:r>
              <a:rPr lang="tr-TR" sz="2000" dirty="0" err="1"/>
              <a:t>max</a:t>
            </a:r>
            <a:r>
              <a:rPr lang="tr-TR" sz="2000" dirty="0"/>
              <a:t>(</a:t>
            </a:r>
            <a:r>
              <a:rPr lang="tr-TR" sz="2000" dirty="0" err="1"/>
              <a:t>Max_Profit</a:t>
            </a:r>
            <a:r>
              <a:rPr lang="tr-TR" sz="2000" dirty="0"/>
              <a:t>[7], </a:t>
            </a:r>
            <a:r>
              <a:rPr lang="tr-TR" sz="2000" dirty="0" err="1"/>
              <a:t>Max_Profit</a:t>
            </a:r>
            <a:r>
              <a:rPr lang="tr-TR" sz="2000" dirty="0"/>
              <a:t>[q8] + w(8)</a:t>
            </a:r>
          </a:p>
          <a:p>
            <a:pPr marL="0" indent="0">
              <a:buNone/>
            </a:pPr>
            <a:r>
              <a:rPr lang="tr-TR" sz="2000" dirty="0"/>
              <a:t>		= </a:t>
            </a:r>
            <a:r>
              <a:rPr lang="tr-TR" sz="2000" dirty="0" err="1"/>
              <a:t>max</a:t>
            </a:r>
            <a:r>
              <a:rPr lang="tr-TR" sz="2000" dirty="0"/>
              <a:t>(13, 13+3) = 16</a:t>
            </a:r>
          </a:p>
          <a:p>
            <a:endParaRPr lang="tr-TR" sz="2000" dirty="0"/>
          </a:p>
          <a:p>
            <a:endParaRPr lang="tr-TR" sz="2000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EFCF7CAA-C3AC-1E6F-E866-CC5BF073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27589"/>
              </p:ext>
            </p:extLst>
          </p:nvPr>
        </p:nvGraphicFramePr>
        <p:xfrm>
          <a:off x="8421370" y="548005"/>
          <a:ext cx="3354387" cy="594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86">
                  <a:extLst>
                    <a:ext uri="{9D8B030D-6E8A-4147-A177-3AD203B41FA5}">
                      <a16:colId xmlns:a16="http://schemas.microsoft.com/office/drawing/2014/main" val="1325038566"/>
                    </a:ext>
                  </a:extLst>
                </a:gridCol>
                <a:gridCol w="796515">
                  <a:extLst>
                    <a:ext uri="{9D8B030D-6E8A-4147-A177-3AD203B41FA5}">
                      <a16:colId xmlns:a16="http://schemas.microsoft.com/office/drawing/2014/main" val="80186438"/>
                    </a:ext>
                  </a:extLst>
                </a:gridCol>
                <a:gridCol w="748449">
                  <a:extLst>
                    <a:ext uri="{9D8B030D-6E8A-4147-A177-3AD203B41FA5}">
                      <a16:colId xmlns:a16="http://schemas.microsoft.com/office/drawing/2014/main" val="1974924089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1067497808"/>
                    </a:ext>
                  </a:extLst>
                </a:gridCol>
              </a:tblGrid>
              <a:tr h="94763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w(j)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q</a:t>
                      </a:r>
                      <a:r>
                        <a:rPr lang="tr-TR" dirty="0"/>
                        <a:t>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Max_Profit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27903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1625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22444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078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26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045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85129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6159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8063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6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27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38F0D4-031A-9FAE-6288-E05777B8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52" y="604052"/>
            <a:ext cx="10515600" cy="3859742"/>
          </a:xfrm>
        </p:spPr>
        <p:txBody>
          <a:bodyPr/>
          <a:lstStyle/>
          <a:p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profit</a:t>
            </a:r>
            <a:r>
              <a:rPr lang="tr-TR" dirty="0"/>
              <a:t>: 16</a:t>
            </a:r>
          </a:p>
          <a:p>
            <a:r>
              <a:rPr lang="tr-TR" dirty="0"/>
              <a:t>Solution: 8, 4, 1</a:t>
            </a:r>
          </a:p>
        </p:txBody>
      </p:sp>
      <p:pic>
        <p:nvPicPr>
          <p:cNvPr id="4" name="Resim 3" descr="metin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CF6F4E0B-493B-0E4A-C6FD-27C7A838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63" y="0"/>
            <a:ext cx="4087713" cy="6858000"/>
          </a:xfrm>
          <a:prstGeom prst="rect">
            <a:avLst/>
          </a:prstGeom>
        </p:spPr>
      </p:pic>
      <p:pic>
        <p:nvPicPr>
          <p:cNvPr id="6" name="Resim 5" descr="metin, yazı tipi, beyaz, el yazısı içeren bir resim&#10;&#10;Açıklama otomatik olarak oluşturuldu">
            <a:extLst>
              <a:ext uri="{FF2B5EF4-FFF2-40B4-BE49-F238E27FC236}">
                <a16:creationId xmlns:a16="http://schemas.microsoft.com/office/drawing/2014/main" id="{BFB4688A-9010-3A75-E8D9-84081CF1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7" y="1846767"/>
            <a:ext cx="7169426" cy="1094878"/>
          </a:xfrm>
          <a:prstGeom prst="rect">
            <a:avLst/>
          </a:prstGeom>
        </p:spPr>
      </p:pic>
      <p:pic>
        <p:nvPicPr>
          <p:cNvPr id="8" name="Resim 7" descr="metin, ekran görüntüsü, makbuz, yazı tipi içeren bir resim&#10;&#10;Açıklama otomatik olarak oluşturuldu">
            <a:extLst>
              <a:ext uri="{FF2B5EF4-FFF2-40B4-BE49-F238E27FC236}">
                <a16:creationId xmlns:a16="http://schemas.microsoft.com/office/drawing/2014/main" id="{F5F67625-CF80-4140-E534-B49D37C3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0" y="3429000"/>
            <a:ext cx="6814858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5065F9-45CA-F5F0-E936-FD2ADFB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Chain</a:t>
            </a:r>
            <a:r>
              <a:rPr lang="tr-TR" dirty="0"/>
              <a:t> </a:t>
            </a:r>
            <a:r>
              <a:rPr lang="tr-TR" dirty="0" err="1"/>
              <a:t>Multiplication</a:t>
            </a:r>
            <a:endParaRPr lang="tr-TR" dirty="0"/>
          </a:p>
        </p:txBody>
      </p:sp>
      <p:pic>
        <p:nvPicPr>
          <p:cNvPr id="9" name="İçerik Yer Tutucusu 8" descr="ekran görüntüsü, diyagram, dikdörtgen, tasarım içeren bir resim&#10;&#10;Açıklama otomatik olarak oluşturuldu">
            <a:extLst>
              <a:ext uri="{FF2B5EF4-FFF2-40B4-BE49-F238E27FC236}">
                <a16:creationId xmlns:a16="http://schemas.microsoft.com/office/drawing/2014/main" id="{F76471F9-A079-646F-08BC-A6A463CB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727" y="2728149"/>
            <a:ext cx="7285038" cy="3859213"/>
          </a:xfrm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13EA732-AB5F-B751-2388-084DCC2C5E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>
                <a:solidFill>
                  <a:srgbClr val="273239"/>
                </a:solidFill>
                <a:latin typeface="Nunito" pitchFamily="2" charset="0"/>
              </a:rPr>
              <a:t>F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ind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the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most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efficient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way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to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multiply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matrices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together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such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that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the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total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number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of element </a:t>
            </a:r>
            <a:r>
              <a:rPr lang="tr-TR" sz="2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multiplications</a:t>
            </a:r>
            <a:r>
              <a:rPr lang="tr-TR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minimum.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6188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diyagram, çizgi içeren bir resim&#10;&#10;Açıklama otomatik olarak oluşturuldu">
            <a:extLst>
              <a:ext uri="{FF2B5EF4-FFF2-40B4-BE49-F238E27FC236}">
                <a16:creationId xmlns:a16="http://schemas.microsoft.com/office/drawing/2014/main" id="{D578A62E-C7DB-7B92-611D-C868F07B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7" y="1515216"/>
            <a:ext cx="9080265" cy="29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9EF301-A0F9-7BF0-02D8-286D0CF0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487"/>
            <a:ext cx="2415639" cy="3859742"/>
          </a:xfrm>
        </p:spPr>
        <p:txBody>
          <a:bodyPr>
            <a:normAutofit/>
          </a:bodyPr>
          <a:lstStyle/>
          <a:p>
            <a:r>
              <a:rPr lang="tr-TR" sz="2400" dirty="0"/>
              <a:t>M[1,1] = 0</a:t>
            </a:r>
          </a:p>
          <a:p>
            <a:r>
              <a:rPr lang="tr-TR" sz="2400" dirty="0"/>
              <a:t>M[2,2] = 0</a:t>
            </a:r>
          </a:p>
          <a:p>
            <a:r>
              <a:rPr lang="tr-TR" sz="2400" dirty="0"/>
              <a:t>M[3,3] = 0</a:t>
            </a:r>
          </a:p>
          <a:p>
            <a:r>
              <a:rPr lang="tr-TR" sz="2400" dirty="0"/>
              <a:t>M[4,4] = 0</a:t>
            </a:r>
          </a:p>
          <a:p>
            <a:endParaRPr lang="tr-TR" sz="2400" dirty="0"/>
          </a:p>
        </p:txBody>
      </p:sp>
      <p:pic>
        <p:nvPicPr>
          <p:cNvPr id="7" name="Resim 6" descr="diyagram, çizgi içeren bir resim&#10;&#10;Açıklama otomatik olarak oluşturuldu">
            <a:extLst>
              <a:ext uri="{FF2B5EF4-FFF2-40B4-BE49-F238E27FC236}">
                <a16:creationId xmlns:a16="http://schemas.microsoft.com/office/drawing/2014/main" id="{CC5757C5-7A91-2C8B-DBDE-124D8DD8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55586"/>
            <a:ext cx="7683353" cy="250190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61D8DD4-DB28-20AA-75A4-7CD53A807CE0}"/>
              </a:ext>
            </a:extLst>
          </p:cNvPr>
          <p:cNvSpPr txBox="1">
            <a:spLocks/>
          </p:cNvSpPr>
          <p:nvPr/>
        </p:nvSpPr>
        <p:spPr>
          <a:xfrm>
            <a:off x="2997531" y="2998258"/>
            <a:ext cx="7417129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M[1,2] = A1 * A2 = 5*4*6 = 120</a:t>
            </a:r>
          </a:p>
          <a:p>
            <a:r>
              <a:rPr lang="tr-TR" sz="2400" dirty="0"/>
              <a:t>M[2,3] = A2 * A3 = 4*6*2 = 48</a:t>
            </a:r>
          </a:p>
          <a:p>
            <a:r>
              <a:rPr lang="tr-TR" sz="2400" dirty="0"/>
              <a:t>M[3,4] = A3 * A4 = 6*2*7 = 84</a:t>
            </a:r>
          </a:p>
          <a:p>
            <a:pPr marL="0" indent="0">
              <a:buNone/>
            </a:pPr>
            <a:r>
              <a:rPr lang="tr-TR" sz="2400" dirty="0"/>
              <a:t>  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9A769DA2-3B06-825C-F8B3-2BEBC3D8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29666"/>
              </p:ext>
            </p:extLst>
          </p:nvPr>
        </p:nvGraphicFramePr>
        <p:xfrm>
          <a:off x="8787841" y="2757487"/>
          <a:ext cx="3169392" cy="20378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2348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509455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EAEFEFD-6D1D-AAA4-393B-BA24A81AB081}"/>
              </a:ext>
            </a:extLst>
          </p:cNvPr>
          <p:cNvCxnSpPr/>
          <p:nvPr/>
        </p:nvCxnSpPr>
        <p:spPr>
          <a:xfrm>
            <a:off x="8659702" y="2523964"/>
            <a:ext cx="134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2A8D404-96D4-21DF-5286-E5BCB93B363F}"/>
              </a:ext>
            </a:extLst>
          </p:cNvPr>
          <p:cNvCxnSpPr>
            <a:cxnSpLocks/>
          </p:cNvCxnSpPr>
          <p:nvPr/>
        </p:nvCxnSpPr>
        <p:spPr>
          <a:xfrm>
            <a:off x="8545467" y="2764735"/>
            <a:ext cx="0" cy="110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070DD9A-3011-2B8A-B9CB-510A174AEF65}"/>
              </a:ext>
            </a:extLst>
          </p:cNvPr>
          <p:cNvSpPr txBox="1"/>
          <p:nvPr/>
        </p:nvSpPr>
        <p:spPr>
          <a:xfrm>
            <a:off x="8303093" y="272288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AE05061-C1D0-CD27-023D-D45A9E3942EC}"/>
              </a:ext>
            </a:extLst>
          </p:cNvPr>
          <p:cNvSpPr txBox="1"/>
          <p:nvPr/>
        </p:nvSpPr>
        <p:spPr>
          <a:xfrm>
            <a:off x="8883005" y="21546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746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diyagram, çizgi içeren bir resim&#10;&#10;Açıklama otomatik olarak oluşturuldu">
            <a:extLst>
              <a:ext uri="{FF2B5EF4-FFF2-40B4-BE49-F238E27FC236}">
                <a16:creationId xmlns:a16="http://schemas.microsoft.com/office/drawing/2014/main" id="{CC5757C5-7A91-2C8B-DBDE-124D8DD8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55586"/>
            <a:ext cx="7683353" cy="250190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61D8DD4-DB28-20AA-75A4-7CD53A807CE0}"/>
              </a:ext>
            </a:extLst>
          </p:cNvPr>
          <p:cNvSpPr txBox="1">
            <a:spLocks/>
          </p:cNvSpPr>
          <p:nvPr/>
        </p:nvSpPr>
        <p:spPr>
          <a:xfrm>
            <a:off x="1007151" y="2949184"/>
            <a:ext cx="7417129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		M[1,3] = A1 * A2 * A3</a:t>
            </a:r>
          </a:p>
          <a:p>
            <a:pPr marL="0" indent="0">
              <a:buNone/>
            </a:pPr>
            <a:r>
              <a:rPr lang="tr-TR" sz="2400" dirty="0"/>
              <a:t>	A1 * (A2 * A3)          		(A1*A2) * A3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A1 * (A2 * A3) = M[1,</a:t>
            </a:r>
            <a:r>
              <a:rPr lang="tr-TR" sz="2400" dirty="0">
                <a:solidFill>
                  <a:srgbClr val="FF0000"/>
                </a:solidFill>
              </a:rPr>
              <a:t>1</a:t>
            </a:r>
            <a:r>
              <a:rPr lang="tr-TR" sz="2400" dirty="0"/>
              <a:t>] + M[2,3] + 5*4*2 </a:t>
            </a:r>
          </a:p>
          <a:p>
            <a:pPr marL="0" indent="0">
              <a:buNone/>
            </a:pPr>
            <a:r>
              <a:rPr lang="tr-TR" sz="2400" dirty="0"/>
              <a:t>		= 0 + 48 + 40 = </a:t>
            </a:r>
            <a:r>
              <a:rPr lang="tr-TR" sz="2400" dirty="0">
                <a:solidFill>
                  <a:srgbClr val="FF0000"/>
                </a:solidFill>
              </a:rPr>
              <a:t>88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(A1 * A2) * A3 = M[1,2] + M[3,3] + 5*6*2</a:t>
            </a:r>
          </a:p>
          <a:p>
            <a:pPr marL="0" indent="0">
              <a:buNone/>
            </a:pPr>
            <a:r>
              <a:rPr lang="tr-TR" sz="2400" dirty="0"/>
              <a:t>		= 120 + 0 + 60 = 180</a:t>
            </a:r>
          </a:p>
          <a:p>
            <a:pPr marL="0" indent="0">
              <a:buNone/>
            </a:pPr>
            <a:endParaRPr lang="tr-TR" sz="2400" dirty="0"/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9A769DA2-3B06-825C-F8B3-2BEBC3D8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09499"/>
              </p:ext>
            </p:extLst>
          </p:nvPr>
        </p:nvGraphicFramePr>
        <p:xfrm>
          <a:off x="8787841" y="2757487"/>
          <a:ext cx="3169392" cy="20378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2348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509455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EAEFEFD-6D1D-AAA4-393B-BA24A81AB081}"/>
              </a:ext>
            </a:extLst>
          </p:cNvPr>
          <p:cNvCxnSpPr/>
          <p:nvPr/>
        </p:nvCxnSpPr>
        <p:spPr>
          <a:xfrm>
            <a:off x="8659702" y="2523964"/>
            <a:ext cx="134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2A8D404-96D4-21DF-5286-E5BCB93B363F}"/>
              </a:ext>
            </a:extLst>
          </p:cNvPr>
          <p:cNvCxnSpPr>
            <a:cxnSpLocks/>
          </p:cNvCxnSpPr>
          <p:nvPr/>
        </p:nvCxnSpPr>
        <p:spPr>
          <a:xfrm>
            <a:off x="8545467" y="2764735"/>
            <a:ext cx="0" cy="110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070DD9A-3011-2B8A-B9CB-510A174AEF65}"/>
              </a:ext>
            </a:extLst>
          </p:cNvPr>
          <p:cNvSpPr txBox="1"/>
          <p:nvPr/>
        </p:nvSpPr>
        <p:spPr>
          <a:xfrm>
            <a:off x="8303093" y="272288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AE05061-C1D0-CD27-023D-D45A9E3942EC}"/>
              </a:ext>
            </a:extLst>
          </p:cNvPr>
          <p:cNvSpPr txBox="1"/>
          <p:nvPr/>
        </p:nvSpPr>
        <p:spPr>
          <a:xfrm>
            <a:off x="8883005" y="21546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E7C3A153-8128-B706-BD16-124D2B73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3475"/>
              </p:ext>
            </p:extLst>
          </p:nvPr>
        </p:nvGraphicFramePr>
        <p:xfrm>
          <a:off x="9125379" y="5042398"/>
          <a:ext cx="2766852" cy="1625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1713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406491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48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diyagram, çizgi içeren bir resim&#10;&#10;Açıklama otomatik olarak oluşturuldu">
            <a:extLst>
              <a:ext uri="{FF2B5EF4-FFF2-40B4-BE49-F238E27FC236}">
                <a16:creationId xmlns:a16="http://schemas.microsoft.com/office/drawing/2014/main" id="{CC5757C5-7A91-2C8B-DBDE-124D8DD8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55586"/>
            <a:ext cx="7683353" cy="250190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61D8DD4-DB28-20AA-75A4-7CD53A807CE0}"/>
              </a:ext>
            </a:extLst>
          </p:cNvPr>
          <p:cNvSpPr txBox="1">
            <a:spLocks/>
          </p:cNvSpPr>
          <p:nvPr/>
        </p:nvSpPr>
        <p:spPr>
          <a:xfrm>
            <a:off x="1007151" y="2949184"/>
            <a:ext cx="7417129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		M[2,4] = A2 * A3 * A4</a:t>
            </a:r>
          </a:p>
          <a:p>
            <a:pPr marL="0" indent="0">
              <a:buNone/>
            </a:pPr>
            <a:r>
              <a:rPr lang="tr-TR" dirty="0"/>
              <a:t>A2 * (A3 * A4) = M[2,2] + M[3,4] + 4*6*7</a:t>
            </a:r>
          </a:p>
          <a:p>
            <a:pPr marL="0" indent="0">
              <a:buNone/>
            </a:pPr>
            <a:r>
              <a:rPr lang="tr-TR" dirty="0"/>
              <a:t>		= 0 + 84 + 168 =252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(A2 * A3) * A4 = M[2,</a:t>
            </a:r>
            <a:r>
              <a:rPr lang="tr-TR" dirty="0">
                <a:solidFill>
                  <a:srgbClr val="FF0000"/>
                </a:solidFill>
              </a:rPr>
              <a:t>3</a:t>
            </a:r>
            <a:r>
              <a:rPr lang="tr-TR" dirty="0"/>
              <a:t>] + M[4,4] + 4*2*7</a:t>
            </a:r>
          </a:p>
          <a:p>
            <a:pPr marL="0" indent="0">
              <a:buNone/>
            </a:pPr>
            <a:r>
              <a:rPr lang="tr-TR" dirty="0"/>
              <a:t>		= 48 + 0 + 56 = </a:t>
            </a:r>
            <a:r>
              <a:rPr lang="tr-TR" dirty="0">
                <a:solidFill>
                  <a:srgbClr val="FF0000"/>
                </a:solidFill>
              </a:rPr>
              <a:t>104</a:t>
            </a:r>
            <a:r>
              <a:rPr lang="tr-TR" dirty="0"/>
              <a:t> </a:t>
            </a:r>
            <a:endParaRPr lang="tr-TR" sz="2400" dirty="0"/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9A769DA2-3B06-825C-F8B3-2BEBC3D8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99071"/>
              </p:ext>
            </p:extLst>
          </p:nvPr>
        </p:nvGraphicFramePr>
        <p:xfrm>
          <a:off x="8787841" y="2757487"/>
          <a:ext cx="3169392" cy="20378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2348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509455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EAEFEFD-6D1D-AAA4-393B-BA24A81AB081}"/>
              </a:ext>
            </a:extLst>
          </p:cNvPr>
          <p:cNvCxnSpPr/>
          <p:nvPr/>
        </p:nvCxnSpPr>
        <p:spPr>
          <a:xfrm>
            <a:off x="8659702" y="2523964"/>
            <a:ext cx="134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2A8D404-96D4-21DF-5286-E5BCB93B363F}"/>
              </a:ext>
            </a:extLst>
          </p:cNvPr>
          <p:cNvCxnSpPr>
            <a:cxnSpLocks/>
          </p:cNvCxnSpPr>
          <p:nvPr/>
        </p:nvCxnSpPr>
        <p:spPr>
          <a:xfrm>
            <a:off x="8545467" y="2764735"/>
            <a:ext cx="0" cy="110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070DD9A-3011-2B8A-B9CB-510A174AEF65}"/>
              </a:ext>
            </a:extLst>
          </p:cNvPr>
          <p:cNvSpPr txBox="1"/>
          <p:nvPr/>
        </p:nvSpPr>
        <p:spPr>
          <a:xfrm>
            <a:off x="8303093" y="272288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AE05061-C1D0-CD27-023D-D45A9E3942EC}"/>
              </a:ext>
            </a:extLst>
          </p:cNvPr>
          <p:cNvSpPr txBox="1"/>
          <p:nvPr/>
        </p:nvSpPr>
        <p:spPr>
          <a:xfrm>
            <a:off x="8883005" y="21546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44F732B9-3886-3266-21C2-03883F4D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99613"/>
              </p:ext>
            </p:extLst>
          </p:nvPr>
        </p:nvGraphicFramePr>
        <p:xfrm>
          <a:off x="9125379" y="5042398"/>
          <a:ext cx="2766852" cy="1625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1713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406491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8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diyagram, çizgi içeren bir resim&#10;&#10;Açıklama otomatik olarak oluşturuldu">
            <a:extLst>
              <a:ext uri="{FF2B5EF4-FFF2-40B4-BE49-F238E27FC236}">
                <a16:creationId xmlns:a16="http://schemas.microsoft.com/office/drawing/2014/main" id="{CC5757C5-7A91-2C8B-DBDE-124D8DD8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55586"/>
            <a:ext cx="7683353" cy="250190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61D8DD4-DB28-20AA-75A4-7CD53A807CE0}"/>
              </a:ext>
            </a:extLst>
          </p:cNvPr>
          <p:cNvSpPr txBox="1">
            <a:spLocks/>
          </p:cNvSpPr>
          <p:nvPr/>
        </p:nvSpPr>
        <p:spPr>
          <a:xfrm>
            <a:off x="234768" y="2722888"/>
            <a:ext cx="7825952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/>
              <a:t>M[1,4] = A1 * A2 * A3 * A4</a:t>
            </a:r>
          </a:p>
          <a:p>
            <a:pPr marL="0" indent="0">
              <a:buNone/>
            </a:pPr>
            <a:r>
              <a:rPr lang="tr-TR" sz="2400" dirty="0" err="1"/>
              <a:t>min</a:t>
            </a:r>
            <a:r>
              <a:rPr lang="tr-TR" sz="2400" dirty="0"/>
              <a:t>{M[1,1] + M[2,4] + 5*4*7 ,  </a:t>
            </a:r>
          </a:p>
          <a:p>
            <a:pPr marL="0" indent="0">
              <a:buNone/>
            </a:pPr>
            <a:r>
              <a:rPr lang="tr-TR" sz="2400" dirty="0"/>
              <a:t>        M[1,2] + M[3,4] + 5*6*7 ,                </a:t>
            </a:r>
          </a:p>
          <a:p>
            <a:pPr marL="0" indent="0">
              <a:buNone/>
            </a:pPr>
            <a:r>
              <a:rPr lang="tr-TR" sz="2400" dirty="0"/>
              <a:t>        M[1,</a:t>
            </a:r>
            <a:r>
              <a:rPr lang="tr-TR" sz="2400" dirty="0">
                <a:solidFill>
                  <a:srgbClr val="FF0000"/>
                </a:solidFill>
              </a:rPr>
              <a:t>3</a:t>
            </a:r>
            <a:r>
              <a:rPr lang="tr-TR" sz="2400" dirty="0"/>
              <a:t>] + M[4,4] + 5*2*7</a:t>
            </a:r>
          </a:p>
          <a:p>
            <a:pPr marL="0" indent="0">
              <a:buNone/>
            </a:pPr>
            <a:r>
              <a:rPr lang="tr-TR" sz="2400" dirty="0"/>
              <a:t>       }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Min</a:t>
            </a:r>
            <a:r>
              <a:rPr lang="tr-TR" sz="2400" dirty="0"/>
              <a:t>{244, 414, </a:t>
            </a:r>
            <a:r>
              <a:rPr lang="tr-TR" sz="2400" dirty="0">
                <a:solidFill>
                  <a:srgbClr val="FF0000"/>
                </a:solidFill>
              </a:rPr>
              <a:t>158</a:t>
            </a:r>
            <a:r>
              <a:rPr lang="tr-TR" sz="2400" dirty="0"/>
              <a:t>}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9A769DA2-3B06-825C-F8B3-2BEBC3D8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19231"/>
              </p:ext>
            </p:extLst>
          </p:nvPr>
        </p:nvGraphicFramePr>
        <p:xfrm>
          <a:off x="8787841" y="2757487"/>
          <a:ext cx="3169392" cy="20378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2348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792348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509455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509455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EAEFEFD-6D1D-AAA4-393B-BA24A81AB081}"/>
              </a:ext>
            </a:extLst>
          </p:cNvPr>
          <p:cNvCxnSpPr/>
          <p:nvPr/>
        </p:nvCxnSpPr>
        <p:spPr>
          <a:xfrm>
            <a:off x="8659702" y="2523964"/>
            <a:ext cx="134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D2A8D404-96D4-21DF-5286-E5BCB93B363F}"/>
              </a:ext>
            </a:extLst>
          </p:cNvPr>
          <p:cNvCxnSpPr>
            <a:cxnSpLocks/>
          </p:cNvCxnSpPr>
          <p:nvPr/>
        </p:nvCxnSpPr>
        <p:spPr>
          <a:xfrm>
            <a:off x="8545467" y="2764735"/>
            <a:ext cx="0" cy="110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070DD9A-3011-2B8A-B9CB-510A174AEF65}"/>
              </a:ext>
            </a:extLst>
          </p:cNvPr>
          <p:cNvSpPr txBox="1"/>
          <p:nvPr/>
        </p:nvSpPr>
        <p:spPr>
          <a:xfrm>
            <a:off x="8303093" y="272288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AE05061-C1D0-CD27-023D-D45A9E3942EC}"/>
              </a:ext>
            </a:extLst>
          </p:cNvPr>
          <p:cNvSpPr txBox="1"/>
          <p:nvPr/>
        </p:nvSpPr>
        <p:spPr>
          <a:xfrm>
            <a:off x="8883005" y="21546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51F4AB39-CB40-58FA-D85E-DFF788550482}"/>
              </a:ext>
            </a:extLst>
          </p:cNvPr>
          <p:cNvSpPr txBox="1">
            <a:spLocks/>
          </p:cNvSpPr>
          <p:nvPr/>
        </p:nvSpPr>
        <p:spPr>
          <a:xfrm>
            <a:off x="2183024" y="4928129"/>
            <a:ext cx="7825952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M[</a:t>
            </a:r>
            <a:r>
              <a:rPr lang="tr-TR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] = M[</a:t>
            </a:r>
            <a:r>
              <a:rPr lang="tr-TR" b="1" dirty="0" err="1">
                <a:latin typeface="Calibri" panose="020F0502020204030204" pitchFamily="34" charset="0"/>
                <a:cs typeface="Calibri" panose="020F0502020204030204" pitchFamily="34" charset="0"/>
              </a:rPr>
              <a:t>i,k</a:t>
            </a:r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] + M[k+1,j] + d</a:t>
            </a:r>
            <a:r>
              <a:rPr lang="tr-T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tr-TR" b="1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tr-TR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tr-TR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1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tr-TR" b="1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tr-TR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tr-T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8357FAE0-218A-D014-12C7-A4EC5125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34109"/>
              </p:ext>
            </p:extLst>
          </p:nvPr>
        </p:nvGraphicFramePr>
        <p:xfrm>
          <a:off x="9125379" y="5042398"/>
          <a:ext cx="2766852" cy="1625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1713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406491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3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diyagram, çizgi içeren bir resim&#10;&#10;Açıklama otomatik olarak oluşturuldu">
            <a:extLst>
              <a:ext uri="{FF2B5EF4-FFF2-40B4-BE49-F238E27FC236}">
                <a16:creationId xmlns:a16="http://schemas.microsoft.com/office/drawing/2014/main" id="{CC5757C5-7A91-2C8B-DBDE-124D8DD8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55586"/>
            <a:ext cx="7683353" cy="250190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61D8DD4-DB28-20AA-75A4-7CD53A807CE0}"/>
              </a:ext>
            </a:extLst>
          </p:cNvPr>
          <p:cNvSpPr txBox="1">
            <a:spLocks/>
          </p:cNvSpPr>
          <p:nvPr/>
        </p:nvSpPr>
        <p:spPr>
          <a:xfrm>
            <a:off x="234768" y="2722888"/>
            <a:ext cx="7825952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400" dirty="0"/>
          </a:p>
        </p:txBody>
      </p:sp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51F4AB39-CB40-58FA-D85E-DFF788550482}"/>
              </a:ext>
            </a:extLst>
          </p:cNvPr>
          <p:cNvSpPr txBox="1">
            <a:spLocks/>
          </p:cNvSpPr>
          <p:nvPr/>
        </p:nvSpPr>
        <p:spPr>
          <a:xfrm>
            <a:off x="3003124" y="3498839"/>
            <a:ext cx="7825952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((A1) (A2 A3)) A4</a:t>
            </a:r>
          </a:p>
        </p:txBody>
      </p:sp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8357FAE0-218A-D014-12C7-A4EC5125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78452"/>
              </p:ext>
            </p:extLst>
          </p:nvPr>
        </p:nvGraphicFramePr>
        <p:xfrm>
          <a:off x="6417729" y="3133673"/>
          <a:ext cx="2766852" cy="1625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91713">
                  <a:extLst>
                    <a:ext uri="{9D8B030D-6E8A-4147-A177-3AD203B41FA5}">
                      <a16:colId xmlns:a16="http://schemas.microsoft.com/office/drawing/2014/main" val="3401782476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315667952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2654890751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1062429940"/>
                    </a:ext>
                  </a:extLst>
                </a:gridCol>
              </a:tblGrid>
              <a:tr h="406491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73120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50648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407"/>
                  </a:ext>
                </a:extLst>
              </a:tr>
              <a:tr h="406491"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29551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08AD6459-12DF-6BC8-1E9D-BA0AF3BD3CAF}"/>
              </a:ext>
            </a:extLst>
          </p:cNvPr>
          <p:cNvSpPr txBox="1"/>
          <p:nvPr/>
        </p:nvSpPr>
        <p:spPr>
          <a:xfrm>
            <a:off x="3086603" y="5177823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</a:t>
            </a:r>
            <a:r>
              <a:rPr lang="tr-TR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Complexity</a:t>
            </a:r>
            <a:r>
              <a:rPr lang="tr-TR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0"/>
              </a:rPr>
              <a:t> O(N</a:t>
            </a:r>
            <a:r>
              <a:rPr lang="tr-TR" b="0" i="0" baseline="30000" dirty="0">
                <a:solidFill>
                  <a:srgbClr val="273239"/>
                </a:solidFill>
                <a:effectLst/>
                <a:latin typeface="Nunito" pitchFamily="2" charset="0"/>
              </a:rPr>
              <a:t>3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0"/>
              </a:rPr>
              <a:t> )</a:t>
            </a:r>
            <a:br>
              <a:rPr lang="tr-TR" dirty="0"/>
            </a:br>
            <a:r>
              <a:rPr lang="tr-TR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Auxiliary</a:t>
            </a:r>
            <a:r>
              <a:rPr lang="tr-TR" b="1" i="0" dirty="0">
                <a:solidFill>
                  <a:srgbClr val="273239"/>
                </a:solidFill>
                <a:effectLst/>
                <a:latin typeface="Nunito" pitchFamily="2" charset="0"/>
              </a:rPr>
              <a:t> Space: 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0"/>
              </a:rPr>
              <a:t>O(N</a:t>
            </a:r>
            <a:r>
              <a:rPr lang="tr-TR" b="0" i="0" baseline="30000" dirty="0">
                <a:solidFill>
                  <a:srgbClr val="273239"/>
                </a:solidFill>
                <a:effectLst/>
                <a:latin typeface="Nunito" pitchFamily="2" charset="0"/>
              </a:rPr>
              <a:t>2</a:t>
            </a:r>
            <a:r>
              <a:rPr lang="tr-TR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163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DA6E25-590F-6C6C-E363-900688F9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79412"/>
            <a:ext cx="12192000" cy="1325563"/>
          </a:xfrm>
        </p:spPr>
        <p:txBody>
          <a:bodyPr>
            <a:normAutofit/>
          </a:bodyPr>
          <a:lstStyle/>
          <a:p>
            <a:r>
              <a:rPr lang="tr-TR" sz="4000" dirty="0"/>
              <a:t>Activity </a:t>
            </a:r>
            <a:r>
              <a:rPr lang="tr-TR" sz="4000" dirty="0" err="1"/>
              <a:t>Selection</a:t>
            </a:r>
            <a:r>
              <a:rPr lang="tr-TR" sz="4000" dirty="0"/>
              <a:t> Problem – </a:t>
            </a:r>
            <a:r>
              <a:rPr lang="tr-TR" sz="4000" dirty="0" err="1"/>
              <a:t>Weighted</a:t>
            </a:r>
            <a:r>
              <a:rPr lang="tr-TR" sz="4000" dirty="0"/>
              <a:t> </a:t>
            </a:r>
            <a:r>
              <a:rPr lang="tr-TR" sz="4000" dirty="0" err="1"/>
              <a:t>Interval</a:t>
            </a:r>
            <a:r>
              <a:rPr lang="tr-TR" sz="4000" dirty="0"/>
              <a:t> </a:t>
            </a:r>
            <a:r>
              <a:rPr lang="tr-TR" sz="4000" dirty="0" err="1"/>
              <a:t>Scheduling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BD7C70-F5F9-0719-A475-82FC44C5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0" dirty="0" err="1">
                <a:effectLst/>
                <a:latin typeface="Georgia" panose="02040502050405020303" pitchFamily="18" charset="0"/>
              </a:rPr>
              <a:t>Given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N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jobs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where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every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job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is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represented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by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following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three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elements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of it.</a:t>
            </a:r>
            <a:br>
              <a:rPr lang="tr-TR" sz="2400" dirty="0"/>
            </a:br>
            <a:r>
              <a:rPr lang="tr-TR" sz="2400" b="0" dirty="0">
                <a:effectLst/>
                <a:latin typeface="Georgia" panose="02040502050405020303" pitchFamily="18" charset="0"/>
              </a:rPr>
              <a:t>1) Start Time</a:t>
            </a:r>
            <a:br>
              <a:rPr lang="tr-TR" sz="2400" dirty="0"/>
            </a:br>
            <a:r>
              <a:rPr lang="tr-TR" sz="2400" b="0" dirty="0">
                <a:effectLst/>
                <a:latin typeface="Georgia" panose="02040502050405020303" pitchFamily="18" charset="0"/>
              </a:rPr>
              <a:t>2)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Finish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Time.</a:t>
            </a:r>
            <a:br>
              <a:rPr lang="tr-TR" sz="2400" dirty="0"/>
            </a:br>
            <a:r>
              <a:rPr lang="tr-TR" sz="2400" b="0" dirty="0">
                <a:effectLst/>
                <a:latin typeface="Georgia" panose="02040502050405020303" pitchFamily="18" charset="0"/>
              </a:rPr>
              <a:t>3)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Weight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representing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Profit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or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Value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Associated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br>
              <a:rPr lang="tr-TR" sz="2400" dirty="0"/>
            </a:br>
            <a:r>
              <a:rPr lang="tr-TR" sz="2400" b="0" dirty="0" err="1">
                <a:effectLst/>
                <a:latin typeface="Georgia" panose="02040502050405020303" pitchFamily="18" charset="0"/>
              </a:rPr>
              <a:t>Find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the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maximum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profit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subset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of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jobs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such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that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no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two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jobs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in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the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subset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 </a:t>
            </a:r>
            <a:r>
              <a:rPr lang="tr-TR" sz="2400" b="0" dirty="0" err="1">
                <a:effectLst/>
                <a:latin typeface="Georgia" panose="02040502050405020303" pitchFamily="18" charset="0"/>
              </a:rPr>
              <a:t>overlap</a:t>
            </a:r>
            <a:r>
              <a:rPr lang="tr-TR" sz="2400" b="0" dirty="0">
                <a:effectLst/>
                <a:latin typeface="Georgia" panose="02040502050405020303" pitchFamily="18" charset="0"/>
              </a:rPr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7561229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13087</TotalTime>
  <Words>1025</Words>
  <Application>Microsoft Macintosh PowerPoint</Application>
  <PresentationFormat>Geniş ekran</PresentationFormat>
  <Paragraphs>194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Calibri</vt:lpstr>
      <vt:lpstr>Georgia</vt:lpstr>
      <vt:lpstr>Helvetica Neue</vt:lpstr>
      <vt:lpstr>inherit</vt:lpstr>
      <vt:lpstr>Nunito</vt:lpstr>
      <vt:lpstr>Tw Cen MT</vt:lpstr>
      <vt:lpstr>ShapesVTI</vt:lpstr>
      <vt:lpstr>Uygulama-3</vt:lpstr>
      <vt:lpstr>Matrix Chain Multiplication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Activity Selection Problem – Weighted Interval Scheduling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Uygulama-3</dc:title>
  <dc:creator>Sultan Sevgi TURGUT</dc:creator>
  <cp:lastModifiedBy>Sultan Sevgi TURGUT</cp:lastModifiedBy>
  <cp:revision>60</cp:revision>
  <dcterms:created xsi:type="dcterms:W3CDTF">2023-11-27T18:28:14Z</dcterms:created>
  <dcterms:modified xsi:type="dcterms:W3CDTF">2024-12-03T07:34:16Z</dcterms:modified>
</cp:coreProperties>
</file>