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 id="2147483840" r:id="rId2"/>
  </p:sldMasterIdLst>
  <p:notesMasterIdLst>
    <p:notesMasterId r:id="rId22"/>
  </p:notesMasterIdLst>
  <p:sldIdLst>
    <p:sldId id="256" r:id="rId3"/>
    <p:sldId id="259" r:id="rId4"/>
    <p:sldId id="265" r:id="rId5"/>
    <p:sldId id="275" r:id="rId6"/>
    <p:sldId id="261" r:id="rId7"/>
    <p:sldId id="263" r:id="rId8"/>
    <p:sldId id="266" r:id="rId9"/>
    <p:sldId id="258" r:id="rId10"/>
    <p:sldId id="264" r:id="rId11"/>
    <p:sldId id="268" r:id="rId12"/>
    <p:sldId id="269" r:id="rId13"/>
    <p:sldId id="270" r:id="rId14"/>
    <p:sldId id="260" r:id="rId15"/>
    <p:sldId id="272" r:id="rId16"/>
    <p:sldId id="257" r:id="rId17"/>
    <p:sldId id="271" r:id="rId18"/>
    <p:sldId id="262" r:id="rId19"/>
    <p:sldId id="273" r:id="rId20"/>
    <p:sldId id="274" r:id="rId21"/>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879"/>
  </p:normalViewPr>
  <p:slideViewPr>
    <p:cSldViewPr snapToGrid="0">
      <p:cViewPr varScale="1">
        <p:scale>
          <a:sx n="80" d="100"/>
          <a:sy n="80" d="100"/>
        </p:scale>
        <p:origin x="1758" y="90"/>
      </p:cViewPr>
      <p:guideLst/>
    </p:cSldViewPr>
  </p:slideViewPr>
  <p:notesTextViewPr>
    <p:cViewPr>
      <p:scale>
        <a:sx n="145" d="100"/>
        <a:sy n="14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1985E-BEAC-5142-9509-65B6BB843846}" type="datetimeFigureOut">
              <a:rPr lang="tr-TR" smtClean="0"/>
              <a:t>11.11.2024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56B9-F7C0-D04A-A30C-15836335A1E5}" type="slidenum">
              <a:rPr lang="tr-TR" smtClean="0"/>
              <a:t>‹#›</a:t>
            </a:fld>
            <a:endParaRPr lang="tr-TR"/>
          </a:p>
        </p:txBody>
      </p:sp>
    </p:spTree>
    <p:extLst>
      <p:ext uri="{BB962C8B-B14F-4D97-AF65-F5344CB8AC3E}">
        <p14:creationId xmlns:p14="http://schemas.microsoft.com/office/powerpoint/2010/main" val="122626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09256B9-F7C0-D04A-A30C-15836335A1E5}" type="slidenum">
              <a:rPr lang="tr-TR" smtClean="0"/>
              <a:t>4</a:t>
            </a:fld>
            <a:endParaRPr lang="tr-TR"/>
          </a:p>
        </p:txBody>
      </p:sp>
    </p:spTree>
    <p:extLst>
      <p:ext uri="{BB962C8B-B14F-4D97-AF65-F5344CB8AC3E}">
        <p14:creationId xmlns:p14="http://schemas.microsoft.com/office/powerpoint/2010/main" val="194501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09256B9-F7C0-D04A-A30C-15836335A1E5}" type="slidenum">
              <a:rPr lang="tr-TR" smtClean="0"/>
              <a:t>5</a:t>
            </a:fld>
            <a:endParaRPr lang="tr-TR"/>
          </a:p>
        </p:txBody>
      </p:sp>
    </p:spTree>
    <p:extLst>
      <p:ext uri="{BB962C8B-B14F-4D97-AF65-F5344CB8AC3E}">
        <p14:creationId xmlns:p14="http://schemas.microsoft.com/office/powerpoint/2010/main" val="148116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09256B9-F7C0-D04A-A30C-15836335A1E5}" type="slidenum">
              <a:rPr lang="tr-TR" smtClean="0"/>
              <a:t>7</a:t>
            </a:fld>
            <a:endParaRPr lang="tr-TR"/>
          </a:p>
        </p:txBody>
      </p:sp>
    </p:spTree>
    <p:extLst>
      <p:ext uri="{BB962C8B-B14F-4D97-AF65-F5344CB8AC3E}">
        <p14:creationId xmlns:p14="http://schemas.microsoft.com/office/powerpoint/2010/main" val="198298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609256B9-F7C0-D04A-A30C-15836335A1E5}" type="slidenum">
              <a:rPr lang="tr-TR" smtClean="0"/>
              <a:t>12</a:t>
            </a:fld>
            <a:endParaRPr lang="tr-TR"/>
          </a:p>
        </p:txBody>
      </p:sp>
    </p:spTree>
    <p:extLst>
      <p:ext uri="{BB962C8B-B14F-4D97-AF65-F5344CB8AC3E}">
        <p14:creationId xmlns:p14="http://schemas.microsoft.com/office/powerpoint/2010/main" val="116909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722-93F9-BA53-D8FA-D7D210DF4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55564C28-0065-51BF-4F05-9AC98A625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3549DCC2-8FF8-5F73-FDD3-DCD85F9EC0E7}"/>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5" name="Footer Placeholder 4">
            <a:extLst>
              <a:ext uri="{FF2B5EF4-FFF2-40B4-BE49-F238E27FC236}">
                <a16:creationId xmlns:a16="http://schemas.microsoft.com/office/drawing/2014/main" id="{65D183DB-6AA5-9E7A-6F37-5C4AEB2B0B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58E4A2-61C8-4F10-51C5-89921AEDDE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2B7E-AB89-0900-1DA8-EB1CFAC7A5BC}"/>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099AB9B-A6E2-8B9A-F8A6-2EEE838AD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6633175-3B7A-CE0F-7CC9-BD580EDFC634}"/>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5" name="Footer Placeholder 4">
            <a:extLst>
              <a:ext uri="{FF2B5EF4-FFF2-40B4-BE49-F238E27FC236}">
                <a16:creationId xmlns:a16="http://schemas.microsoft.com/office/drawing/2014/main" id="{25B148AC-96C9-8A1C-95DF-2AD7C56BEF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1750EE-5B2E-DE77-DAA0-BFDA399D037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12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6C5B06-BB39-4F61-F324-CE6E2BA63D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3E40D95-2D03-6CE6-2F1A-3601BE6B62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DA9ACDA-B68D-4932-E055-F410B35BCC98}"/>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5" name="Footer Placeholder 4">
            <a:extLst>
              <a:ext uri="{FF2B5EF4-FFF2-40B4-BE49-F238E27FC236}">
                <a16:creationId xmlns:a16="http://schemas.microsoft.com/office/drawing/2014/main" id="{D37849DC-649D-17A8-6F5F-5142D31EA4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443EB7-1879-6009-B886-020A1630EC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424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smtClean="0"/>
              <a:pPr/>
              <a:t>11/11/2024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405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451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11/11/2024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86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11/11/2024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062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smtClean="0"/>
              <a:pPr/>
              <a:t>11/11/2024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516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902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smtClean="0"/>
              <a:pPr/>
              <a:t>11/11/2024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951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884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327D-B7FA-78E7-506F-F306B95B691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9A7904E-49E2-FACB-BC5E-D2A745EBC2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362E2D-120D-3CCF-C8E4-DB34C91C4964}"/>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5" name="Footer Placeholder 4">
            <a:extLst>
              <a:ext uri="{FF2B5EF4-FFF2-40B4-BE49-F238E27FC236}">
                <a16:creationId xmlns:a16="http://schemas.microsoft.com/office/drawing/2014/main" id="{942BD663-2E4A-86DD-E8A3-266ABB48BF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6C964C-93A3-BD81-7DCD-2C27A87A3CF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449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11/11/2024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tr-TR"/>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76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928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11/11/2024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68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BFF7-B1DA-3C0B-AA74-2FD788E3EF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4A4FE00E-8025-80ED-C863-808B34366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7F3CA-C36F-DAD0-B0DA-EFA7C8AF30B5}"/>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5" name="Footer Placeholder 4">
            <a:extLst>
              <a:ext uri="{FF2B5EF4-FFF2-40B4-BE49-F238E27FC236}">
                <a16:creationId xmlns:a16="http://schemas.microsoft.com/office/drawing/2014/main" id="{EB27BA80-2B28-ACAF-3D64-E9A0A1B333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D6EF73-F150-5D72-A8B4-036B2498F9C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92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43EC-8C67-497B-4FA9-39D031C94CA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79741C0-5346-3A3F-EFA0-4ADCC8AF7C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DDDAB983-A3BA-A329-B2B7-24CC92858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2E264918-641C-2C10-C343-522901FE49C5}"/>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6" name="Footer Placeholder 5">
            <a:extLst>
              <a:ext uri="{FF2B5EF4-FFF2-40B4-BE49-F238E27FC236}">
                <a16:creationId xmlns:a16="http://schemas.microsoft.com/office/drawing/2014/main" id="{91D183A4-213D-7D09-04A2-D2EB2CAB41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7921A3-5E71-3980-4B2F-F0CBD51BF3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36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63F1-ACF9-371C-54B9-826E0ADA6C25}"/>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47CA5FD-2B64-4015-DFA2-675196686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75259-EAE4-5564-8DBC-94EACA6A6E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04F7BCB-2B90-57BB-C85A-0812D1E945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E9A67-9D2D-5EFE-60CF-7BC52D7ADA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DDBAC1BF-3F8D-D6D5-4D6A-103C3626BDB2}"/>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8" name="Footer Placeholder 7">
            <a:extLst>
              <a:ext uri="{FF2B5EF4-FFF2-40B4-BE49-F238E27FC236}">
                <a16:creationId xmlns:a16="http://schemas.microsoft.com/office/drawing/2014/main" id="{C532853A-6949-0A0A-CF89-8CFB37F690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F1A807D-D3C4-AC9C-DDF7-4F06F4479D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71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BCE6-9961-E339-6FD0-5D208CD7926B}"/>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34A0AC3-481A-1C8E-1A30-2C231B19B65A}"/>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4" name="Footer Placeholder 3">
            <a:extLst>
              <a:ext uri="{FF2B5EF4-FFF2-40B4-BE49-F238E27FC236}">
                <a16:creationId xmlns:a16="http://schemas.microsoft.com/office/drawing/2014/main" id="{E1C1629C-5FBA-9FB6-A1C9-73FA2EC11D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04F7D7-5B9A-65D7-69A0-1C14F7DFB7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63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C2D48-ABC8-6726-4E86-BF5DAD03EF56}"/>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3" name="Footer Placeholder 2">
            <a:extLst>
              <a:ext uri="{FF2B5EF4-FFF2-40B4-BE49-F238E27FC236}">
                <a16:creationId xmlns:a16="http://schemas.microsoft.com/office/drawing/2014/main" id="{F6C3ECF0-62E8-6560-E3C7-9FBC5118D97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1874F1-CEDD-33C8-B604-1615C2F451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9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353D-D1D2-A1B1-08E2-8AD35609B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39D86B71-BE42-6AFD-94E1-C856BBBD35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4CA37EAC-0308-58A0-5E3E-74E6CDC3B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8491B-115C-7877-3153-7B62B1866313}"/>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6" name="Footer Placeholder 5">
            <a:extLst>
              <a:ext uri="{FF2B5EF4-FFF2-40B4-BE49-F238E27FC236}">
                <a16:creationId xmlns:a16="http://schemas.microsoft.com/office/drawing/2014/main" id="{91674838-DEE5-DBB0-5470-E7F4924D94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E50AE0-517D-4AFC-2B6A-48068DF0304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9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B6BE-469D-069D-7AF2-B0A1CBDFF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3CAE4032-250B-FAB0-4B8F-ED8DDD951F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F6118867-307D-7251-742D-CADD6929B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2131B-305B-6754-3783-D1FE4372C0A5}"/>
              </a:ext>
            </a:extLst>
          </p:cNvPr>
          <p:cNvSpPr>
            <a:spLocks noGrp="1"/>
          </p:cNvSpPr>
          <p:nvPr>
            <p:ph type="dt" sz="half" idx="10"/>
          </p:nvPr>
        </p:nvSpPr>
        <p:spPr/>
        <p:txBody>
          <a:bodyPr/>
          <a:lstStyle/>
          <a:p>
            <a:fld id="{B61BEF0D-F0BB-DE4B-95CE-6DB70DBA9567}" type="datetimeFigureOut">
              <a:rPr lang="en-US" smtClean="0"/>
              <a:pPr/>
              <a:t>11/11/2024</a:t>
            </a:fld>
            <a:endParaRPr lang="en-US" dirty="0"/>
          </a:p>
        </p:txBody>
      </p:sp>
      <p:sp>
        <p:nvSpPr>
          <p:cNvPr id="6" name="Footer Placeholder 5">
            <a:extLst>
              <a:ext uri="{FF2B5EF4-FFF2-40B4-BE49-F238E27FC236}">
                <a16:creationId xmlns:a16="http://schemas.microsoft.com/office/drawing/2014/main" id="{1877A139-3553-ADCD-151B-31F76672C34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81B7E3A-D998-BB1F-3148-A3314EE0A81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70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66F03-7C99-6AA6-3C65-1B9A07704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C1A87B0F-41D6-39A6-0797-DD7C3A248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E920F6C-59CC-DC70-DDAF-04EEA2001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11/11/2024</a:t>
            </a:fld>
            <a:endParaRPr lang="en-US" dirty="0"/>
          </a:p>
        </p:txBody>
      </p:sp>
      <p:sp>
        <p:nvSpPr>
          <p:cNvPr id="5" name="Footer Placeholder 4">
            <a:extLst>
              <a:ext uri="{FF2B5EF4-FFF2-40B4-BE49-F238E27FC236}">
                <a16:creationId xmlns:a16="http://schemas.microsoft.com/office/drawing/2014/main" id="{978D29F2-8E17-A8F7-3B4F-F99266758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B0C7C-7AC5-228B-1F22-AD6949DB0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30623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smtClean="0"/>
              <a:pPr/>
              <a:t>11/11/2024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41299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34A4-E166-5EDC-A794-884A20EB8A67}"/>
              </a:ext>
            </a:extLst>
          </p:cNvPr>
          <p:cNvSpPr>
            <a:spLocks noGrp="1"/>
          </p:cNvSpPr>
          <p:nvPr>
            <p:ph type="ctrTitle"/>
          </p:nvPr>
        </p:nvSpPr>
        <p:spPr/>
        <p:txBody>
          <a:bodyPr>
            <a:normAutofit/>
          </a:bodyPr>
          <a:lstStyle/>
          <a:p>
            <a:r>
              <a:rPr lang="tr-TR" b="1" dirty="0"/>
              <a:t>Algoritma Analizi </a:t>
            </a:r>
            <a:br>
              <a:rPr lang="tr-TR" b="1" dirty="0"/>
            </a:br>
            <a:r>
              <a:rPr lang="tr-TR" b="1" dirty="0"/>
              <a:t>Uygulama-2</a:t>
            </a:r>
          </a:p>
        </p:txBody>
      </p:sp>
      <p:sp>
        <p:nvSpPr>
          <p:cNvPr id="3" name="Subtitle 2">
            <a:extLst>
              <a:ext uri="{FF2B5EF4-FFF2-40B4-BE49-F238E27FC236}">
                <a16:creationId xmlns:a16="http://schemas.microsoft.com/office/drawing/2014/main" id="{FA9E6D0A-FFE5-1B7E-22A0-3E9FFF210C96}"/>
              </a:ext>
            </a:extLst>
          </p:cNvPr>
          <p:cNvSpPr>
            <a:spLocks noGrp="1"/>
          </p:cNvSpPr>
          <p:nvPr>
            <p:ph type="subTitle" idx="1"/>
          </p:nvPr>
        </p:nvSpPr>
        <p:spPr/>
        <p:txBody>
          <a:bodyPr/>
          <a:lstStyle/>
          <a:p>
            <a:r>
              <a:rPr lang="tr-TR">
                <a:latin typeface="+mj-lt"/>
              </a:rPr>
              <a:t>11.11.2024</a:t>
            </a:r>
            <a:endParaRPr lang="tr-TR" dirty="0">
              <a:latin typeface="+mj-lt"/>
            </a:endParaRPr>
          </a:p>
          <a:p>
            <a:endParaRPr lang="tr-TR" dirty="0"/>
          </a:p>
        </p:txBody>
      </p:sp>
    </p:spTree>
    <p:extLst>
      <p:ext uri="{BB962C8B-B14F-4D97-AF65-F5344CB8AC3E}">
        <p14:creationId xmlns:p14="http://schemas.microsoft.com/office/powerpoint/2010/main" val="265955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B1F114-18BB-07F1-C51A-3E0056317B5B}"/>
              </a:ext>
            </a:extLst>
          </p:cNvPr>
          <p:cNvSpPr txBox="1">
            <a:spLocks/>
          </p:cNvSpPr>
          <p:nvPr/>
        </p:nvSpPr>
        <p:spPr>
          <a:xfrm>
            <a:off x="4361793" y="352237"/>
            <a:ext cx="7662397" cy="57386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a:latin typeface="Calibri" panose="020F0502020204030204" pitchFamily="34" charset="0"/>
                <a:ea typeface="Calibri" panose="020F0502020204030204" pitchFamily="34" charset="0"/>
                <a:cs typeface="Times New Roman" panose="02020603050405020304" pitchFamily="18" charset="0"/>
              </a:rPr>
              <a:t>hashing:</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inputArr</a:t>
            </a:r>
            <a:r>
              <a:rPr lang="en-US" sz="1400" i="1" kern="100" dirty="0">
                <a:latin typeface="Calibri" panose="020F0502020204030204" pitchFamily="34" charset="0"/>
                <a:ea typeface="Calibri" panose="020F0502020204030204" pitchFamily="34" charset="0"/>
                <a:cs typeface="Times New Roman" panose="02020603050405020304" pitchFamily="18" charset="0"/>
              </a:rPr>
              <a:t>: Array of values being hashed</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i="1" kern="100" dirty="0">
                <a:latin typeface="Calibri" panose="020F0502020204030204" pitchFamily="34" charset="0"/>
                <a:ea typeface="Calibri" panose="020F0502020204030204" pitchFamily="34" charset="0"/>
                <a:cs typeface="Times New Roman" panose="02020603050405020304" pitchFamily="18" charset="0"/>
              </a:rPr>
              <a:t>: Hash map</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FOR EACH value IN </a:t>
            </a:r>
            <a:r>
              <a:rPr lang="en-US" sz="1400" kern="100" dirty="0" err="1">
                <a:latin typeface="Calibri" panose="020F0502020204030204" pitchFamily="34" charset="0"/>
                <a:ea typeface="Calibri" panose="020F0502020204030204" pitchFamily="34" charset="0"/>
                <a:cs typeface="Times New Roman" panose="02020603050405020304" pitchFamily="18" charset="0"/>
              </a:rPr>
              <a:t>inputArr</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CALL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hashFunction</a:t>
            </a:r>
            <a:r>
              <a:rPr lang="en-US" sz="1400" kern="100" dirty="0">
                <a:latin typeface="Calibri" panose="020F0502020204030204" pitchFamily="34" charset="0"/>
                <a:ea typeface="Calibri" panose="020F0502020204030204" pitchFamily="34" charset="0"/>
                <a:cs typeface="Times New Roman" panose="02020603050405020304" pitchFamily="18" charset="0"/>
              </a:rPr>
              <a:t>(value)</a:t>
            </a:r>
            <a:endParaRPr lang="tr-TR"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tr-TR" sz="1400" kern="100" dirty="0">
                <a:latin typeface="Calibri" panose="020F0502020204030204" pitchFamily="34" charset="0"/>
                <a:ea typeface="Calibri" panose="020F0502020204030204" pitchFamily="34" charset="0"/>
                <a:cs typeface="Times New Roman" panose="02020603050405020304" pitchFamily="18" charset="0"/>
              </a:rPr>
              <a:t>	</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hashQuad</a:t>
            </a:r>
            <a:r>
              <a:rPr lang="tr-TR" sz="1400" kern="100" dirty="0">
                <a:latin typeface="Calibri" panose="020F0502020204030204" pitchFamily="34" charset="0"/>
                <a:ea typeface="Calibri" panose="020F0502020204030204" pitchFamily="34" charset="0"/>
                <a:cs typeface="Times New Roman" panose="02020603050405020304" pitchFamily="18" charset="0"/>
              </a:rPr>
              <a:t> := 1</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WHILE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is not EMPTY DO</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hashQuad</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hashQuad</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r>
              <a:rPr lang="tr-TR" sz="1400" kern="100" dirty="0" err="1">
                <a:latin typeface="Calibri" panose="020F0502020204030204" pitchFamily="34" charset="0"/>
                <a:ea typeface="Calibri" panose="020F0502020204030204" pitchFamily="34" charset="0"/>
                <a:cs typeface="Times New Roman" panose="02020603050405020304" pitchFamily="18" charset="0"/>
              </a:rPr>
              <a:t>Length</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Font typeface="Arial" panose="020B0604020202020204" pitchFamily="34" charset="0"/>
              <a:buNone/>
            </a:pPr>
            <a:r>
              <a:rPr lang="tr-TR" sz="1400" kern="100" dirty="0">
                <a:latin typeface="Calibri" panose="020F0502020204030204" pitchFamily="34" charset="0"/>
                <a:ea typeface="Calibri" panose="020F0502020204030204" pitchFamily="34" charset="0"/>
                <a:cs typeface="Times New Roman" panose="02020603050405020304" pitchFamily="18" charset="0"/>
              </a:rPr>
              <a:t>		 </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hashQuad</a:t>
            </a:r>
            <a:r>
              <a:rPr lang="tr-TR" sz="1400" kern="100" dirty="0">
                <a:latin typeface="Calibri" panose="020F0502020204030204" pitchFamily="34" charset="0"/>
                <a:ea typeface="Calibri" panose="020F0502020204030204" pitchFamily="34" charset="0"/>
                <a:cs typeface="Times New Roman" panose="02020603050405020304" pitchFamily="18" charset="0"/>
              </a:rPr>
              <a:t> := hashQuad+1</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ENDWHILE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value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ENDFOR</a:t>
            </a:r>
          </a:p>
        </p:txBody>
      </p:sp>
      <p:sp>
        <p:nvSpPr>
          <p:cNvPr id="5" name="Content Placeholder 3">
            <a:extLst>
              <a:ext uri="{FF2B5EF4-FFF2-40B4-BE49-F238E27FC236}">
                <a16:creationId xmlns:a16="http://schemas.microsoft.com/office/drawing/2014/main" id="{8CB56003-7E55-9AC9-FB38-6E4CB9B1EAA7}"/>
              </a:ext>
            </a:extLst>
          </p:cNvPr>
          <p:cNvSpPr txBox="1">
            <a:spLocks/>
          </p:cNvSpPr>
          <p:nvPr/>
        </p:nvSpPr>
        <p:spPr>
          <a:xfrm>
            <a:off x="838200" y="559675"/>
            <a:ext cx="3523593" cy="18109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err="1">
                <a:latin typeface="Calibri" panose="020F0502020204030204" pitchFamily="34" charset="0"/>
                <a:ea typeface="Calibri" panose="020F0502020204030204" pitchFamily="34" charset="0"/>
                <a:cs typeface="Times New Roman" panose="02020603050405020304" pitchFamily="18" charset="0"/>
              </a:rPr>
              <a:t>hashFunction</a:t>
            </a:r>
            <a:r>
              <a:rPr lang="en-US" sz="1400" b="1" kern="100" dirty="0">
                <a:latin typeface="Calibri" panose="020F0502020204030204" pitchFamily="34" charset="0"/>
                <a:ea typeface="Calibri" panose="020F0502020204030204" pitchFamily="34" charset="0"/>
                <a:cs typeface="Times New Roman" panose="02020603050405020304" pitchFamily="18" charset="0"/>
              </a:rPr>
              <a:t>:</a:t>
            </a:r>
            <a:endParaRPr lang="en-TR" sz="1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val</a:t>
            </a:r>
            <a:r>
              <a:rPr lang="en-US" sz="1400" i="1" kern="100" dirty="0">
                <a:latin typeface="Calibri" panose="020F0502020204030204" pitchFamily="34" charset="0"/>
                <a:ea typeface="Calibri" panose="020F0502020204030204" pitchFamily="34" charset="0"/>
                <a:cs typeface="Times New Roman" panose="02020603050405020304" pitchFamily="18" charset="0"/>
              </a:rPr>
              <a:t>: hashed value</a:t>
            </a:r>
            <a:endParaRPr lang="en-TR" sz="1400" i="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RETURN val%11</a:t>
            </a:r>
            <a:endParaRPr lang="en-TR"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549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B1F114-18BB-07F1-C51A-3E0056317B5B}"/>
              </a:ext>
            </a:extLst>
          </p:cNvPr>
          <p:cNvSpPr txBox="1">
            <a:spLocks/>
          </p:cNvSpPr>
          <p:nvPr/>
        </p:nvSpPr>
        <p:spPr>
          <a:xfrm>
            <a:off x="3805881" y="369710"/>
            <a:ext cx="8232393" cy="57386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a:latin typeface="Calibri" panose="020F0502020204030204" pitchFamily="34" charset="0"/>
                <a:ea typeface="Calibri" panose="020F0502020204030204" pitchFamily="34" charset="0"/>
                <a:cs typeface="Times New Roman" panose="02020603050405020304" pitchFamily="18" charset="0"/>
              </a:rPr>
              <a:t>hashing:</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inputArr</a:t>
            </a:r>
            <a:r>
              <a:rPr lang="en-US" sz="1400" i="1" kern="100" dirty="0">
                <a:latin typeface="Calibri" panose="020F0502020204030204" pitchFamily="34" charset="0"/>
                <a:ea typeface="Calibri" panose="020F0502020204030204" pitchFamily="34" charset="0"/>
                <a:cs typeface="Times New Roman" panose="02020603050405020304" pitchFamily="18" charset="0"/>
              </a:rPr>
              <a:t>: Array of values being hashed</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i="1" kern="100" dirty="0">
                <a:latin typeface="Calibri" panose="020F0502020204030204" pitchFamily="34" charset="0"/>
                <a:ea typeface="Calibri" panose="020F0502020204030204" pitchFamily="34" charset="0"/>
                <a:cs typeface="Times New Roman" panose="02020603050405020304" pitchFamily="18" charset="0"/>
              </a:rPr>
              <a:t>: Hash map</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FOR EACH value IN </a:t>
            </a:r>
            <a:r>
              <a:rPr lang="en-US" sz="1400" kern="100" dirty="0" err="1">
                <a:latin typeface="Calibri" panose="020F0502020204030204" pitchFamily="34" charset="0"/>
                <a:ea typeface="Calibri" panose="020F0502020204030204" pitchFamily="34" charset="0"/>
                <a:cs typeface="Times New Roman" panose="02020603050405020304" pitchFamily="18" charset="0"/>
              </a:rPr>
              <a:t>inputArr</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CALL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hashFunction</a:t>
            </a:r>
            <a:r>
              <a:rPr lang="tr-TR" sz="1400" kern="100" dirty="0">
                <a:latin typeface="Calibri" panose="020F0502020204030204" pitchFamily="34" charset="0"/>
                <a:ea typeface="Calibri" panose="020F0502020204030204" pitchFamily="34" charset="0"/>
                <a:cs typeface="Times New Roman" panose="02020603050405020304" pitchFamily="18" charset="0"/>
              </a:rPr>
              <a:t>1</a:t>
            </a:r>
            <a:r>
              <a:rPr lang="en-US" sz="1400" kern="100" dirty="0">
                <a:latin typeface="Calibri" panose="020F0502020204030204" pitchFamily="34" charset="0"/>
                <a:ea typeface="Calibri" panose="020F0502020204030204" pitchFamily="34" charset="0"/>
                <a:cs typeface="Times New Roman" panose="02020603050405020304" pitchFamily="18" charset="0"/>
              </a:rPr>
              <a:t>(value)</a:t>
            </a:r>
            <a:endParaRPr lang="tr-TR"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tr-TR" sz="1400" kern="100" dirty="0">
                <a:latin typeface="Calibri" panose="020F0502020204030204" pitchFamily="34" charset="0"/>
                <a:ea typeface="Calibri" panose="020F0502020204030204" pitchFamily="34" charset="0"/>
                <a:cs typeface="Times New Roman" panose="02020603050405020304" pitchFamily="18" charset="0"/>
              </a:rPr>
              <a:t>	</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hashQ</a:t>
            </a:r>
            <a:r>
              <a:rPr lang="tr-TR" sz="1400" kern="100" dirty="0">
                <a:latin typeface="Calibri" panose="020F0502020204030204" pitchFamily="34" charset="0"/>
                <a:ea typeface="Calibri" panose="020F0502020204030204" pitchFamily="34" charset="0"/>
                <a:cs typeface="Times New Roman" panose="02020603050405020304" pitchFamily="18" charset="0"/>
              </a:rPr>
              <a:t> := 1</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WHILE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is not EMPTY DO</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hashQ</a:t>
            </a:r>
            <a:r>
              <a:rPr lang="tr-TR" sz="1400" kern="100" dirty="0">
                <a:latin typeface="Calibri" panose="020F0502020204030204" pitchFamily="34" charset="0"/>
                <a:ea typeface="Calibri" panose="020F0502020204030204" pitchFamily="34" charset="0"/>
                <a:cs typeface="Times New Roman" panose="02020603050405020304" pitchFamily="18" charset="0"/>
              </a:rPr>
              <a:t>* (CALL hashFunction2(</a:t>
            </a:r>
            <a:r>
              <a:rPr lang="tr-TR" sz="1400" kern="100" dirty="0" err="1">
                <a:latin typeface="Calibri" panose="020F0502020204030204" pitchFamily="34" charset="0"/>
                <a:ea typeface="Calibri" panose="020F0502020204030204" pitchFamily="34" charset="0"/>
                <a:cs typeface="Times New Roman" panose="02020603050405020304" pitchFamily="18" charset="0"/>
              </a:rPr>
              <a:t>value</a:t>
            </a:r>
            <a:r>
              <a:rPr lang="tr-TR" sz="1400" kern="100" dirty="0">
                <a:latin typeface="Calibri" panose="020F0502020204030204" pitchFamily="34" charset="0"/>
                <a:ea typeface="Calibri" panose="020F0502020204030204" pitchFamily="34" charset="0"/>
                <a:cs typeface="Times New Roman" panose="02020603050405020304" pitchFamily="18" charset="0"/>
              </a:rPr>
              <a:t>))) % </a:t>
            </a:r>
            <a:r>
              <a:rPr lang="tr-TR" sz="1400" kern="100" dirty="0" err="1">
                <a:latin typeface="Calibri" panose="020F0502020204030204" pitchFamily="34" charset="0"/>
                <a:ea typeface="Calibri" panose="020F0502020204030204" pitchFamily="34" charset="0"/>
                <a:cs typeface="Times New Roman" panose="02020603050405020304" pitchFamily="18" charset="0"/>
              </a:rPr>
              <a:t>Length</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Font typeface="Arial" panose="020B0604020202020204" pitchFamily="34" charset="0"/>
              <a:buNone/>
            </a:pPr>
            <a:r>
              <a:rPr lang="tr-TR" sz="1400" kern="100" dirty="0">
                <a:latin typeface="Calibri" panose="020F0502020204030204" pitchFamily="34" charset="0"/>
                <a:ea typeface="Calibri" panose="020F0502020204030204" pitchFamily="34" charset="0"/>
                <a:cs typeface="Times New Roman" panose="02020603050405020304" pitchFamily="18" charset="0"/>
              </a:rPr>
              <a:t>		 </a:t>
            </a:r>
            <a:r>
              <a:rPr lang="tr-TR" sz="1400" kern="100" dirty="0" err="1">
                <a:latin typeface="Calibri" panose="020F0502020204030204" pitchFamily="34" charset="0"/>
                <a:ea typeface="Calibri" panose="020F0502020204030204" pitchFamily="34" charset="0"/>
                <a:cs typeface="Times New Roman" panose="02020603050405020304" pitchFamily="18" charset="0"/>
              </a:rPr>
              <a:t>hashQ</a:t>
            </a:r>
            <a:r>
              <a:rPr lang="tr-TR" sz="1400" kern="100" dirty="0">
                <a:latin typeface="Calibri" panose="020F0502020204030204" pitchFamily="34" charset="0"/>
                <a:ea typeface="Calibri" panose="020F0502020204030204" pitchFamily="34" charset="0"/>
                <a:cs typeface="Times New Roman" panose="02020603050405020304" pitchFamily="18" charset="0"/>
              </a:rPr>
              <a:t> := hashQ+1</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ENDWHILE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value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ENDFOR</a:t>
            </a:r>
          </a:p>
        </p:txBody>
      </p:sp>
      <p:sp>
        <p:nvSpPr>
          <p:cNvPr id="5" name="Content Placeholder 3">
            <a:extLst>
              <a:ext uri="{FF2B5EF4-FFF2-40B4-BE49-F238E27FC236}">
                <a16:creationId xmlns:a16="http://schemas.microsoft.com/office/drawing/2014/main" id="{8CB56003-7E55-9AC9-FB38-6E4CB9B1EAA7}"/>
              </a:ext>
            </a:extLst>
          </p:cNvPr>
          <p:cNvSpPr txBox="1">
            <a:spLocks/>
          </p:cNvSpPr>
          <p:nvPr/>
        </p:nvSpPr>
        <p:spPr>
          <a:xfrm>
            <a:off x="442783" y="1721210"/>
            <a:ext cx="3523593" cy="18109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err="1">
                <a:latin typeface="Calibri" panose="020F0502020204030204" pitchFamily="34" charset="0"/>
                <a:ea typeface="Calibri" panose="020F0502020204030204" pitchFamily="34" charset="0"/>
                <a:cs typeface="Times New Roman" panose="02020603050405020304" pitchFamily="18" charset="0"/>
              </a:rPr>
              <a:t>hashFunction</a:t>
            </a:r>
            <a:r>
              <a:rPr lang="tr-TR" sz="1400" b="1" kern="100" dirty="0">
                <a:latin typeface="Calibri" panose="020F0502020204030204" pitchFamily="34" charset="0"/>
                <a:ea typeface="Calibri" panose="020F0502020204030204" pitchFamily="34" charset="0"/>
                <a:cs typeface="Times New Roman" panose="02020603050405020304" pitchFamily="18" charset="0"/>
              </a:rPr>
              <a:t>1</a:t>
            </a:r>
            <a:r>
              <a:rPr lang="en-US" sz="1400" b="1" kern="100" dirty="0">
                <a:latin typeface="Calibri" panose="020F0502020204030204" pitchFamily="34" charset="0"/>
                <a:ea typeface="Calibri" panose="020F0502020204030204" pitchFamily="34" charset="0"/>
                <a:cs typeface="Times New Roman" panose="02020603050405020304" pitchFamily="18" charset="0"/>
              </a:rPr>
              <a:t>:</a:t>
            </a:r>
            <a:endParaRPr lang="en-TR" sz="1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val</a:t>
            </a:r>
            <a:r>
              <a:rPr lang="en-US" sz="1400" i="1" kern="100" dirty="0">
                <a:latin typeface="Calibri" panose="020F0502020204030204" pitchFamily="34" charset="0"/>
                <a:ea typeface="Calibri" panose="020F0502020204030204" pitchFamily="34" charset="0"/>
                <a:cs typeface="Times New Roman" panose="02020603050405020304" pitchFamily="18" charset="0"/>
              </a:rPr>
              <a:t>: hashed value</a:t>
            </a:r>
            <a:endParaRPr lang="en-TR" sz="1400" i="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RETURN val%11</a:t>
            </a:r>
            <a:endParaRPr lang="en-TR" sz="1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Content Placeholder 3">
            <a:extLst>
              <a:ext uri="{FF2B5EF4-FFF2-40B4-BE49-F238E27FC236}">
                <a16:creationId xmlns:a16="http://schemas.microsoft.com/office/drawing/2014/main" id="{46880148-888A-E8A7-4A89-5486676FD876}"/>
              </a:ext>
            </a:extLst>
          </p:cNvPr>
          <p:cNvSpPr txBox="1">
            <a:spLocks/>
          </p:cNvSpPr>
          <p:nvPr/>
        </p:nvSpPr>
        <p:spPr>
          <a:xfrm>
            <a:off x="442784" y="3532164"/>
            <a:ext cx="3523593" cy="18109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err="1">
                <a:latin typeface="Calibri" panose="020F0502020204030204" pitchFamily="34" charset="0"/>
                <a:ea typeface="Calibri" panose="020F0502020204030204" pitchFamily="34" charset="0"/>
                <a:cs typeface="Times New Roman" panose="02020603050405020304" pitchFamily="18" charset="0"/>
              </a:rPr>
              <a:t>hashFunction</a:t>
            </a:r>
            <a:r>
              <a:rPr lang="tr-TR" sz="1400" b="1" kern="100" dirty="0">
                <a:latin typeface="Calibri" panose="020F0502020204030204" pitchFamily="34" charset="0"/>
                <a:ea typeface="Calibri" panose="020F0502020204030204" pitchFamily="34" charset="0"/>
                <a:cs typeface="Times New Roman" panose="02020603050405020304" pitchFamily="18" charset="0"/>
              </a:rPr>
              <a:t>2</a:t>
            </a:r>
            <a:r>
              <a:rPr lang="en-US" sz="1400" b="1" kern="100" dirty="0">
                <a:latin typeface="Calibri" panose="020F0502020204030204" pitchFamily="34" charset="0"/>
                <a:ea typeface="Calibri" panose="020F0502020204030204" pitchFamily="34" charset="0"/>
                <a:cs typeface="Times New Roman" panose="02020603050405020304" pitchFamily="18" charset="0"/>
              </a:rPr>
              <a:t>:</a:t>
            </a:r>
            <a:endParaRPr lang="en-TR" sz="1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val</a:t>
            </a:r>
            <a:r>
              <a:rPr lang="en-US" sz="1400" i="1" kern="100" dirty="0">
                <a:latin typeface="Calibri" panose="020F0502020204030204" pitchFamily="34" charset="0"/>
                <a:ea typeface="Calibri" panose="020F0502020204030204" pitchFamily="34" charset="0"/>
                <a:cs typeface="Times New Roman" panose="02020603050405020304" pitchFamily="18" charset="0"/>
              </a:rPr>
              <a:t>: hashed value</a:t>
            </a:r>
            <a:endParaRPr lang="en-TR" sz="1400" i="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RETURN </a:t>
            </a:r>
            <a:r>
              <a:rPr lang="tr-TR" sz="1400" kern="100" dirty="0">
                <a:latin typeface="Calibri" panose="020F0502020204030204" pitchFamily="34" charset="0"/>
                <a:ea typeface="Calibri" panose="020F0502020204030204" pitchFamily="34" charset="0"/>
                <a:cs typeface="Times New Roman" panose="02020603050405020304" pitchFamily="18" charset="0"/>
              </a:rPr>
              <a:t>1+ </a:t>
            </a:r>
            <a:r>
              <a:rPr lang="en-US" sz="1400" kern="100" dirty="0" err="1">
                <a:latin typeface="Calibri" panose="020F0502020204030204" pitchFamily="34" charset="0"/>
                <a:ea typeface="Calibri" panose="020F0502020204030204" pitchFamily="34" charset="0"/>
                <a:cs typeface="Times New Roman" panose="02020603050405020304" pitchFamily="18" charset="0"/>
              </a:rPr>
              <a:t>val</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tr-TR" sz="1400" kern="100" dirty="0">
                <a:latin typeface="Calibri" panose="020F0502020204030204" pitchFamily="34" charset="0"/>
                <a:ea typeface="Calibri" panose="020F0502020204030204" pitchFamily="34" charset="0"/>
                <a:cs typeface="Times New Roman" panose="02020603050405020304" pitchFamily="18" charset="0"/>
              </a:rPr>
              <a:t>7</a:t>
            </a:r>
            <a:endParaRPr lang="en-TR"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625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05D06-22F9-9A28-3C68-4C5D37B5E706}"/>
              </a:ext>
            </a:extLst>
          </p:cNvPr>
          <p:cNvSpPr>
            <a:spLocks noGrp="1"/>
          </p:cNvSpPr>
          <p:nvPr>
            <p:ph idx="1"/>
          </p:nvPr>
        </p:nvSpPr>
        <p:spPr>
          <a:xfrm>
            <a:off x="808586" y="236291"/>
            <a:ext cx="9805868" cy="2441574"/>
          </a:xfrm>
        </p:spPr>
        <p:txBody>
          <a:bodyPr>
            <a:noAutofit/>
          </a:bodyPr>
          <a:lstStyle/>
          <a:p>
            <a:pPr marL="0" indent="0">
              <a:lnSpc>
                <a:spcPct val="100000"/>
              </a:lnSpc>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hashSearch</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TR"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i="1" kern="100" dirty="0">
                <a:effectLst/>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effectLst/>
                <a:latin typeface="Calibri" panose="020F0502020204030204" pitchFamily="34" charset="0"/>
                <a:ea typeface="Calibri" panose="020F0502020204030204" pitchFamily="34" charset="0"/>
                <a:cs typeface="Times New Roman" panose="02020603050405020304" pitchFamily="18" charset="0"/>
              </a:rPr>
              <a:t>hashArray</a:t>
            </a:r>
            <a:r>
              <a:rPr lang="en-US" sz="1400" i="1" kern="100" dirty="0">
                <a:effectLst/>
                <a:latin typeface="Calibri" panose="020F0502020204030204" pitchFamily="34" charset="0"/>
                <a:ea typeface="Calibri" panose="020F0502020204030204" pitchFamily="34" charset="0"/>
                <a:cs typeface="Times New Roman" panose="02020603050405020304" pitchFamily="18" charset="0"/>
              </a:rPr>
              <a:t>: Hash map</a:t>
            </a:r>
            <a:endParaRPr lang="en-TR" sz="14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i="1" kern="100" dirty="0" err="1">
                <a:effectLst/>
                <a:latin typeface="Calibri" panose="020F0502020204030204" pitchFamily="34" charset="0"/>
                <a:ea typeface="Calibri" panose="020F0502020204030204" pitchFamily="34" charset="0"/>
                <a:cs typeface="Times New Roman" panose="02020603050405020304" pitchFamily="18" charset="0"/>
              </a:rPr>
              <a:t>searchedVal</a:t>
            </a:r>
            <a:r>
              <a:rPr lang="en-US" sz="1400" i="1" kern="100" dirty="0">
                <a:effectLst/>
                <a:latin typeface="Calibri" panose="020F0502020204030204" pitchFamily="34" charset="0"/>
                <a:ea typeface="Calibri" panose="020F0502020204030204" pitchFamily="34" charset="0"/>
                <a:cs typeface="Times New Roman" panose="02020603050405020304" pitchFamily="18" charset="0"/>
              </a:rPr>
              <a:t>: Value searched in hash map</a:t>
            </a:r>
            <a:endParaRPr lang="en-TR" sz="14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CALL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hashFunction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searchedVal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queryCount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1</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3280330-4C1F-4700-13FC-F7B82F8D64FA}"/>
              </a:ext>
            </a:extLst>
          </p:cNvPr>
          <p:cNvSpPr txBox="1"/>
          <p:nvPr/>
        </p:nvSpPr>
        <p:spPr>
          <a:xfrm>
            <a:off x="808586" y="2277051"/>
            <a:ext cx="10574685" cy="3806170"/>
          </a:xfrm>
          <a:prstGeom prst="rect">
            <a:avLst/>
          </a:prstGeom>
          <a:noFill/>
        </p:spPr>
        <p:txBody>
          <a:bodyPr wrap="square">
            <a:spAutoFit/>
          </a:bodyPr>
          <a:lstStyle/>
          <a:p>
            <a:pPr marL="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WHILE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queryCount</a:t>
            </a:r>
            <a:r>
              <a:rPr lang="en-US" sz="1400" kern="100" dirty="0">
                <a:latin typeface="Calibri" panose="020F0502020204030204" pitchFamily="34" charset="0"/>
                <a:ea typeface="Calibri" panose="020F0502020204030204" pitchFamily="34" charset="0"/>
                <a:cs typeface="Times New Roman" panose="02020603050405020304" pitchFamily="18" charset="0"/>
              </a:rPr>
              <a:t> !=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Length(</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is not EMPTY AND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searchedVal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DO</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0980" indent="0">
              <a:lnSpc>
                <a:spcPct val="100000"/>
              </a:lnSpc>
              <a:spcAft>
                <a:spcPts val="800"/>
              </a:spcAft>
              <a:buNone/>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hashValue+1</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0980" indent="0">
              <a:lnSpc>
                <a:spcPct val="100000"/>
              </a:lnSpc>
              <a:spcAft>
                <a:spcPts val="800"/>
              </a:spcAft>
              <a:buNone/>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queryCount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queryCount+1</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0980" indent="0">
              <a:lnSpc>
                <a:spcPct val="100000"/>
              </a:lnSpc>
              <a:spcAft>
                <a:spcPts val="800"/>
              </a:spcAft>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IF</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Length(</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THEN</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098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0</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098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ENDIF</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ENDWHILE</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IF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searchedVal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THEN</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RETURN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hashValue</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ELSE</a:t>
            </a:r>
            <a:r>
              <a:rPr lang="en-TR" sz="1400" kern="1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Aft>
                <a:spcPts val="800"/>
              </a:spcAft>
              <a:buNone/>
            </a:pPr>
            <a:r>
              <a:rPr lang="en-T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RETURN -1</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ENDIF</a:t>
            </a:r>
            <a:endParaRPr lang="tr-TR" sz="1400" dirty="0"/>
          </a:p>
        </p:txBody>
      </p:sp>
    </p:spTree>
    <p:extLst>
      <p:ext uri="{BB962C8B-B14F-4D97-AF65-F5344CB8AC3E}">
        <p14:creationId xmlns:p14="http://schemas.microsoft.com/office/powerpoint/2010/main" val="50509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96F3-7EAD-6BAB-8A46-14C202EB7D04}"/>
              </a:ext>
            </a:extLst>
          </p:cNvPr>
          <p:cNvSpPr>
            <a:spLocks noGrp="1"/>
          </p:cNvSpPr>
          <p:nvPr>
            <p:ph type="title"/>
          </p:nvPr>
        </p:nvSpPr>
        <p:spPr/>
        <p:txBody>
          <a:bodyPr>
            <a:normAutofit/>
          </a:bodyPr>
          <a:lstStyle/>
          <a:p>
            <a:r>
              <a:rPr lang="tr-TR" b="1" dirty="0"/>
              <a:t>Soru 4: </a:t>
            </a:r>
            <a:r>
              <a:rPr lang="tr-TR" b="1" dirty="0" err="1"/>
              <a:t>F</a:t>
            </a:r>
            <a:r>
              <a:rPr lang="tr-TR" sz="4000" b="1" dirty="0" err="1"/>
              <a:t>ind</a:t>
            </a:r>
            <a:r>
              <a:rPr lang="tr-TR" sz="4000" b="1" dirty="0"/>
              <a:t> </a:t>
            </a:r>
            <a:r>
              <a:rPr lang="tr-TR" sz="4000" b="1" dirty="0" err="1"/>
              <a:t>pairs</a:t>
            </a:r>
            <a:r>
              <a:rPr lang="tr-TR" sz="4000" b="1" dirty="0"/>
              <a:t> </a:t>
            </a:r>
            <a:r>
              <a:rPr lang="tr-TR" sz="4000" b="1" dirty="0" err="1"/>
              <a:t>with</a:t>
            </a:r>
            <a:r>
              <a:rPr lang="tr-TR" sz="4000" b="1" dirty="0"/>
              <a:t> </a:t>
            </a:r>
            <a:r>
              <a:rPr lang="tr-TR" sz="4000" b="1" dirty="0" err="1"/>
              <a:t>difference</a:t>
            </a:r>
            <a:r>
              <a:rPr lang="tr-TR" sz="4000" b="1" dirty="0"/>
              <a:t> `k` in an </a:t>
            </a:r>
            <a:r>
              <a:rPr lang="tr-TR" sz="4000" b="1" dirty="0" err="1"/>
              <a:t>array</a:t>
            </a:r>
            <a:endParaRPr lang="tr-TR" b="1" dirty="0"/>
          </a:p>
        </p:txBody>
      </p:sp>
      <p:sp>
        <p:nvSpPr>
          <p:cNvPr id="4" name="Content Placeholder 3">
            <a:extLst>
              <a:ext uri="{FF2B5EF4-FFF2-40B4-BE49-F238E27FC236}">
                <a16:creationId xmlns:a16="http://schemas.microsoft.com/office/drawing/2014/main" id="{E9C5D87B-AF34-F022-CFE9-B29D04C8B8D1}"/>
              </a:ext>
            </a:extLst>
          </p:cNvPr>
          <p:cNvSpPr>
            <a:spLocks noGrp="1"/>
          </p:cNvSpPr>
          <p:nvPr>
            <p:ph idx="1"/>
          </p:nvPr>
        </p:nvSpPr>
        <p:spPr/>
        <p:txBody>
          <a:bodyPr/>
          <a:lstStyle/>
          <a:p>
            <a:pPr marL="0" indent="0">
              <a:buNone/>
            </a:pPr>
            <a:r>
              <a:rPr lang="tr-TR" dirty="0"/>
              <a:t>Brute </a:t>
            </a:r>
            <a:r>
              <a:rPr lang="tr-TR" dirty="0" err="1"/>
              <a:t>force</a:t>
            </a:r>
            <a:r>
              <a:rPr lang="tr-TR" dirty="0"/>
              <a:t>?</a:t>
            </a:r>
          </a:p>
          <a:p>
            <a:pPr marL="0" indent="0">
              <a:buNone/>
            </a:pPr>
            <a:r>
              <a:rPr lang="tr-TR" dirty="0" err="1"/>
              <a:t>Hashing</a:t>
            </a:r>
            <a:r>
              <a:rPr lang="tr-TR" dirty="0"/>
              <a:t>?</a:t>
            </a:r>
          </a:p>
          <a:p>
            <a:pPr marL="0" indent="0">
              <a:buNone/>
            </a:pPr>
            <a:endParaRPr lang="tr-TR" dirty="0"/>
          </a:p>
          <a:p>
            <a:pPr marL="0" indent="0">
              <a:buNone/>
            </a:pPr>
            <a:endParaRPr lang="tr-TR" dirty="0"/>
          </a:p>
        </p:txBody>
      </p:sp>
      <p:pic>
        <p:nvPicPr>
          <p:cNvPr id="6" name="Picture 5" descr="A white background with black text&#10;&#10;Description automatically generated">
            <a:extLst>
              <a:ext uri="{FF2B5EF4-FFF2-40B4-BE49-F238E27FC236}">
                <a16:creationId xmlns:a16="http://schemas.microsoft.com/office/drawing/2014/main" id="{81501E6A-ADB2-D954-A1C6-7AC59A572169}"/>
              </a:ext>
            </a:extLst>
          </p:cNvPr>
          <p:cNvPicPr>
            <a:picLocks noChangeAspect="1"/>
          </p:cNvPicPr>
          <p:nvPr/>
        </p:nvPicPr>
        <p:blipFill>
          <a:blip r:embed="rId2"/>
          <a:stretch>
            <a:fillRect/>
          </a:stretch>
        </p:blipFill>
        <p:spPr>
          <a:xfrm>
            <a:off x="3302000" y="3429000"/>
            <a:ext cx="4793378" cy="2406759"/>
          </a:xfrm>
          <a:prstGeom prst="rect">
            <a:avLst/>
          </a:prstGeom>
        </p:spPr>
      </p:pic>
    </p:spTree>
    <p:extLst>
      <p:ext uri="{BB962C8B-B14F-4D97-AF65-F5344CB8AC3E}">
        <p14:creationId xmlns:p14="http://schemas.microsoft.com/office/powerpoint/2010/main" val="25397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C5D87B-AF34-F022-CFE9-B29D04C8B8D1}"/>
              </a:ext>
            </a:extLst>
          </p:cNvPr>
          <p:cNvSpPr>
            <a:spLocks noGrp="1"/>
          </p:cNvSpPr>
          <p:nvPr>
            <p:ph idx="1"/>
          </p:nvPr>
        </p:nvSpPr>
        <p:spPr>
          <a:xfrm>
            <a:off x="967759" y="502813"/>
            <a:ext cx="6445469" cy="6124606"/>
          </a:xfrm>
        </p:spPr>
        <p:txBody>
          <a:bodyPr>
            <a:noAutofit/>
          </a:bodyPr>
          <a:lstStyle/>
          <a:p>
            <a:pPr marL="0" indent="0">
              <a:buNone/>
            </a:pPr>
            <a:r>
              <a:rPr lang="tr-TR" sz="1400" b="1" dirty="0" err="1"/>
              <a:t>findkDistancePairs</a:t>
            </a:r>
            <a:r>
              <a:rPr lang="tr-TR" sz="1400" b="1" dirty="0"/>
              <a:t>:</a:t>
            </a:r>
          </a:p>
          <a:p>
            <a:pPr marL="0" indent="0">
              <a:buNone/>
            </a:pPr>
            <a:r>
              <a:rPr lang="tr-TR" sz="1400" i="1" dirty="0" err="1"/>
              <a:t>Input</a:t>
            </a:r>
            <a:r>
              <a:rPr lang="tr-TR" sz="1400" i="1" dirty="0"/>
              <a:t>:	</a:t>
            </a:r>
            <a:r>
              <a:rPr lang="tr-TR" sz="1400" i="1" dirty="0" err="1"/>
              <a:t>arr</a:t>
            </a:r>
            <a:r>
              <a:rPr lang="tr-TR" sz="1400" i="1" dirty="0"/>
              <a:t>: </a:t>
            </a:r>
            <a:r>
              <a:rPr lang="tr-TR" sz="1400" i="1" dirty="0" err="1"/>
              <a:t>Original</a:t>
            </a:r>
            <a:r>
              <a:rPr lang="tr-TR" sz="1400" i="1" dirty="0"/>
              <a:t> </a:t>
            </a:r>
            <a:r>
              <a:rPr lang="tr-TR" sz="1400" i="1" dirty="0" err="1"/>
              <a:t>Array</a:t>
            </a:r>
            <a:endParaRPr lang="tr-TR" sz="1400" i="1" dirty="0"/>
          </a:p>
          <a:p>
            <a:pPr marL="0" indent="0">
              <a:buNone/>
            </a:pPr>
            <a:r>
              <a:rPr lang="tr-TR" sz="1400" i="1" dirty="0"/>
              <a:t>	</a:t>
            </a:r>
            <a:r>
              <a:rPr lang="tr-TR" sz="1400" i="1" dirty="0" err="1"/>
              <a:t>hashMap</a:t>
            </a:r>
            <a:r>
              <a:rPr lang="tr-TR" sz="1400" i="1" dirty="0"/>
              <a:t>: </a:t>
            </a:r>
            <a:r>
              <a:rPr lang="tr-TR" sz="1400" i="1" dirty="0" err="1"/>
              <a:t>hash</a:t>
            </a:r>
            <a:r>
              <a:rPr lang="tr-TR" sz="1400" i="1" dirty="0"/>
              <a:t> </a:t>
            </a:r>
            <a:r>
              <a:rPr lang="tr-TR" sz="1400" i="1" dirty="0" err="1"/>
              <a:t>map</a:t>
            </a:r>
            <a:r>
              <a:rPr lang="tr-TR" sz="1400" i="1" dirty="0"/>
              <a:t> of </a:t>
            </a:r>
            <a:r>
              <a:rPr lang="tr-TR" sz="1400" i="1" dirty="0" err="1"/>
              <a:t>input</a:t>
            </a:r>
            <a:r>
              <a:rPr lang="tr-TR" sz="1400" i="1" dirty="0"/>
              <a:t> </a:t>
            </a:r>
            <a:r>
              <a:rPr lang="tr-TR" sz="1400" i="1" dirty="0" err="1"/>
              <a:t>arr</a:t>
            </a:r>
            <a:endParaRPr lang="tr-TR" sz="1400" i="1" dirty="0"/>
          </a:p>
          <a:p>
            <a:pPr marL="0" indent="0">
              <a:buNone/>
            </a:pPr>
            <a:r>
              <a:rPr lang="tr-TR" sz="1400" i="1" dirty="0"/>
              <a:t>	k: </a:t>
            </a:r>
            <a:r>
              <a:rPr lang="tr-TR" sz="1400" i="1" dirty="0" err="1"/>
              <a:t>distance</a:t>
            </a:r>
            <a:r>
              <a:rPr lang="tr-TR" sz="1400" i="1" dirty="0"/>
              <a:t> </a:t>
            </a:r>
            <a:r>
              <a:rPr lang="tr-TR" sz="1400" i="1" dirty="0" err="1"/>
              <a:t>searched</a:t>
            </a:r>
            <a:r>
              <a:rPr lang="tr-TR" sz="1400" i="1" dirty="0"/>
              <a:t> </a:t>
            </a:r>
            <a:r>
              <a:rPr lang="tr-TR" sz="1400" i="1" dirty="0" err="1"/>
              <a:t>for</a:t>
            </a:r>
            <a:endParaRPr lang="tr-TR" sz="1400" i="1" dirty="0"/>
          </a:p>
          <a:p>
            <a:pPr marL="0" indent="0">
              <a:buNone/>
            </a:pPr>
            <a:r>
              <a:rPr lang="tr-TR" sz="1400" dirty="0" err="1"/>
              <a:t>pairs</a:t>
            </a:r>
            <a:r>
              <a:rPr lang="tr-TR" sz="1400" dirty="0"/>
              <a:t> = </a:t>
            </a:r>
            <a:r>
              <a:rPr lang="tr-TR" sz="1400" dirty="0" err="1"/>
              <a:t>Empty</a:t>
            </a:r>
            <a:r>
              <a:rPr lang="tr-TR" sz="1400" dirty="0"/>
              <a:t> </a:t>
            </a:r>
            <a:r>
              <a:rPr lang="tr-TR" sz="1400" dirty="0" err="1"/>
              <a:t>array</a:t>
            </a:r>
            <a:endParaRPr lang="tr-TR" sz="1400" dirty="0"/>
          </a:p>
          <a:p>
            <a:pPr marL="0" indent="0">
              <a:buNone/>
            </a:pPr>
            <a:r>
              <a:rPr lang="tr-TR" sz="1400" dirty="0"/>
              <a:t>FOR EACH </a:t>
            </a:r>
            <a:r>
              <a:rPr lang="tr-TR" sz="1400" dirty="0" err="1"/>
              <a:t>val</a:t>
            </a:r>
            <a:r>
              <a:rPr lang="tr-TR" sz="1400" dirty="0"/>
              <a:t> IN </a:t>
            </a:r>
            <a:r>
              <a:rPr lang="tr-TR" sz="1400" dirty="0" err="1"/>
              <a:t>arr</a:t>
            </a:r>
            <a:endParaRPr lang="tr-TR" sz="1400" dirty="0"/>
          </a:p>
          <a:p>
            <a:pPr marL="0" indent="0">
              <a:buNone/>
            </a:pPr>
            <a:r>
              <a:rPr lang="tr-TR" sz="1400" dirty="0"/>
              <a:t>	</a:t>
            </a:r>
            <a:r>
              <a:rPr lang="tr-TR" sz="1400" dirty="0" err="1"/>
              <a:t>res</a:t>
            </a:r>
            <a:r>
              <a:rPr lang="tr-TR" sz="1400" dirty="0"/>
              <a:t> := CALL </a:t>
            </a:r>
            <a:r>
              <a:rPr lang="tr-TR" sz="1400" dirty="0" err="1"/>
              <a:t>hashSearch</a:t>
            </a:r>
            <a:r>
              <a:rPr lang="tr-TR" sz="1400" dirty="0"/>
              <a:t>(</a:t>
            </a:r>
            <a:r>
              <a:rPr lang="tr-TR" sz="1400" dirty="0" err="1"/>
              <a:t>hashArray,val</a:t>
            </a:r>
            <a:r>
              <a:rPr lang="tr-TR" sz="1400" dirty="0"/>
              <a:t>-k)</a:t>
            </a:r>
          </a:p>
          <a:p>
            <a:pPr marL="0" indent="0">
              <a:buNone/>
            </a:pPr>
            <a:r>
              <a:rPr lang="tr-TR" sz="1400" dirty="0"/>
              <a:t>	IF </a:t>
            </a:r>
            <a:r>
              <a:rPr lang="tr-TR" sz="1400" dirty="0" err="1"/>
              <a:t>res</a:t>
            </a:r>
            <a:r>
              <a:rPr lang="tr-TR" sz="1400" dirty="0"/>
              <a:t> != -1 THEN</a:t>
            </a:r>
          </a:p>
          <a:p>
            <a:pPr marL="0" indent="0">
              <a:buNone/>
            </a:pPr>
            <a:r>
              <a:rPr lang="tr-TR" sz="1400" dirty="0"/>
              <a:t>		IF (</a:t>
            </a:r>
            <a:r>
              <a:rPr lang="tr-TR" sz="1400" dirty="0" err="1"/>
              <a:t>val,val</a:t>
            </a:r>
            <a:r>
              <a:rPr lang="tr-TR" sz="1400" dirty="0"/>
              <a:t>-k) is not in </a:t>
            </a:r>
            <a:r>
              <a:rPr lang="tr-TR" sz="1400" dirty="0" err="1"/>
              <a:t>pairs</a:t>
            </a:r>
            <a:r>
              <a:rPr lang="tr-TR" sz="1400" dirty="0"/>
              <a:t> THEN</a:t>
            </a:r>
          </a:p>
          <a:p>
            <a:pPr marL="0" indent="0">
              <a:buNone/>
            </a:pPr>
            <a:r>
              <a:rPr lang="tr-TR" sz="1400" dirty="0"/>
              <a:t>			</a:t>
            </a:r>
            <a:r>
              <a:rPr lang="tr-TR" sz="1400" dirty="0" err="1"/>
              <a:t>pairs</a:t>
            </a:r>
            <a:r>
              <a:rPr lang="tr-TR" sz="1400" dirty="0"/>
              <a:t> </a:t>
            </a:r>
            <a:r>
              <a:rPr lang="tr-TR" sz="1400" dirty="0" err="1"/>
              <a:t>append</a:t>
            </a:r>
            <a:r>
              <a:rPr lang="tr-TR" sz="1400" dirty="0"/>
              <a:t> (</a:t>
            </a:r>
            <a:r>
              <a:rPr lang="tr-TR" sz="1400" dirty="0" err="1"/>
              <a:t>val,val</a:t>
            </a:r>
            <a:r>
              <a:rPr lang="tr-TR" sz="1400" dirty="0"/>
              <a:t>-k) </a:t>
            </a:r>
          </a:p>
          <a:p>
            <a:pPr marL="0" indent="0">
              <a:buNone/>
            </a:pPr>
            <a:r>
              <a:rPr lang="tr-TR" sz="1400" dirty="0"/>
              <a:t>		ENDIF</a:t>
            </a:r>
          </a:p>
          <a:p>
            <a:pPr marL="0" indent="0">
              <a:buNone/>
            </a:pPr>
            <a:r>
              <a:rPr lang="tr-TR" sz="1400" dirty="0"/>
              <a:t>	ENDIF</a:t>
            </a:r>
          </a:p>
          <a:p>
            <a:pPr marL="0" indent="0">
              <a:buNone/>
            </a:pPr>
            <a:r>
              <a:rPr lang="tr-TR" sz="1400" dirty="0"/>
              <a:t>	</a:t>
            </a:r>
            <a:r>
              <a:rPr lang="tr-TR" sz="1400" dirty="0" err="1"/>
              <a:t>res</a:t>
            </a:r>
            <a:r>
              <a:rPr lang="tr-TR" sz="1400" dirty="0"/>
              <a:t> := CALL </a:t>
            </a:r>
            <a:r>
              <a:rPr lang="tr-TR" sz="1400" dirty="0" err="1"/>
              <a:t>hashSearch</a:t>
            </a:r>
            <a:r>
              <a:rPr lang="tr-TR" sz="1400" dirty="0"/>
              <a:t>(</a:t>
            </a:r>
            <a:r>
              <a:rPr lang="tr-TR" sz="1400" dirty="0" err="1"/>
              <a:t>hashArray,val+k</a:t>
            </a:r>
            <a:r>
              <a:rPr lang="tr-TR" sz="1400" dirty="0"/>
              <a:t>)</a:t>
            </a:r>
          </a:p>
          <a:p>
            <a:pPr marL="0" indent="0">
              <a:buNone/>
            </a:pPr>
            <a:r>
              <a:rPr lang="tr-TR" sz="1400" dirty="0"/>
              <a:t>	IF </a:t>
            </a:r>
            <a:r>
              <a:rPr lang="tr-TR" sz="1400" dirty="0" err="1"/>
              <a:t>res</a:t>
            </a:r>
            <a:r>
              <a:rPr lang="tr-TR" sz="1400" dirty="0"/>
              <a:t> !=-1 THEN</a:t>
            </a:r>
          </a:p>
          <a:p>
            <a:pPr marL="0" indent="0">
              <a:buNone/>
            </a:pPr>
            <a:r>
              <a:rPr lang="tr-TR" sz="1400" dirty="0"/>
              <a:t>		IF (</a:t>
            </a:r>
            <a:r>
              <a:rPr lang="tr-TR" sz="1400" dirty="0" err="1"/>
              <a:t>val,val+k</a:t>
            </a:r>
            <a:r>
              <a:rPr lang="tr-TR" sz="1400" dirty="0"/>
              <a:t>) is not in </a:t>
            </a:r>
            <a:r>
              <a:rPr lang="tr-TR" sz="1400" dirty="0" err="1"/>
              <a:t>pairs</a:t>
            </a:r>
            <a:r>
              <a:rPr lang="tr-TR" sz="1400" dirty="0"/>
              <a:t> THEN</a:t>
            </a:r>
          </a:p>
          <a:p>
            <a:pPr marL="0" indent="0">
              <a:buNone/>
            </a:pPr>
            <a:r>
              <a:rPr lang="tr-TR" sz="1400" dirty="0"/>
              <a:t>			</a:t>
            </a:r>
            <a:r>
              <a:rPr lang="tr-TR" sz="1400" dirty="0" err="1"/>
              <a:t>pairs</a:t>
            </a:r>
            <a:r>
              <a:rPr lang="tr-TR" sz="1400" dirty="0"/>
              <a:t> </a:t>
            </a:r>
            <a:r>
              <a:rPr lang="tr-TR" sz="1400" dirty="0" err="1"/>
              <a:t>append</a:t>
            </a:r>
            <a:r>
              <a:rPr lang="tr-TR" sz="1400" dirty="0"/>
              <a:t> (</a:t>
            </a:r>
            <a:r>
              <a:rPr lang="tr-TR" sz="1400" dirty="0" err="1"/>
              <a:t>val,val+k</a:t>
            </a:r>
            <a:r>
              <a:rPr lang="tr-TR" sz="1400" dirty="0"/>
              <a:t>) </a:t>
            </a:r>
          </a:p>
          <a:p>
            <a:pPr marL="0" indent="0">
              <a:buNone/>
            </a:pPr>
            <a:r>
              <a:rPr lang="tr-TR" sz="1400" dirty="0"/>
              <a:t>		ENDIF</a:t>
            </a:r>
          </a:p>
          <a:p>
            <a:pPr marL="0" indent="0">
              <a:buNone/>
            </a:pPr>
            <a:r>
              <a:rPr lang="tr-TR" sz="1400" dirty="0"/>
              <a:t>	ENDIF</a:t>
            </a:r>
          </a:p>
          <a:p>
            <a:pPr marL="0" indent="0">
              <a:buNone/>
            </a:pPr>
            <a:r>
              <a:rPr lang="tr-TR" sz="1400" dirty="0"/>
              <a:t>RETURN </a:t>
            </a:r>
            <a:r>
              <a:rPr lang="tr-TR" sz="1400" dirty="0" err="1"/>
              <a:t>pairs</a:t>
            </a:r>
            <a:endParaRPr lang="tr-TR" sz="1400" dirty="0"/>
          </a:p>
          <a:p>
            <a:pPr marL="0" indent="0">
              <a:buNone/>
            </a:pPr>
            <a:endParaRPr lang="tr-TR" sz="800" dirty="0"/>
          </a:p>
        </p:txBody>
      </p:sp>
    </p:spTree>
    <p:extLst>
      <p:ext uri="{BB962C8B-B14F-4D97-AF65-F5344CB8AC3E}">
        <p14:creationId xmlns:p14="http://schemas.microsoft.com/office/powerpoint/2010/main" val="359756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96F3-7EAD-6BAB-8A46-14C202EB7D04}"/>
              </a:ext>
            </a:extLst>
          </p:cNvPr>
          <p:cNvSpPr>
            <a:spLocks noGrp="1"/>
          </p:cNvSpPr>
          <p:nvPr>
            <p:ph type="title"/>
          </p:nvPr>
        </p:nvSpPr>
        <p:spPr/>
        <p:txBody>
          <a:bodyPr>
            <a:normAutofit/>
          </a:bodyPr>
          <a:lstStyle/>
          <a:p>
            <a:r>
              <a:rPr lang="tr-TR" b="1" dirty="0"/>
              <a:t>Soru 5: </a:t>
            </a:r>
            <a:r>
              <a:rPr lang="tr-TR" b="1" dirty="0" err="1"/>
              <a:t>Searching</a:t>
            </a:r>
            <a:r>
              <a:rPr lang="tr-TR" b="1" dirty="0"/>
              <a:t> in </a:t>
            </a:r>
            <a:r>
              <a:rPr lang="tr-TR" b="1" dirty="0" err="1"/>
              <a:t>text</a:t>
            </a:r>
            <a:endParaRPr lang="tr-TR" b="1" dirty="0"/>
          </a:p>
        </p:txBody>
      </p:sp>
      <p:sp>
        <p:nvSpPr>
          <p:cNvPr id="4" name="Content Placeholder 3">
            <a:extLst>
              <a:ext uri="{FF2B5EF4-FFF2-40B4-BE49-F238E27FC236}">
                <a16:creationId xmlns:a16="http://schemas.microsoft.com/office/drawing/2014/main" id="{3995D922-A300-3955-78C3-09AE34C2A431}"/>
              </a:ext>
            </a:extLst>
          </p:cNvPr>
          <p:cNvSpPr>
            <a:spLocks noGrp="1"/>
          </p:cNvSpPr>
          <p:nvPr>
            <p:ph idx="1"/>
          </p:nvPr>
        </p:nvSpPr>
        <p:spPr/>
        <p:txBody>
          <a:bodyPr/>
          <a:lstStyle/>
          <a:p>
            <a:pPr marL="0" indent="0">
              <a:buNone/>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“i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know</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that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that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is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correct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answer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cümlesinde arama yapınız.</a:t>
            </a:r>
            <a:endParaRPr lang="en-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346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F4DA9A-9B02-4D3C-FF98-842723F00F6B}"/>
              </a:ext>
            </a:extLst>
          </p:cNvPr>
          <p:cNvSpPr txBox="1">
            <a:spLocks/>
          </p:cNvSpPr>
          <p:nvPr/>
        </p:nvSpPr>
        <p:spPr>
          <a:xfrm>
            <a:off x="657554" y="790574"/>
            <a:ext cx="4967533" cy="3667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err="1">
                <a:latin typeface="Calibri" panose="020F0502020204030204" pitchFamily="34" charset="0"/>
                <a:ea typeface="Calibri" panose="020F0502020204030204" pitchFamily="34" charset="0"/>
                <a:cs typeface="Times New Roman" panose="02020603050405020304" pitchFamily="18" charset="0"/>
              </a:rPr>
              <a:t>hashFunctionLetters</a:t>
            </a:r>
            <a:r>
              <a:rPr lang="en-US" sz="1400" b="1" kern="100" dirty="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word: hashed value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base := 13</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hash := 0</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FOR </a:t>
            </a:r>
            <a:r>
              <a:rPr lang="en-US" sz="1400" kern="100" dirty="0" err="1">
                <a:latin typeface="Calibri" panose="020F0502020204030204" pitchFamily="34" charset="0"/>
                <a:ea typeface="Calibri" panose="020F0502020204030204" pitchFamily="34" charset="0"/>
                <a:cs typeface="Times New Roman" panose="02020603050405020304" pitchFamily="18" charset="0"/>
              </a:rPr>
              <a:t>i</a:t>
            </a:r>
            <a:r>
              <a:rPr lang="en-US" sz="1400" kern="100" dirty="0">
                <a:latin typeface="Calibri" panose="020F0502020204030204" pitchFamily="34" charset="0"/>
                <a:ea typeface="Calibri" panose="020F0502020204030204" pitchFamily="34" charset="0"/>
                <a:cs typeface="Times New Roman" panose="02020603050405020304" pitchFamily="18" charset="0"/>
              </a:rPr>
              <a:t> 0 to Length(word)</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hash := hash+ char*base**(Length(word)-i-1)</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RETURN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hash%Length</a:t>
            </a:r>
            <a:r>
              <a:rPr lang="en-US" sz="1400" kern="100" dirty="0">
                <a:latin typeface="Calibri" panose="020F0502020204030204" pitchFamily="34" charset="0"/>
                <a:ea typeface="Calibri" panose="020F0502020204030204" pitchFamily="34" charset="0"/>
                <a:cs typeface="Times New Roman" panose="02020603050405020304" pitchFamily="18" charset="0"/>
              </a:rPr>
              <a:t>(word)</a:t>
            </a:r>
          </a:p>
        </p:txBody>
      </p:sp>
      <p:sp>
        <p:nvSpPr>
          <p:cNvPr id="5" name="Content Placeholder 3">
            <a:extLst>
              <a:ext uri="{FF2B5EF4-FFF2-40B4-BE49-F238E27FC236}">
                <a16:creationId xmlns:a16="http://schemas.microsoft.com/office/drawing/2014/main" id="{2AF6D352-6F10-82B0-16A9-12FCF5FEB0B5}"/>
              </a:ext>
            </a:extLst>
          </p:cNvPr>
          <p:cNvSpPr txBox="1">
            <a:spLocks/>
          </p:cNvSpPr>
          <p:nvPr/>
        </p:nvSpPr>
        <p:spPr>
          <a:xfrm>
            <a:off x="6096000" y="559675"/>
            <a:ext cx="5754414" cy="57386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a:latin typeface="Calibri" panose="020F0502020204030204" pitchFamily="34" charset="0"/>
                <a:ea typeface="Calibri" panose="020F0502020204030204" pitchFamily="34" charset="0"/>
                <a:cs typeface="Times New Roman" panose="02020603050405020304" pitchFamily="18" charset="0"/>
              </a:rPr>
              <a:t>hashing:</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inputArr</a:t>
            </a:r>
            <a:r>
              <a:rPr lang="en-US" sz="1400" i="1" kern="100" dirty="0">
                <a:latin typeface="Calibri" panose="020F0502020204030204" pitchFamily="34" charset="0"/>
                <a:ea typeface="Calibri" panose="020F0502020204030204" pitchFamily="34" charset="0"/>
                <a:cs typeface="Times New Roman" panose="02020603050405020304" pitchFamily="18" charset="0"/>
              </a:rPr>
              <a:t>: Array of values being hashed</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i="1" kern="100" dirty="0">
                <a:latin typeface="Calibri" panose="020F0502020204030204" pitchFamily="34" charset="0"/>
                <a:ea typeface="Calibri" panose="020F0502020204030204" pitchFamily="34" charset="0"/>
                <a:cs typeface="Times New Roman" panose="02020603050405020304" pitchFamily="18" charset="0"/>
              </a:rPr>
              <a:t>: Hash map</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FOR EACH value IN </a:t>
            </a:r>
            <a:r>
              <a:rPr lang="en-US" sz="1400" kern="100" dirty="0" err="1">
                <a:latin typeface="Calibri" panose="020F0502020204030204" pitchFamily="34" charset="0"/>
                <a:ea typeface="Calibri" panose="020F0502020204030204" pitchFamily="34" charset="0"/>
                <a:cs typeface="Times New Roman" panose="02020603050405020304" pitchFamily="18" charset="0"/>
              </a:rPr>
              <a:t>inputArr</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CALL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hashFunction</a:t>
            </a:r>
            <a:r>
              <a:rPr lang="en-US" sz="1400" kern="100" dirty="0">
                <a:latin typeface="Calibri" panose="020F0502020204030204" pitchFamily="34" charset="0"/>
                <a:ea typeface="Calibri" panose="020F0502020204030204" pitchFamily="34" charset="0"/>
                <a:cs typeface="Times New Roman" panose="02020603050405020304" pitchFamily="18" charset="0"/>
              </a:rPr>
              <a:t>(value)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WHILE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is not EMPTY DO</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hashValue+1</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IF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Length(</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 THEN</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0</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ENDIF</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ENDWHILE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value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ENDFOR</a:t>
            </a:r>
          </a:p>
        </p:txBody>
      </p:sp>
    </p:spTree>
    <p:extLst>
      <p:ext uri="{BB962C8B-B14F-4D97-AF65-F5344CB8AC3E}">
        <p14:creationId xmlns:p14="http://schemas.microsoft.com/office/powerpoint/2010/main" val="429407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9EE-5A9B-3D53-6579-B7DA5B38CFE0}"/>
              </a:ext>
            </a:extLst>
          </p:cNvPr>
          <p:cNvSpPr>
            <a:spLocks noGrp="1"/>
          </p:cNvSpPr>
          <p:nvPr>
            <p:ph type="title"/>
          </p:nvPr>
        </p:nvSpPr>
        <p:spPr/>
        <p:txBody>
          <a:bodyPr/>
          <a:lstStyle/>
          <a:p>
            <a:r>
              <a:rPr lang="tr-TR" b="1" dirty="0"/>
              <a:t>Soru 6: </a:t>
            </a:r>
            <a:r>
              <a:rPr lang="tr-TR" b="1" dirty="0" err="1"/>
              <a:t>Perceptual</a:t>
            </a:r>
            <a:r>
              <a:rPr lang="tr-TR" b="1" dirty="0"/>
              <a:t> </a:t>
            </a:r>
            <a:r>
              <a:rPr lang="tr-TR" b="1" dirty="0" err="1"/>
              <a:t>Hashing</a:t>
            </a:r>
            <a:endParaRPr lang="tr-TR" b="1" dirty="0"/>
          </a:p>
        </p:txBody>
      </p:sp>
      <p:sp>
        <p:nvSpPr>
          <p:cNvPr id="11" name="Content Placeholder 10">
            <a:extLst>
              <a:ext uri="{FF2B5EF4-FFF2-40B4-BE49-F238E27FC236}">
                <a16:creationId xmlns:a16="http://schemas.microsoft.com/office/drawing/2014/main" id="{E7C0831C-8E94-60DE-E851-0B3E0B5C9C17}"/>
              </a:ext>
            </a:extLst>
          </p:cNvPr>
          <p:cNvSpPr>
            <a:spLocks noGrp="1"/>
          </p:cNvSpPr>
          <p:nvPr>
            <p:ph idx="1"/>
          </p:nvPr>
        </p:nvSpPr>
        <p:spPr/>
        <p:txBody>
          <a:bodyPr/>
          <a:lstStyle/>
          <a:p>
            <a:pPr algn="just"/>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Convert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image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grayscale</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Downsize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kern="100" dirty="0">
                <a:latin typeface="Calibri" panose="020F0502020204030204" pitchFamily="34" charset="0"/>
                <a:ea typeface="Calibri" panose="020F0502020204030204" pitchFamily="34" charset="0"/>
                <a:cs typeface="Times New Roman" panose="02020603050405020304" pitchFamily="18" charset="0"/>
              </a:rPr>
              <a:t>9</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x9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of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gray</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values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or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17x17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for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larger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512-bit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hash</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Calculate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row</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hash</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for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each</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row</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move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from</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left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right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output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 1 bit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next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gray</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is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greater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than</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or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equal</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previous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one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or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 0 bit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it’s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less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each</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9-pixel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row</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produces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8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bits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of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output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Calculate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column</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hash</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same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above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but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for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each</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column</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move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top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bottom</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Concatenate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two</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64-bit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values</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together</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get</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 final 128-bit </a:t>
            </a:r>
            <a:r>
              <a:rPr lang="tr-TR" sz="1800" kern="100" dirty="0" err="1">
                <a:effectLst/>
                <a:latin typeface="Calibri" panose="020F0502020204030204" pitchFamily="34" charset="0"/>
                <a:ea typeface="Calibri" panose="020F0502020204030204" pitchFamily="34" charset="0"/>
                <a:cs typeface="Times New Roman" panose="02020603050405020304" pitchFamily="18" charset="0"/>
              </a:rPr>
              <a:t>hash</a:t>
            </a:r>
            <a:endParaRPr lang="tr-TR" sz="1800" dirty="0"/>
          </a:p>
          <a:p>
            <a:endParaRPr lang="tr-TR" dirty="0"/>
          </a:p>
        </p:txBody>
      </p:sp>
    </p:spTree>
    <p:extLst>
      <p:ext uri="{BB962C8B-B14F-4D97-AF65-F5344CB8AC3E}">
        <p14:creationId xmlns:p14="http://schemas.microsoft.com/office/powerpoint/2010/main" val="15924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ver - original image">
            <a:extLst>
              <a:ext uri="{FF2B5EF4-FFF2-40B4-BE49-F238E27FC236}">
                <a16:creationId xmlns:a16="http://schemas.microsoft.com/office/drawing/2014/main" id="{D3FC54A4-5B6D-510F-0196-7C05CD390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2485049"/>
            <a:ext cx="3790951" cy="2529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ver - grayscale and down-sized">
            <a:extLst>
              <a:ext uri="{FF2B5EF4-FFF2-40B4-BE49-F238E27FC236}">
                <a16:creationId xmlns:a16="http://schemas.microsoft.com/office/drawing/2014/main" id="{35D4A0FE-3E1D-8449-9382-693F67273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503" y="1690688"/>
            <a:ext cx="2138547" cy="21385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ver - row hash">
            <a:extLst>
              <a:ext uri="{FF2B5EF4-FFF2-40B4-BE49-F238E27FC236}">
                <a16:creationId xmlns:a16="http://schemas.microsoft.com/office/drawing/2014/main" id="{1D04C032-52B4-CDE3-7E00-0244A7A62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38" y="4354328"/>
            <a:ext cx="4429126" cy="209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7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80B92D02-5174-F052-1B2C-FFC77E2193E3}"/>
              </a:ext>
            </a:extLst>
          </p:cNvPr>
          <p:cNvSpPr txBox="1">
            <a:spLocks/>
          </p:cNvSpPr>
          <p:nvPr/>
        </p:nvSpPr>
        <p:spPr>
          <a:xfrm>
            <a:off x="1912663" y="6366024"/>
            <a:ext cx="9142200" cy="48063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a:latin typeface="Calibri" panose="020F0502020204030204" pitchFamily="34" charset="0"/>
                <a:cs typeface="Calibri" panose="020F0502020204030204" pitchFamily="34" charset="0"/>
              </a:rPr>
              <a:t>Image hash = 0001111000011001001100110001001100001001010001010000010110000001</a:t>
            </a:r>
            <a:endParaRPr lang="tr-TR" dirty="0">
              <a:latin typeface="Calibri" panose="020F0502020204030204" pitchFamily="34" charset="0"/>
              <a:cs typeface="Calibri" panose="020F0502020204030204" pitchFamily="34" charset="0"/>
            </a:endParaRPr>
          </a:p>
        </p:txBody>
      </p:sp>
      <p:pic>
        <p:nvPicPr>
          <p:cNvPr id="5" name="Picture 2" descr="A collage of a dog and a cat&#10;&#10;Description automatically generated">
            <a:extLst>
              <a:ext uri="{FF2B5EF4-FFF2-40B4-BE49-F238E27FC236}">
                <a16:creationId xmlns:a16="http://schemas.microsoft.com/office/drawing/2014/main" id="{BA1E2490-82C9-0DEC-3597-3C7F9C950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186" y="1983766"/>
            <a:ext cx="5793154" cy="429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7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9EE-5A9B-3D53-6579-B7DA5B38CFE0}"/>
              </a:ext>
            </a:extLst>
          </p:cNvPr>
          <p:cNvSpPr>
            <a:spLocks noGrp="1"/>
          </p:cNvSpPr>
          <p:nvPr>
            <p:ph type="title"/>
          </p:nvPr>
        </p:nvSpPr>
        <p:spPr/>
        <p:txBody>
          <a:bodyPr/>
          <a:lstStyle/>
          <a:p>
            <a:r>
              <a:rPr lang="tr-TR" b="1" dirty="0"/>
              <a:t>Soru 1: </a:t>
            </a:r>
            <a:r>
              <a:rPr lang="tr-TR" b="1" dirty="0" err="1"/>
              <a:t>Inversion</a:t>
            </a:r>
            <a:r>
              <a:rPr lang="tr-TR" b="1" dirty="0"/>
              <a:t> Problem</a:t>
            </a:r>
          </a:p>
        </p:txBody>
      </p:sp>
      <p:sp>
        <p:nvSpPr>
          <p:cNvPr id="11" name="Content Placeholder 10">
            <a:extLst>
              <a:ext uri="{FF2B5EF4-FFF2-40B4-BE49-F238E27FC236}">
                <a16:creationId xmlns:a16="http://schemas.microsoft.com/office/drawing/2014/main" id="{E7C0831C-8E94-60DE-E851-0B3E0B5C9C17}"/>
              </a:ext>
            </a:extLst>
          </p:cNvPr>
          <p:cNvSpPr>
            <a:spLocks noGrp="1"/>
          </p:cNvSpPr>
          <p:nvPr>
            <p:ph idx="1"/>
          </p:nvPr>
        </p:nvSpPr>
        <p:spPr/>
        <p:txBody>
          <a:bodyPr/>
          <a:lstStyle/>
          <a:p>
            <a:r>
              <a:rPr lang="tr-TR" sz="2400" dirty="0" err="1"/>
              <a:t>Let</a:t>
            </a:r>
            <a:r>
              <a:rPr lang="tr-TR" sz="2400" dirty="0"/>
              <a:t> A[0..n − 1] be an </a:t>
            </a:r>
            <a:r>
              <a:rPr lang="tr-TR" sz="2400" dirty="0" err="1"/>
              <a:t>array</a:t>
            </a:r>
            <a:r>
              <a:rPr lang="tr-TR" sz="2400" dirty="0"/>
              <a:t> of n </a:t>
            </a:r>
            <a:r>
              <a:rPr lang="tr-TR" sz="2400" dirty="0" err="1"/>
              <a:t>distinct</a:t>
            </a:r>
            <a:r>
              <a:rPr lang="tr-TR" sz="2400" dirty="0"/>
              <a:t> </a:t>
            </a:r>
            <a:r>
              <a:rPr lang="tr-TR" sz="2400" dirty="0" err="1"/>
              <a:t>real</a:t>
            </a:r>
            <a:r>
              <a:rPr lang="tr-TR" sz="2400" dirty="0"/>
              <a:t> </a:t>
            </a:r>
            <a:r>
              <a:rPr lang="tr-TR" sz="2400" dirty="0" err="1"/>
              <a:t>numbers</a:t>
            </a:r>
            <a:r>
              <a:rPr lang="tr-TR" sz="2400" dirty="0"/>
              <a:t>. </a:t>
            </a:r>
          </a:p>
          <a:p>
            <a:r>
              <a:rPr lang="tr-TR" sz="2400" dirty="0"/>
              <a:t>A </a:t>
            </a:r>
            <a:r>
              <a:rPr lang="tr-TR" sz="2400" dirty="0" err="1"/>
              <a:t>pair</a:t>
            </a:r>
            <a:r>
              <a:rPr lang="tr-TR" sz="2400" dirty="0"/>
              <a:t> (A[i], A[j]) is </a:t>
            </a:r>
            <a:r>
              <a:rPr lang="tr-TR" sz="2400" dirty="0" err="1"/>
              <a:t>said</a:t>
            </a:r>
            <a:r>
              <a:rPr lang="tr-TR" sz="2400" dirty="0"/>
              <a:t> </a:t>
            </a:r>
            <a:r>
              <a:rPr lang="tr-TR" sz="2400" dirty="0" err="1"/>
              <a:t>to</a:t>
            </a:r>
            <a:r>
              <a:rPr lang="tr-TR" sz="2400" dirty="0"/>
              <a:t> be an </a:t>
            </a:r>
            <a:r>
              <a:rPr lang="tr-TR" sz="2400" dirty="0" err="1"/>
              <a:t>inversion</a:t>
            </a:r>
            <a:r>
              <a:rPr lang="tr-TR" sz="2400" dirty="0"/>
              <a:t> </a:t>
            </a:r>
            <a:r>
              <a:rPr lang="tr-TR" sz="2400" dirty="0" err="1"/>
              <a:t>if</a:t>
            </a:r>
            <a:r>
              <a:rPr lang="tr-TR" sz="2400" dirty="0"/>
              <a:t> </a:t>
            </a:r>
            <a:r>
              <a:rPr lang="tr-TR" sz="2400" dirty="0" err="1"/>
              <a:t>these</a:t>
            </a:r>
            <a:r>
              <a:rPr lang="tr-TR" sz="2400" dirty="0"/>
              <a:t> </a:t>
            </a:r>
            <a:r>
              <a:rPr lang="tr-TR" sz="2400" dirty="0" err="1"/>
              <a:t>numbers</a:t>
            </a:r>
            <a:r>
              <a:rPr lang="tr-TR" sz="2400" dirty="0"/>
              <a:t> </a:t>
            </a:r>
            <a:r>
              <a:rPr lang="tr-TR" sz="2400" dirty="0" err="1"/>
              <a:t>are</a:t>
            </a:r>
            <a:r>
              <a:rPr lang="tr-TR" sz="2400" dirty="0"/>
              <a:t> </a:t>
            </a:r>
            <a:r>
              <a:rPr lang="tr-TR" sz="2400" dirty="0" err="1"/>
              <a:t>out</a:t>
            </a:r>
            <a:r>
              <a:rPr lang="tr-TR" sz="2400" dirty="0"/>
              <a:t> of </a:t>
            </a:r>
            <a:r>
              <a:rPr lang="tr-TR" sz="2400" dirty="0" err="1"/>
              <a:t>order</a:t>
            </a:r>
            <a:r>
              <a:rPr lang="tr-TR" sz="2400" dirty="0"/>
              <a:t>, </a:t>
            </a:r>
            <a:r>
              <a:rPr lang="tr-TR" sz="2400" dirty="0" err="1"/>
              <a:t>i.e</a:t>
            </a:r>
            <a:r>
              <a:rPr lang="tr-TR" sz="2400" dirty="0"/>
              <a:t>., i&lt;j but A[i]&gt;A[j]. </a:t>
            </a:r>
          </a:p>
          <a:p>
            <a:r>
              <a:rPr lang="tr-TR" sz="2400" dirty="0"/>
              <a:t>Design (</a:t>
            </a:r>
            <a:r>
              <a:rPr lang="tr-TR" sz="2400" dirty="0" err="1"/>
              <a:t>nlogn</a:t>
            </a:r>
            <a:r>
              <a:rPr lang="tr-TR" sz="2400" dirty="0"/>
              <a:t>) </a:t>
            </a:r>
            <a:r>
              <a:rPr lang="tr-TR" sz="2400" dirty="0" err="1"/>
              <a:t>efficiency</a:t>
            </a:r>
            <a:r>
              <a:rPr lang="tr-TR" sz="2400" dirty="0"/>
              <a:t> </a:t>
            </a:r>
            <a:r>
              <a:rPr lang="tr-TR" sz="2400" dirty="0" err="1"/>
              <a:t>algorithm</a:t>
            </a:r>
            <a:r>
              <a:rPr lang="tr-TR" sz="2400" dirty="0"/>
              <a:t> </a:t>
            </a:r>
            <a:r>
              <a:rPr lang="tr-TR" sz="2400" dirty="0" err="1"/>
              <a:t>for</a:t>
            </a:r>
            <a:r>
              <a:rPr lang="tr-TR" sz="2400" dirty="0"/>
              <a:t> </a:t>
            </a:r>
            <a:r>
              <a:rPr lang="tr-TR" sz="2400" dirty="0" err="1"/>
              <a:t>counting</a:t>
            </a:r>
            <a:r>
              <a:rPr lang="tr-TR" sz="2400" dirty="0"/>
              <a:t> </a:t>
            </a:r>
            <a:r>
              <a:rPr lang="tr-TR" sz="2400" dirty="0" err="1"/>
              <a:t>the</a:t>
            </a:r>
            <a:r>
              <a:rPr lang="tr-TR" sz="2400" dirty="0"/>
              <a:t> </a:t>
            </a:r>
            <a:r>
              <a:rPr lang="tr-TR" sz="2400" dirty="0" err="1"/>
              <a:t>number</a:t>
            </a:r>
            <a:r>
              <a:rPr lang="tr-TR" sz="2400" dirty="0"/>
              <a:t> of </a:t>
            </a:r>
            <a:r>
              <a:rPr lang="tr-TR" sz="2400" dirty="0" err="1"/>
              <a:t>inversions</a:t>
            </a:r>
            <a:r>
              <a:rPr lang="tr-TR" sz="2400" dirty="0"/>
              <a:t>. </a:t>
            </a:r>
          </a:p>
          <a:p>
            <a:endParaRPr lang="tr-TR" dirty="0"/>
          </a:p>
          <a:p>
            <a:endParaRPr lang="tr-TR" dirty="0"/>
          </a:p>
        </p:txBody>
      </p:sp>
    </p:spTree>
    <p:extLst>
      <p:ext uri="{BB962C8B-B14F-4D97-AF65-F5344CB8AC3E}">
        <p14:creationId xmlns:p14="http://schemas.microsoft.com/office/powerpoint/2010/main" val="418218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9EE-5A9B-3D53-6579-B7DA5B38CFE0}"/>
              </a:ext>
            </a:extLst>
          </p:cNvPr>
          <p:cNvSpPr>
            <a:spLocks noGrp="1"/>
          </p:cNvSpPr>
          <p:nvPr>
            <p:ph type="title"/>
          </p:nvPr>
        </p:nvSpPr>
        <p:spPr/>
        <p:txBody>
          <a:bodyPr/>
          <a:lstStyle/>
          <a:p>
            <a:r>
              <a:rPr lang="tr-TR" b="1" dirty="0"/>
              <a:t>Soru 1: </a:t>
            </a:r>
            <a:r>
              <a:rPr lang="tr-TR" b="1" dirty="0" err="1"/>
              <a:t>Inversion</a:t>
            </a:r>
            <a:r>
              <a:rPr lang="tr-TR" b="1" dirty="0"/>
              <a:t> Problem</a:t>
            </a:r>
          </a:p>
        </p:txBody>
      </p:sp>
      <p:sp>
        <p:nvSpPr>
          <p:cNvPr id="11" name="Content Placeholder 10">
            <a:extLst>
              <a:ext uri="{FF2B5EF4-FFF2-40B4-BE49-F238E27FC236}">
                <a16:creationId xmlns:a16="http://schemas.microsoft.com/office/drawing/2014/main" id="{E7C0831C-8E94-60DE-E851-0B3E0B5C9C17}"/>
              </a:ext>
            </a:extLst>
          </p:cNvPr>
          <p:cNvSpPr>
            <a:spLocks noGrp="1"/>
          </p:cNvSpPr>
          <p:nvPr>
            <p:ph idx="1"/>
          </p:nvPr>
        </p:nvSpPr>
        <p:spPr/>
        <p:txBody>
          <a:bodyPr/>
          <a:lstStyle/>
          <a:p>
            <a:pPr marL="0" indent="0">
              <a:buNone/>
            </a:pPr>
            <a:r>
              <a:rPr lang="en-US" sz="2000" b="1" u="sng" dirty="0"/>
              <a:t>Example:</a:t>
            </a:r>
          </a:p>
          <a:p>
            <a:pPr marL="0" indent="0">
              <a:buNone/>
            </a:pPr>
            <a:r>
              <a:rPr lang="en-US" sz="2000" dirty="0"/>
              <a:t>Input: A[]={7, 5, 9, 3, 4} </a:t>
            </a:r>
          </a:p>
          <a:p>
            <a:pPr marL="0" indent="0">
              <a:buNone/>
            </a:pPr>
            <a:r>
              <a:rPr lang="en-US" sz="2000" dirty="0"/>
              <a:t>Output:  7 </a:t>
            </a:r>
          </a:p>
          <a:p>
            <a:pPr marL="0" indent="0">
              <a:buNone/>
            </a:pPr>
            <a:r>
              <a:rPr lang="en-US" sz="2000" dirty="0"/>
              <a:t>Explanation Inversions are: (7, 5), (7, 3), (7, 4), (5, 3), (5, 4) (9, 3) (9, 4) </a:t>
            </a:r>
          </a:p>
          <a:p>
            <a:pPr marL="0" indent="0">
              <a:buNone/>
            </a:pPr>
            <a:endParaRPr lang="en-US" sz="2000" dirty="0"/>
          </a:p>
          <a:p>
            <a:pPr marL="0" indent="0">
              <a:buNone/>
            </a:pPr>
            <a:r>
              <a:rPr lang="en-US" sz="2000" b="1" u="sng" dirty="0"/>
              <a:t>Example:</a:t>
            </a:r>
          </a:p>
          <a:p>
            <a:pPr marL="0" indent="0">
              <a:buNone/>
            </a:pPr>
            <a:r>
              <a:rPr lang="tr-TR" sz="2000" dirty="0" err="1"/>
              <a:t>Input</a:t>
            </a:r>
            <a:r>
              <a:rPr lang="tr-TR" sz="2000" dirty="0"/>
              <a:t>: A[]={6, 3, 2} </a:t>
            </a:r>
          </a:p>
          <a:p>
            <a:pPr marL="0" indent="0">
              <a:buNone/>
            </a:pPr>
            <a:r>
              <a:rPr lang="tr-TR" sz="2000" dirty="0" err="1"/>
              <a:t>Output</a:t>
            </a:r>
            <a:r>
              <a:rPr lang="tr-TR" sz="2000" dirty="0"/>
              <a:t>:  3 </a:t>
            </a:r>
          </a:p>
          <a:p>
            <a:pPr marL="0" indent="0">
              <a:buNone/>
            </a:pPr>
            <a:r>
              <a:rPr lang="tr-TR" sz="2000" dirty="0" err="1"/>
              <a:t>Explanation</a:t>
            </a:r>
            <a:r>
              <a:rPr lang="tr-TR" sz="2000" dirty="0"/>
              <a:t> </a:t>
            </a:r>
            <a:r>
              <a:rPr lang="tr-TR" sz="2000" dirty="0" err="1"/>
              <a:t>Inversions</a:t>
            </a:r>
            <a:r>
              <a:rPr lang="tr-TR" sz="2000" dirty="0"/>
              <a:t> </a:t>
            </a:r>
            <a:r>
              <a:rPr lang="tr-TR" sz="2000" dirty="0" err="1"/>
              <a:t>are</a:t>
            </a:r>
            <a:r>
              <a:rPr lang="tr-TR" sz="2000" dirty="0"/>
              <a:t>: (6, 3), (6, 2), (3, 2)</a:t>
            </a:r>
          </a:p>
          <a:p>
            <a:pPr marL="0" indent="0">
              <a:buNone/>
            </a:pPr>
            <a:endParaRPr lang="tr-TR" dirty="0"/>
          </a:p>
        </p:txBody>
      </p:sp>
    </p:spTree>
    <p:extLst>
      <p:ext uri="{BB962C8B-B14F-4D97-AF65-F5344CB8AC3E}">
        <p14:creationId xmlns:p14="http://schemas.microsoft.com/office/powerpoint/2010/main" val="166890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032B-D390-1114-D82D-920B3386F454}"/>
              </a:ext>
            </a:extLst>
          </p:cNvPr>
          <p:cNvSpPr>
            <a:spLocks noGrp="1"/>
          </p:cNvSpPr>
          <p:nvPr>
            <p:ph type="title"/>
          </p:nvPr>
        </p:nvSpPr>
        <p:spPr/>
        <p:txBody>
          <a:bodyPr/>
          <a:lstStyle/>
          <a:p>
            <a:r>
              <a:rPr kumimoji="0" lang="tr-TR" sz="4400" b="1" i="0" u="none" strike="noStrike" kern="1200" cap="none" spc="0" normalizeH="0" baseline="0" noProof="0" dirty="0">
                <a:ln>
                  <a:noFill/>
                </a:ln>
                <a:solidFill>
                  <a:prstClr val="black"/>
                </a:solidFill>
                <a:effectLst/>
                <a:uLnTx/>
                <a:uFillTx/>
                <a:latin typeface="Calibri Light" panose="020F0302020204030204"/>
                <a:ea typeface="+mj-ea"/>
                <a:cs typeface="+mj-cs"/>
              </a:rPr>
              <a:t>Soru 1: </a:t>
            </a:r>
            <a:r>
              <a:rPr kumimoji="0" lang="tr-TR" sz="4400" b="1" i="0" u="none" strike="noStrike" kern="1200" cap="none" spc="0" normalizeH="0" baseline="0" noProof="0" dirty="0" err="1">
                <a:ln>
                  <a:noFill/>
                </a:ln>
                <a:solidFill>
                  <a:prstClr val="black"/>
                </a:solidFill>
                <a:effectLst/>
                <a:uLnTx/>
                <a:uFillTx/>
                <a:latin typeface="Calibri Light" panose="020F0302020204030204"/>
                <a:ea typeface="+mj-ea"/>
                <a:cs typeface="+mj-cs"/>
              </a:rPr>
              <a:t>Inversion</a:t>
            </a:r>
            <a:r>
              <a:rPr kumimoji="0" lang="tr-TR" sz="4400" b="1" i="0" u="none" strike="noStrike" kern="1200" cap="none" spc="0" normalizeH="0" baseline="0" noProof="0" dirty="0">
                <a:ln>
                  <a:noFill/>
                </a:ln>
                <a:solidFill>
                  <a:prstClr val="black"/>
                </a:solidFill>
                <a:effectLst/>
                <a:uLnTx/>
                <a:uFillTx/>
                <a:latin typeface="Calibri Light" panose="020F0302020204030204"/>
                <a:ea typeface="+mj-ea"/>
                <a:cs typeface="+mj-cs"/>
              </a:rPr>
              <a:t> Problem</a:t>
            </a:r>
            <a:endParaRPr lang="tr-TR" dirty="0"/>
          </a:p>
        </p:txBody>
      </p:sp>
      <p:sp>
        <p:nvSpPr>
          <p:cNvPr id="3" name="Content Placeholder 2">
            <a:extLst>
              <a:ext uri="{FF2B5EF4-FFF2-40B4-BE49-F238E27FC236}">
                <a16:creationId xmlns:a16="http://schemas.microsoft.com/office/drawing/2014/main" id="{42626D12-A178-91A8-0B51-EDAFE7FA0B21}"/>
              </a:ext>
            </a:extLst>
          </p:cNvPr>
          <p:cNvSpPr>
            <a:spLocks noGrp="1"/>
          </p:cNvSpPr>
          <p:nvPr>
            <p:ph idx="1"/>
          </p:nvPr>
        </p:nvSpPr>
        <p:spPr>
          <a:xfrm>
            <a:off x="838200" y="1468266"/>
            <a:ext cx="4462849" cy="5216739"/>
          </a:xfrm>
        </p:spPr>
        <p:txBody>
          <a:bodyPr>
            <a:noAutofit/>
          </a:bodyPr>
          <a:lstStyle/>
          <a:p>
            <a:r>
              <a:rPr lang="tr-TR" sz="1400" b="1" dirty="0" err="1"/>
              <a:t>merge-and-sort</a:t>
            </a:r>
            <a:r>
              <a:rPr lang="tr-TR" sz="1400" b="1" dirty="0"/>
              <a:t>:</a:t>
            </a:r>
          </a:p>
          <a:p>
            <a:pPr marL="0" indent="0">
              <a:buNone/>
            </a:pPr>
            <a:r>
              <a:rPr lang="tr-TR" sz="1400" i="1" dirty="0" err="1"/>
              <a:t>Input</a:t>
            </a:r>
            <a:r>
              <a:rPr lang="tr-TR" sz="1400" i="1" dirty="0"/>
              <a:t>:		A: </a:t>
            </a:r>
            <a:r>
              <a:rPr lang="tr-TR" sz="1400" i="1" dirty="0" err="1"/>
              <a:t>sorted</a:t>
            </a:r>
            <a:r>
              <a:rPr lang="tr-TR" sz="1400" i="1" dirty="0"/>
              <a:t> </a:t>
            </a:r>
            <a:r>
              <a:rPr lang="tr-TR" sz="1400" i="1" dirty="0" err="1"/>
              <a:t>list</a:t>
            </a:r>
            <a:endParaRPr lang="tr-TR" sz="1400" i="1" dirty="0"/>
          </a:p>
          <a:p>
            <a:pPr marL="0" indent="0">
              <a:buNone/>
            </a:pPr>
            <a:r>
              <a:rPr lang="tr-TR" sz="1400" i="1" dirty="0"/>
              <a:t>		B: </a:t>
            </a:r>
            <a:r>
              <a:rPr lang="tr-TR" sz="1400" i="1" dirty="0" err="1"/>
              <a:t>sorted</a:t>
            </a:r>
            <a:r>
              <a:rPr lang="tr-TR" sz="1400" i="1" dirty="0"/>
              <a:t> </a:t>
            </a:r>
            <a:r>
              <a:rPr lang="tr-TR" sz="1400" i="1" dirty="0" err="1"/>
              <a:t>list</a:t>
            </a:r>
            <a:endParaRPr lang="tr-TR" sz="1400" i="1" dirty="0"/>
          </a:p>
          <a:p>
            <a:pPr marL="0" indent="0">
              <a:buNone/>
            </a:pPr>
            <a:r>
              <a:rPr lang="en-US" sz="1400" b="0" i="0" u="none" strike="noStrike" dirty="0">
                <a:solidFill>
                  <a:srgbClr val="000000"/>
                </a:solidFill>
                <a:effectLst/>
              </a:rPr>
              <a:t>BEGIN </a:t>
            </a:r>
          </a:p>
          <a:p>
            <a:pPr marL="457200" lvl="1" indent="0">
              <a:buNone/>
            </a:pPr>
            <a:r>
              <a:rPr lang="en-US" sz="1400" dirty="0">
                <a:solidFill>
                  <a:srgbClr val="000000"/>
                </a:solidFill>
              </a:rPr>
              <a:t>i</a:t>
            </a:r>
            <a:r>
              <a:rPr lang="en-US" sz="1400" b="0" i="0" u="none" strike="noStrike" dirty="0">
                <a:solidFill>
                  <a:srgbClr val="000000"/>
                </a:solidFill>
                <a:effectLst/>
              </a:rPr>
              <a:t>, j, count := 0 </a:t>
            </a:r>
          </a:p>
          <a:p>
            <a:pPr marL="457200" lvl="1" indent="0">
              <a:buNone/>
            </a:pPr>
            <a:r>
              <a:rPr lang="en-US" sz="1400" b="0" i="0" u="none" strike="noStrike" dirty="0">
                <a:solidFill>
                  <a:srgbClr val="000000"/>
                </a:solidFill>
                <a:effectLst/>
              </a:rPr>
              <a:t>C := []</a:t>
            </a:r>
          </a:p>
          <a:p>
            <a:pPr marL="457200" lvl="1" indent="0">
              <a:buNone/>
            </a:pPr>
            <a:r>
              <a:rPr lang="tr-TR" sz="1400" dirty="0"/>
              <a:t>WHILE i &lt; </a:t>
            </a:r>
            <a:r>
              <a:rPr lang="tr-TR" sz="1400" dirty="0" err="1"/>
              <a:t>Length</a:t>
            </a:r>
            <a:r>
              <a:rPr lang="tr-TR" sz="1400" dirty="0"/>
              <a:t>(A) AND j &lt; </a:t>
            </a:r>
            <a:r>
              <a:rPr lang="tr-TR" sz="1400" dirty="0" err="1"/>
              <a:t>Length</a:t>
            </a:r>
            <a:r>
              <a:rPr lang="tr-TR" sz="1400" dirty="0"/>
              <a:t>(B) DO </a:t>
            </a:r>
          </a:p>
          <a:p>
            <a:pPr marL="914400" lvl="2" indent="0">
              <a:buNone/>
            </a:pPr>
            <a:r>
              <a:rPr lang="tr-TR" sz="1400" dirty="0"/>
              <a:t>IF B[j] &lt; A[i] THEN </a:t>
            </a:r>
          </a:p>
          <a:p>
            <a:pPr marL="914400" lvl="2" indent="0">
              <a:buNone/>
            </a:pPr>
            <a:r>
              <a:rPr lang="tr-TR" sz="1400" dirty="0"/>
              <a:t>	</a:t>
            </a:r>
            <a:r>
              <a:rPr lang="tr-TR" sz="1400" dirty="0" err="1"/>
              <a:t>count</a:t>
            </a:r>
            <a:r>
              <a:rPr lang="tr-TR" sz="1400" dirty="0"/>
              <a:t> := </a:t>
            </a:r>
            <a:r>
              <a:rPr lang="tr-TR" sz="1400" dirty="0" err="1"/>
              <a:t>count</a:t>
            </a:r>
            <a:r>
              <a:rPr lang="tr-TR" sz="1400" dirty="0"/>
              <a:t> + (</a:t>
            </a:r>
            <a:r>
              <a:rPr lang="tr-TR" sz="1400" dirty="0" err="1"/>
              <a:t>length</a:t>
            </a:r>
            <a:r>
              <a:rPr lang="tr-TR" sz="1400" dirty="0"/>
              <a:t>(A) - i) </a:t>
            </a:r>
          </a:p>
          <a:p>
            <a:pPr marL="914400" lvl="2" indent="0">
              <a:buNone/>
            </a:pPr>
            <a:r>
              <a:rPr lang="tr-TR" sz="1400" dirty="0"/>
              <a:t>	</a:t>
            </a:r>
            <a:r>
              <a:rPr lang="tr-TR" sz="1400" dirty="0" err="1"/>
              <a:t>C.append</a:t>
            </a:r>
            <a:r>
              <a:rPr lang="tr-TR" sz="1400" dirty="0"/>
              <a:t>(B[j]) </a:t>
            </a:r>
          </a:p>
          <a:p>
            <a:pPr marL="914400" lvl="2" indent="0">
              <a:buNone/>
            </a:pPr>
            <a:r>
              <a:rPr lang="tr-TR" sz="1400" dirty="0"/>
              <a:t>	j := j + 1 </a:t>
            </a:r>
          </a:p>
          <a:p>
            <a:pPr marL="457200" lvl="1" indent="0">
              <a:buNone/>
            </a:pPr>
            <a:r>
              <a:rPr lang="tr-TR" sz="1400" dirty="0"/>
              <a:t>	ELSE</a:t>
            </a:r>
          </a:p>
          <a:p>
            <a:pPr marL="914400" lvl="2" indent="0">
              <a:buNone/>
            </a:pPr>
            <a:r>
              <a:rPr lang="tr-TR" sz="1400" dirty="0"/>
              <a:t>	</a:t>
            </a:r>
            <a:r>
              <a:rPr lang="tr-TR" sz="1400" dirty="0" err="1"/>
              <a:t>C.append</a:t>
            </a:r>
            <a:r>
              <a:rPr lang="tr-TR" sz="1400" dirty="0"/>
              <a:t>(A[i]) </a:t>
            </a:r>
          </a:p>
          <a:p>
            <a:pPr marL="914400" lvl="2" indent="0">
              <a:buNone/>
            </a:pPr>
            <a:r>
              <a:rPr lang="tr-TR" sz="1400" dirty="0"/>
              <a:t>	i := i + 1 </a:t>
            </a:r>
          </a:p>
          <a:p>
            <a:pPr marL="914400" lvl="2" indent="0">
              <a:buNone/>
            </a:pPr>
            <a:r>
              <a:rPr lang="tr-TR" sz="1400" dirty="0"/>
              <a:t>END IF </a:t>
            </a:r>
          </a:p>
          <a:p>
            <a:pPr marL="457200" lvl="1" indent="0">
              <a:buNone/>
            </a:pPr>
            <a:r>
              <a:rPr lang="tr-TR" sz="1400" dirty="0"/>
              <a:t>END WHILE</a:t>
            </a:r>
          </a:p>
          <a:p>
            <a:pPr marL="457200" lvl="1" indent="0">
              <a:buNone/>
            </a:pPr>
            <a:r>
              <a:rPr lang="tr-TR" sz="1400" dirty="0" err="1"/>
              <a:t>append</a:t>
            </a:r>
            <a:r>
              <a:rPr lang="tr-TR" sz="1400" dirty="0"/>
              <a:t> </a:t>
            </a:r>
            <a:r>
              <a:rPr lang="tr-TR" sz="1400" dirty="0" err="1"/>
              <a:t>the</a:t>
            </a:r>
            <a:r>
              <a:rPr lang="tr-TR" sz="1400" dirty="0"/>
              <a:t> </a:t>
            </a:r>
            <a:r>
              <a:rPr lang="tr-TR" sz="1400" dirty="0" err="1"/>
              <a:t>remainder</a:t>
            </a:r>
            <a:r>
              <a:rPr lang="tr-TR" sz="1400" dirty="0"/>
              <a:t> of </a:t>
            </a:r>
            <a:r>
              <a:rPr lang="tr-TR" sz="1400" dirty="0" err="1"/>
              <a:t>the</a:t>
            </a:r>
            <a:r>
              <a:rPr lang="tr-TR" sz="1400" dirty="0"/>
              <a:t> </a:t>
            </a:r>
            <a:r>
              <a:rPr lang="tr-TR" sz="1400" dirty="0" err="1"/>
              <a:t>list</a:t>
            </a:r>
            <a:r>
              <a:rPr lang="tr-TR" sz="1400" dirty="0"/>
              <a:t> </a:t>
            </a:r>
            <a:r>
              <a:rPr lang="tr-TR" sz="1400" dirty="0" err="1"/>
              <a:t>to</a:t>
            </a:r>
            <a:r>
              <a:rPr lang="tr-TR" sz="1400" dirty="0"/>
              <a:t> C</a:t>
            </a:r>
          </a:p>
          <a:p>
            <a:pPr marL="457200" lvl="1" indent="0">
              <a:buNone/>
            </a:pPr>
            <a:r>
              <a:rPr lang="tr-TR" sz="1400" dirty="0"/>
              <a:t>RETURN </a:t>
            </a:r>
            <a:r>
              <a:rPr lang="tr-TR" sz="1400" dirty="0" err="1"/>
              <a:t>count</a:t>
            </a:r>
            <a:r>
              <a:rPr lang="tr-TR" sz="1400" dirty="0"/>
              <a:t>, C</a:t>
            </a:r>
          </a:p>
          <a:p>
            <a:pPr marL="0" indent="0">
              <a:buNone/>
            </a:pPr>
            <a:r>
              <a:rPr lang="tr-TR" sz="1400" dirty="0"/>
              <a:t>END</a:t>
            </a:r>
          </a:p>
        </p:txBody>
      </p:sp>
      <p:sp>
        <p:nvSpPr>
          <p:cNvPr id="6" name="Content Placeholder 2">
            <a:extLst>
              <a:ext uri="{FF2B5EF4-FFF2-40B4-BE49-F238E27FC236}">
                <a16:creationId xmlns:a16="http://schemas.microsoft.com/office/drawing/2014/main" id="{78B9B8D9-CD7C-0A09-4A78-85DAFC16BA2D}"/>
              </a:ext>
            </a:extLst>
          </p:cNvPr>
          <p:cNvSpPr txBox="1">
            <a:spLocks/>
          </p:cNvSpPr>
          <p:nvPr/>
        </p:nvSpPr>
        <p:spPr>
          <a:xfrm>
            <a:off x="6096000" y="1468266"/>
            <a:ext cx="4462849" cy="5216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400" b="1" dirty="0" err="1">
                <a:latin typeface="Calibri" panose="020F0502020204030204" pitchFamily="34" charset="0"/>
                <a:cs typeface="Calibri" panose="020F0502020204030204" pitchFamily="34" charset="0"/>
              </a:rPr>
              <a:t>sort-and-count</a:t>
            </a:r>
            <a:r>
              <a:rPr lang="tr-TR" sz="1400" b="1" dirty="0">
                <a:latin typeface="Calibri" panose="020F0502020204030204" pitchFamily="34" charset="0"/>
                <a:cs typeface="Calibri" panose="020F0502020204030204" pitchFamily="34" charset="0"/>
              </a:rPr>
              <a:t>:</a:t>
            </a:r>
          </a:p>
          <a:p>
            <a:pPr marL="0" indent="0">
              <a:buFont typeface="Arial" panose="020B0604020202020204" pitchFamily="34" charset="0"/>
              <a:buNone/>
            </a:pPr>
            <a:r>
              <a:rPr lang="tr-TR" sz="1400" i="1" dirty="0" err="1">
                <a:latin typeface="Calibri" panose="020F0502020204030204" pitchFamily="34" charset="0"/>
                <a:cs typeface="Calibri" panose="020F0502020204030204" pitchFamily="34" charset="0"/>
              </a:rPr>
              <a:t>Input</a:t>
            </a:r>
            <a:r>
              <a:rPr lang="tr-TR" sz="1400" i="1" dirty="0">
                <a:latin typeface="Calibri" panose="020F0502020204030204" pitchFamily="34" charset="0"/>
                <a:cs typeface="Calibri" panose="020F0502020204030204" pitchFamily="34" charset="0"/>
              </a:rPr>
              <a:t>:		L:  </a:t>
            </a:r>
            <a:r>
              <a:rPr lang="tr-TR" sz="1400" i="1" dirty="0" err="1">
                <a:latin typeface="Calibri" panose="020F0502020204030204" pitchFamily="34" charset="0"/>
                <a:cs typeface="Calibri" panose="020F0502020204030204" pitchFamily="34" charset="0"/>
              </a:rPr>
              <a:t>list</a:t>
            </a:r>
            <a:endParaRPr lang="tr-TR" sz="1400" i="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BEGIN </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IF Length(L) = 1 THEN</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RETURN 0, L</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ELSE</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divide L into A,B</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000000"/>
                </a:solidFill>
                <a:latin typeface="Calibri" panose="020F0502020204030204" pitchFamily="34" charset="0"/>
                <a:cs typeface="Calibri" panose="020F0502020204030204" pitchFamily="34" charset="0"/>
              </a:rPr>
              <a:t>rA</a:t>
            </a:r>
            <a:r>
              <a:rPr lang="en-US" sz="1400" dirty="0">
                <a:solidFill>
                  <a:srgbClr val="000000"/>
                </a:solidFill>
                <a:latin typeface="Calibri" panose="020F0502020204030204" pitchFamily="34" charset="0"/>
                <a:cs typeface="Calibri" panose="020F0502020204030204" pitchFamily="34" charset="0"/>
              </a:rPr>
              <a:t>, A) := sort-and-count(A)</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000000"/>
                </a:solidFill>
                <a:latin typeface="Calibri" panose="020F0502020204030204" pitchFamily="34" charset="0"/>
                <a:cs typeface="Calibri" panose="020F0502020204030204" pitchFamily="34" charset="0"/>
              </a:rPr>
              <a:t>rB</a:t>
            </a:r>
            <a:r>
              <a:rPr lang="en-US" sz="1400" dirty="0">
                <a:solidFill>
                  <a:srgbClr val="000000"/>
                </a:solidFill>
                <a:latin typeface="Calibri" panose="020F0502020204030204" pitchFamily="34" charset="0"/>
                <a:cs typeface="Calibri" panose="020F0502020204030204" pitchFamily="34" charset="0"/>
              </a:rPr>
              <a:t>, B) := sort-and-count(B)</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(r, L) := merge-and-count(A,B)</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END IF</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inv := </a:t>
            </a:r>
            <a:r>
              <a:rPr lang="en-US" sz="1400" dirty="0" err="1">
                <a:solidFill>
                  <a:srgbClr val="000000"/>
                </a:solidFill>
                <a:latin typeface="Calibri" panose="020F0502020204030204" pitchFamily="34" charset="0"/>
                <a:cs typeface="Calibri" panose="020F0502020204030204" pitchFamily="34" charset="0"/>
              </a:rPr>
              <a:t>rA+rB+r</a:t>
            </a:r>
            <a:endParaRPr lang="en-US" sz="1400" dirty="0">
              <a:solidFill>
                <a:srgbClr val="000000"/>
              </a:solidFill>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return inv, L</a:t>
            </a:r>
          </a:p>
          <a:p>
            <a:pPr marL="0" indent="0">
              <a:buFont typeface="Arial" panose="020B0604020202020204" pitchFamily="34" charset="0"/>
              <a:buNone/>
            </a:pPr>
            <a:r>
              <a:rPr lang="en-US" sz="1400" dirty="0">
                <a:solidFill>
                  <a:srgbClr val="000000"/>
                </a:solidFill>
                <a:latin typeface="Calibri" panose="020F0502020204030204" pitchFamily="34" charset="0"/>
                <a:cs typeface="Calibri" panose="020F0502020204030204" pitchFamily="34" charset="0"/>
              </a:rPr>
              <a:t>			</a:t>
            </a:r>
          </a:p>
          <a:p>
            <a:pPr marL="0" indent="0">
              <a:buFont typeface="Arial" panose="020B0604020202020204" pitchFamily="34" charset="0"/>
              <a:buNone/>
            </a:pPr>
            <a:r>
              <a:rPr lang="tr-TR" sz="1400"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161950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9EE-5A9B-3D53-6579-B7DA5B38CFE0}"/>
              </a:ext>
            </a:extLst>
          </p:cNvPr>
          <p:cNvSpPr>
            <a:spLocks noGrp="1"/>
          </p:cNvSpPr>
          <p:nvPr>
            <p:ph type="title"/>
          </p:nvPr>
        </p:nvSpPr>
        <p:spPr/>
        <p:txBody>
          <a:bodyPr/>
          <a:lstStyle/>
          <a:p>
            <a:r>
              <a:rPr lang="tr-TR" b="1" dirty="0"/>
              <a:t>Soru 2: Nuts </a:t>
            </a:r>
            <a:r>
              <a:rPr lang="tr-TR" b="1" dirty="0" err="1"/>
              <a:t>and</a:t>
            </a:r>
            <a:r>
              <a:rPr lang="tr-TR" b="1" dirty="0"/>
              <a:t> </a:t>
            </a:r>
            <a:r>
              <a:rPr lang="tr-TR" b="1" dirty="0" err="1"/>
              <a:t>Bolts</a:t>
            </a:r>
            <a:r>
              <a:rPr lang="tr-TR" b="1" dirty="0"/>
              <a:t> Problem</a:t>
            </a:r>
          </a:p>
        </p:txBody>
      </p:sp>
      <p:sp>
        <p:nvSpPr>
          <p:cNvPr id="7" name="Content Placeholder 6">
            <a:extLst>
              <a:ext uri="{FF2B5EF4-FFF2-40B4-BE49-F238E27FC236}">
                <a16:creationId xmlns:a16="http://schemas.microsoft.com/office/drawing/2014/main" id="{405AC1BD-26E3-CE13-4CBE-899966C07A58}"/>
              </a:ext>
            </a:extLst>
          </p:cNvPr>
          <p:cNvSpPr>
            <a:spLocks noGrp="1"/>
          </p:cNvSpPr>
          <p:nvPr>
            <p:ph idx="1"/>
          </p:nvPr>
        </p:nvSpPr>
        <p:spPr/>
        <p:txBody>
          <a:bodyPr>
            <a:normAutofit/>
          </a:bodyPr>
          <a:lstStyle/>
          <a:p>
            <a:r>
              <a:rPr lang="en-US" sz="2400" dirty="0">
                <a:effectLst/>
                <a:latin typeface="TT544E7o00"/>
              </a:rPr>
              <a:t>You are given a collection of </a:t>
            </a:r>
            <a:r>
              <a:rPr lang="en-US" sz="2400" dirty="0">
                <a:effectLst/>
                <a:latin typeface="TT544EAo00"/>
              </a:rPr>
              <a:t>n </a:t>
            </a:r>
            <a:r>
              <a:rPr lang="en-US" sz="2400" dirty="0">
                <a:effectLst/>
                <a:latin typeface="TT544E7o00"/>
              </a:rPr>
              <a:t>bolts of different widths and </a:t>
            </a:r>
            <a:r>
              <a:rPr lang="en-US" sz="2400" dirty="0">
                <a:effectLst/>
                <a:latin typeface="TT544EAo00"/>
              </a:rPr>
              <a:t>n </a:t>
            </a:r>
            <a:r>
              <a:rPr lang="en-US" sz="2400" dirty="0">
                <a:effectLst/>
                <a:latin typeface="TT544E7o00"/>
              </a:rPr>
              <a:t>corresponding nuts.</a:t>
            </a:r>
          </a:p>
          <a:p>
            <a:r>
              <a:rPr lang="en-US" sz="2400" dirty="0">
                <a:effectLst/>
                <a:latin typeface="TT544E7o00"/>
              </a:rPr>
              <a:t> You are allowed to try a nut and bolt together, from which you can determine whether the nut is larger than the bolt, smaller than the bolt, or matches the bolt exactly. However, there is no way to compare two nuts together or two bolts together. </a:t>
            </a:r>
          </a:p>
          <a:p>
            <a:r>
              <a:rPr lang="en-US" sz="2400" dirty="0">
                <a:effectLst/>
                <a:latin typeface="TT544E7o00"/>
              </a:rPr>
              <a:t>The problem is to match each bolt to its nut. </a:t>
            </a:r>
          </a:p>
          <a:p>
            <a:r>
              <a:rPr lang="en-US" sz="2400" dirty="0">
                <a:effectLst/>
                <a:latin typeface="TT544E7o00"/>
              </a:rPr>
              <a:t>Design an algorithm for this problem with efficiency in (</a:t>
            </a:r>
            <a:r>
              <a:rPr lang="en-US" sz="2400" dirty="0">
                <a:effectLst/>
                <a:latin typeface="TT544EAo00"/>
              </a:rPr>
              <a:t>n </a:t>
            </a:r>
            <a:r>
              <a:rPr lang="en-US" sz="2400" dirty="0">
                <a:effectLst/>
                <a:latin typeface="TT544E9o00"/>
              </a:rPr>
              <a:t>log </a:t>
            </a:r>
            <a:r>
              <a:rPr lang="en-US" sz="2400" dirty="0">
                <a:effectLst/>
                <a:latin typeface="TT544EAo00"/>
              </a:rPr>
              <a:t>n</a:t>
            </a:r>
            <a:r>
              <a:rPr lang="en-US" sz="2400" dirty="0">
                <a:effectLst/>
                <a:latin typeface="TT544E9o00"/>
              </a:rPr>
              <a:t>)</a:t>
            </a:r>
            <a:r>
              <a:rPr lang="en-US" sz="2400" dirty="0">
                <a:effectLst/>
                <a:latin typeface="TT544EAo00"/>
              </a:rPr>
              <a:t>.</a:t>
            </a:r>
            <a:endParaRPr lang="en-US" sz="3600" dirty="0"/>
          </a:p>
        </p:txBody>
      </p:sp>
    </p:spTree>
    <p:extLst>
      <p:ext uri="{BB962C8B-B14F-4D97-AF65-F5344CB8AC3E}">
        <p14:creationId xmlns:p14="http://schemas.microsoft.com/office/powerpoint/2010/main" val="36452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9EE-5A9B-3D53-6579-B7DA5B38CFE0}"/>
              </a:ext>
            </a:extLst>
          </p:cNvPr>
          <p:cNvSpPr>
            <a:spLocks noGrp="1"/>
          </p:cNvSpPr>
          <p:nvPr>
            <p:ph type="title"/>
          </p:nvPr>
        </p:nvSpPr>
        <p:spPr/>
        <p:txBody>
          <a:bodyPr/>
          <a:lstStyle/>
          <a:p>
            <a:r>
              <a:rPr lang="tr-TR" b="1" dirty="0"/>
              <a:t>Soru 2: Nuts </a:t>
            </a:r>
            <a:r>
              <a:rPr lang="tr-TR" b="1" dirty="0" err="1"/>
              <a:t>and</a:t>
            </a:r>
            <a:r>
              <a:rPr lang="tr-TR" b="1" dirty="0"/>
              <a:t> </a:t>
            </a:r>
            <a:r>
              <a:rPr lang="tr-TR" b="1" dirty="0" err="1"/>
              <a:t>Bolts</a:t>
            </a:r>
            <a:r>
              <a:rPr lang="tr-TR" b="1" dirty="0"/>
              <a:t> Problem</a:t>
            </a:r>
          </a:p>
        </p:txBody>
      </p:sp>
      <p:sp>
        <p:nvSpPr>
          <p:cNvPr id="7" name="Content Placeholder 6">
            <a:extLst>
              <a:ext uri="{FF2B5EF4-FFF2-40B4-BE49-F238E27FC236}">
                <a16:creationId xmlns:a16="http://schemas.microsoft.com/office/drawing/2014/main" id="{405AC1BD-26E3-CE13-4CBE-899966C07A58}"/>
              </a:ext>
            </a:extLst>
          </p:cNvPr>
          <p:cNvSpPr>
            <a:spLocks noGrp="1"/>
          </p:cNvSpPr>
          <p:nvPr>
            <p:ph idx="1"/>
          </p:nvPr>
        </p:nvSpPr>
        <p:spPr/>
        <p:txBody>
          <a:bodyPr>
            <a:normAutofit/>
          </a:bodyPr>
          <a:lstStyle/>
          <a:p>
            <a:pPr marL="0" indent="0">
              <a:buNone/>
            </a:pPr>
            <a:r>
              <a:rPr lang="en-US" sz="2000" b="1" u="sng" dirty="0"/>
              <a:t>Example:</a:t>
            </a:r>
          </a:p>
          <a:p>
            <a:r>
              <a:rPr lang="en-US" sz="2000" dirty="0"/>
              <a:t>Input: The lists of locks and keys. </a:t>
            </a:r>
          </a:p>
          <a:p>
            <a:pPr marL="0" indent="0">
              <a:buNone/>
            </a:pPr>
            <a:r>
              <a:rPr lang="en-US" sz="2000" dirty="0"/>
              <a:t>	nuts = { ),@,*,^,(,%, !,$,&amp;,#} </a:t>
            </a:r>
          </a:p>
          <a:p>
            <a:pPr marL="0" indent="0">
              <a:buNone/>
            </a:pPr>
            <a:r>
              <a:rPr lang="en-US" sz="2000" dirty="0"/>
              <a:t>	bolts = { !, (, #, %, ), ^, &amp;, *, $, @ } </a:t>
            </a:r>
          </a:p>
          <a:p>
            <a:pPr marL="0" indent="0">
              <a:buNone/>
            </a:pPr>
            <a:endParaRPr lang="en-US" sz="2000" dirty="0"/>
          </a:p>
          <a:p>
            <a:r>
              <a:rPr lang="en-US" sz="2000" dirty="0"/>
              <a:t>Output: After matching nuts and bolts: </a:t>
            </a:r>
          </a:p>
          <a:p>
            <a:pPr marL="0" indent="0">
              <a:buNone/>
            </a:pPr>
            <a:r>
              <a:rPr lang="en-US" sz="2000" dirty="0"/>
              <a:t>	nuts:  ! # $ % &amp; ( ) * @ ^ </a:t>
            </a:r>
          </a:p>
          <a:p>
            <a:pPr marL="0" indent="0">
              <a:buNone/>
            </a:pPr>
            <a:r>
              <a:rPr lang="en-US" sz="2000" dirty="0"/>
              <a:t>	bolts: ! # $ % &amp; ( ) * @ ^</a:t>
            </a:r>
            <a:endParaRPr lang="en-US" sz="4400" dirty="0"/>
          </a:p>
        </p:txBody>
      </p:sp>
      <p:pic>
        <p:nvPicPr>
          <p:cNvPr id="4" name="Picture 3" descr="A picture containing icon&#10;&#10;Description automatically generated">
            <a:extLst>
              <a:ext uri="{FF2B5EF4-FFF2-40B4-BE49-F238E27FC236}">
                <a16:creationId xmlns:a16="http://schemas.microsoft.com/office/drawing/2014/main" id="{3F495CD4-D90A-2C4D-C0AF-A321C68AEB50}"/>
              </a:ext>
            </a:extLst>
          </p:cNvPr>
          <p:cNvPicPr>
            <a:picLocks noChangeAspect="1"/>
          </p:cNvPicPr>
          <p:nvPr/>
        </p:nvPicPr>
        <p:blipFill rotWithShape="1">
          <a:blip r:embed="rId2"/>
          <a:srcRect t="12216"/>
          <a:stretch/>
        </p:blipFill>
        <p:spPr>
          <a:xfrm>
            <a:off x="5899575" y="4184725"/>
            <a:ext cx="6292425" cy="2673275"/>
          </a:xfrm>
          <a:prstGeom prst="rect">
            <a:avLst/>
          </a:prstGeom>
        </p:spPr>
      </p:pic>
    </p:spTree>
    <p:extLst>
      <p:ext uri="{BB962C8B-B14F-4D97-AF65-F5344CB8AC3E}">
        <p14:creationId xmlns:p14="http://schemas.microsoft.com/office/powerpoint/2010/main" val="312421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E9EE-5A9B-3D53-6579-B7DA5B38CFE0}"/>
              </a:ext>
            </a:extLst>
          </p:cNvPr>
          <p:cNvSpPr>
            <a:spLocks noGrp="1"/>
          </p:cNvSpPr>
          <p:nvPr>
            <p:ph type="title"/>
          </p:nvPr>
        </p:nvSpPr>
        <p:spPr/>
        <p:txBody>
          <a:bodyPr/>
          <a:lstStyle/>
          <a:p>
            <a:r>
              <a:rPr lang="tr-TR" b="1" dirty="0"/>
              <a:t>Soru 2: Nuts </a:t>
            </a:r>
            <a:r>
              <a:rPr lang="tr-TR" b="1" dirty="0" err="1"/>
              <a:t>and</a:t>
            </a:r>
            <a:r>
              <a:rPr lang="tr-TR" b="1" dirty="0"/>
              <a:t> </a:t>
            </a:r>
            <a:r>
              <a:rPr lang="tr-TR" b="1" dirty="0" err="1"/>
              <a:t>Bolts</a:t>
            </a:r>
            <a:r>
              <a:rPr lang="tr-TR" b="1" dirty="0"/>
              <a:t> Problem</a:t>
            </a:r>
          </a:p>
        </p:txBody>
      </p:sp>
      <p:sp>
        <p:nvSpPr>
          <p:cNvPr id="4" name="Content Placeholder 2">
            <a:extLst>
              <a:ext uri="{FF2B5EF4-FFF2-40B4-BE49-F238E27FC236}">
                <a16:creationId xmlns:a16="http://schemas.microsoft.com/office/drawing/2014/main" id="{EE8E7C54-0887-D5D2-0CD4-D26DE889AA26}"/>
              </a:ext>
            </a:extLst>
          </p:cNvPr>
          <p:cNvSpPr txBox="1">
            <a:spLocks/>
          </p:cNvSpPr>
          <p:nvPr/>
        </p:nvSpPr>
        <p:spPr>
          <a:xfrm>
            <a:off x="838200" y="1468266"/>
            <a:ext cx="4462849" cy="5216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600" b="1" dirty="0" err="1"/>
              <a:t>partition</a:t>
            </a:r>
            <a:r>
              <a:rPr lang="tr-TR" sz="1600" b="1" dirty="0"/>
              <a:t>:</a:t>
            </a:r>
          </a:p>
          <a:p>
            <a:pPr marL="0" indent="0">
              <a:buFont typeface="Arial" panose="020B0604020202020204" pitchFamily="34" charset="0"/>
              <a:buNone/>
            </a:pPr>
            <a:r>
              <a:rPr lang="tr-TR" sz="1600" i="1" dirty="0" err="1"/>
              <a:t>Input</a:t>
            </a:r>
            <a:r>
              <a:rPr lang="tr-TR" sz="1600" i="1" dirty="0"/>
              <a:t>:		</a:t>
            </a:r>
            <a:r>
              <a:rPr lang="tr-TR" sz="1600" i="1" dirty="0" err="1"/>
              <a:t>Array</a:t>
            </a:r>
            <a:r>
              <a:rPr lang="tr-TR" sz="1600" i="1" dirty="0"/>
              <a:t>: </a:t>
            </a:r>
            <a:r>
              <a:rPr lang="tr-TR" sz="1600" i="1" dirty="0" err="1"/>
              <a:t>list</a:t>
            </a:r>
            <a:endParaRPr lang="tr-TR" sz="1600" i="1" dirty="0"/>
          </a:p>
          <a:p>
            <a:pPr marL="0" indent="0">
              <a:buFont typeface="Arial" panose="020B0604020202020204" pitchFamily="34" charset="0"/>
              <a:buNone/>
            </a:pPr>
            <a:r>
              <a:rPr lang="tr-TR" sz="1600" i="1" dirty="0"/>
              <a:t>		</a:t>
            </a:r>
            <a:r>
              <a:rPr lang="tr-TR" sz="1600" i="1" dirty="0" err="1"/>
              <a:t>low</a:t>
            </a:r>
            <a:r>
              <a:rPr lang="tr-TR" sz="1600" i="1" dirty="0"/>
              <a:t>, </a:t>
            </a:r>
            <a:r>
              <a:rPr lang="tr-TR" sz="1600" i="1" dirty="0" err="1"/>
              <a:t>high</a:t>
            </a:r>
            <a:r>
              <a:rPr lang="tr-TR" sz="1600" i="1" dirty="0"/>
              <a:t>, pivot = </a:t>
            </a:r>
            <a:r>
              <a:rPr lang="tr-TR" sz="1600" i="1" dirty="0" err="1"/>
              <a:t>int</a:t>
            </a:r>
            <a:endParaRPr lang="tr-TR" sz="1600" i="1" dirty="0"/>
          </a:p>
          <a:p>
            <a:pPr marL="0" indent="0">
              <a:buFont typeface="Arial" panose="020B0604020202020204" pitchFamily="34" charset="0"/>
              <a:buNone/>
            </a:pPr>
            <a:r>
              <a:rPr lang="en-US" sz="1600" dirty="0">
                <a:solidFill>
                  <a:srgbClr val="000000"/>
                </a:solidFill>
                <a:latin typeface="-webkit-standard"/>
              </a:rPr>
              <a:t>BEGIN </a:t>
            </a:r>
          </a:p>
          <a:p>
            <a:pPr marL="457200" lvl="1" indent="0">
              <a:buFont typeface="Arial" panose="020B0604020202020204" pitchFamily="34" charset="0"/>
              <a:buNone/>
            </a:pPr>
            <a:r>
              <a:rPr lang="en-US" sz="1600" dirty="0" err="1">
                <a:solidFill>
                  <a:srgbClr val="000000"/>
                </a:solidFill>
                <a:latin typeface="-webkit-standard"/>
              </a:rPr>
              <a:t>i</a:t>
            </a:r>
            <a:r>
              <a:rPr lang="en-US" sz="1600" dirty="0">
                <a:solidFill>
                  <a:srgbClr val="000000"/>
                </a:solidFill>
                <a:latin typeface="-webkit-standard"/>
              </a:rPr>
              <a:t> := low</a:t>
            </a:r>
          </a:p>
          <a:p>
            <a:pPr marL="457200" lvl="1" indent="0">
              <a:buFont typeface="Arial" panose="020B0604020202020204" pitchFamily="34" charset="0"/>
              <a:buNone/>
            </a:pPr>
            <a:r>
              <a:rPr lang="en-US" sz="1600" dirty="0">
                <a:solidFill>
                  <a:srgbClr val="000000"/>
                </a:solidFill>
                <a:latin typeface="-webkit-standard"/>
              </a:rPr>
              <a:t>FOR j in range low to high DO</a:t>
            </a:r>
          </a:p>
          <a:p>
            <a:pPr marL="457200" lvl="1" indent="0">
              <a:buFont typeface="Arial" panose="020B0604020202020204" pitchFamily="34" charset="0"/>
              <a:buNone/>
            </a:pPr>
            <a:r>
              <a:rPr lang="en-US" sz="1600" dirty="0">
                <a:solidFill>
                  <a:srgbClr val="000000"/>
                </a:solidFill>
                <a:latin typeface="-webkit-standard"/>
              </a:rPr>
              <a:t>	IF array[j] &lt; pivot THEN</a:t>
            </a:r>
          </a:p>
          <a:p>
            <a:pPr marL="457200" lvl="1" indent="0">
              <a:buFont typeface="Arial" panose="020B0604020202020204" pitchFamily="34" charset="0"/>
              <a:buNone/>
            </a:pPr>
            <a:r>
              <a:rPr lang="en-US" sz="1600" dirty="0">
                <a:solidFill>
                  <a:srgbClr val="000000"/>
                </a:solidFill>
                <a:latin typeface="-webkit-standard"/>
              </a:rPr>
              <a:t>		SWAP array[</a:t>
            </a:r>
            <a:r>
              <a:rPr lang="en-US" sz="1600" dirty="0" err="1">
                <a:solidFill>
                  <a:srgbClr val="000000"/>
                </a:solidFill>
                <a:latin typeface="-webkit-standard"/>
              </a:rPr>
              <a:t>i</a:t>
            </a:r>
            <a:r>
              <a:rPr lang="en-US" sz="1600" dirty="0">
                <a:solidFill>
                  <a:srgbClr val="000000"/>
                </a:solidFill>
                <a:latin typeface="-webkit-standard"/>
              </a:rPr>
              <a:t>], array[j]</a:t>
            </a:r>
          </a:p>
          <a:p>
            <a:pPr marL="457200" lvl="1" indent="0">
              <a:buFont typeface="Arial" panose="020B0604020202020204" pitchFamily="34" charset="0"/>
              <a:buNone/>
            </a:pPr>
            <a:r>
              <a:rPr lang="en-US" sz="1600" dirty="0">
                <a:solidFill>
                  <a:srgbClr val="000000"/>
                </a:solidFill>
                <a:latin typeface="-webkit-standard"/>
              </a:rPr>
              <a:t>		i := i+1 </a:t>
            </a:r>
          </a:p>
          <a:p>
            <a:pPr marL="457200" lvl="1" indent="0">
              <a:buFont typeface="Arial" panose="020B0604020202020204" pitchFamily="34" charset="0"/>
              <a:buNone/>
            </a:pPr>
            <a:r>
              <a:rPr lang="en-US" sz="1600" dirty="0">
                <a:solidFill>
                  <a:srgbClr val="000000"/>
                </a:solidFill>
                <a:latin typeface="-webkit-standard"/>
              </a:rPr>
              <a:t>	ELSE IF array[j] = pivot THEN</a:t>
            </a:r>
          </a:p>
          <a:p>
            <a:pPr marL="457200" lvl="1" indent="0">
              <a:buFont typeface="Arial" panose="020B0604020202020204" pitchFamily="34" charset="0"/>
              <a:buNone/>
            </a:pPr>
            <a:r>
              <a:rPr lang="en-US" sz="1600" dirty="0">
                <a:solidFill>
                  <a:srgbClr val="000000"/>
                </a:solidFill>
                <a:latin typeface="-webkit-standard"/>
              </a:rPr>
              <a:t>		SWAP array[j], array[high]</a:t>
            </a:r>
          </a:p>
          <a:p>
            <a:pPr marL="457200" lvl="1" indent="0">
              <a:buFont typeface="Arial" panose="020B0604020202020204" pitchFamily="34" charset="0"/>
              <a:buNone/>
            </a:pPr>
            <a:r>
              <a:rPr lang="en-US" sz="1600" dirty="0">
                <a:solidFill>
                  <a:srgbClr val="000000"/>
                </a:solidFill>
                <a:latin typeface="-webkit-standard"/>
              </a:rPr>
              <a:t>		j := j-1</a:t>
            </a:r>
          </a:p>
          <a:p>
            <a:pPr marL="457200" lvl="1" indent="0">
              <a:buFont typeface="Arial" panose="020B0604020202020204" pitchFamily="34" charset="0"/>
              <a:buNone/>
            </a:pPr>
            <a:r>
              <a:rPr lang="en-US" sz="1600" dirty="0">
                <a:solidFill>
                  <a:srgbClr val="000000"/>
                </a:solidFill>
                <a:latin typeface="-webkit-standard"/>
              </a:rPr>
              <a:t>	END IF</a:t>
            </a:r>
          </a:p>
          <a:p>
            <a:pPr marL="457200" lvl="1" indent="0">
              <a:buFont typeface="Arial" panose="020B0604020202020204" pitchFamily="34" charset="0"/>
              <a:buNone/>
            </a:pPr>
            <a:r>
              <a:rPr lang="en-US" sz="1600" dirty="0">
                <a:solidFill>
                  <a:srgbClr val="000000"/>
                </a:solidFill>
                <a:latin typeface="-webkit-standard"/>
              </a:rPr>
              <a:t>END FOR</a:t>
            </a:r>
          </a:p>
          <a:p>
            <a:pPr marL="457200" lvl="1" indent="0">
              <a:buFont typeface="Arial" panose="020B0604020202020204" pitchFamily="34" charset="0"/>
              <a:buNone/>
            </a:pPr>
            <a:r>
              <a:rPr lang="en-US" sz="1600" dirty="0">
                <a:solidFill>
                  <a:srgbClr val="000000"/>
                </a:solidFill>
                <a:latin typeface="-webkit-standard"/>
              </a:rPr>
              <a:t>SWAP array [</a:t>
            </a:r>
            <a:r>
              <a:rPr lang="en-US" sz="1600" dirty="0" err="1">
                <a:solidFill>
                  <a:srgbClr val="000000"/>
                </a:solidFill>
                <a:latin typeface="-webkit-standard"/>
              </a:rPr>
              <a:t>i</a:t>
            </a:r>
            <a:r>
              <a:rPr lang="en-US" sz="1600" dirty="0">
                <a:solidFill>
                  <a:srgbClr val="000000"/>
                </a:solidFill>
                <a:latin typeface="-webkit-standard"/>
              </a:rPr>
              <a:t>], array[j]</a:t>
            </a:r>
          </a:p>
          <a:p>
            <a:pPr marL="457200" lvl="1" indent="0">
              <a:buFont typeface="Arial" panose="020B0604020202020204" pitchFamily="34" charset="0"/>
              <a:buNone/>
            </a:pPr>
            <a:r>
              <a:rPr lang="en-US" sz="1600" dirty="0">
                <a:solidFill>
                  <a:srgbClr val="000000"/>
                </a:solidFill>
                <a:latin typeface="-webkit-standard"/>
              </a:rPr>
              <a:t>RETURN </a:t>
            </a:r>
            <a:r>
              <a:rPr lang="en-US" sz="1600" dirty="0" err="1">
                <a:solidFill>
                  <a:srgbClr val="000000"/>
                </a:solidFill>
                <a:latin typeface="-webkit-standard"/>
              </a:rPr>
              <a:t>i</a:t>
            </a:r>
            <a:endParaRPr lang="en-US" sz="1600" dirty="0">
              <a:solidFill>
                <a:srgbClr val="000000"/>
              </a:solidFill>
              <a:latin typeface="-webkit-standard"/>
            </a:endParaRPr>
          </a:p>
          <a:p>
            <a:pPr marL="0" indent="0">
              <a:buNone/>
            </a:pPr>
            <a:r>
              <a:rPr lang="tr-TR" sz="1600" dirty="0"/>
              <a:t>END</a:t>
            </a:r>
            <a:endParaRPr lang="tr-TR" sz="2000" dirty="0"/>
          </a:p>
        </p:txBody>
      </p:sp>
      <p:sp>
        <p:nvSpPr>
          <p:cNvPr id="8" name="Content Placeholder 2">
            <a:extLst>
              <a:ext uri="{FF2B5EF4-FFF2-40B4-BE49-F238E27FC236}">
                <a16:creationId xmlns:a16="http://schemas.microsoft.com/office/drawing/2014/main" id="{EB833231-13C7-1EAE-75A2-B5630F8A8351}"/>
              </a:ext>
            </a:extLst>
          </p:cNvPr>
          <p:cNvSpPr txBox="1">
            <a:spLocks/>
          </p:cNvSpPr>
          <p:nvPr/>
        </p:nvSpPr>
        <p:spPr>
          <a:xfrm>
            <a:off x="6096000" y="1468266"/>
            <a:ext cx="5257800" cy="5216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600" b="1" dirty="0" err="1"/>
              <a:t>nut-and-bolt-match</a:t>
            </a:r>
            <a:r>
              <a:rPr lang="tr-TR" sz="1600" b="1" dirty="0"/>
              <a:t>:</a:t>
            </a:r>
          </a:p>
          <a:p>
            <a:pPr marL="0" indent="0">
              <a:buFont typeface="Arial" panose="020B0604020202020204" pitchFamily="34" charset="0"/>
              <a:buNone/>
            </a:pPr>
            <a:r>
              <a:rPr lang="tr-TR" sz="1600" i="1" dirty="0" err="1"/>
              <a:t>Input</a:t>
            </a:r>
            <a:r>
              <a:rPr lang="tr-TR" sz="1600" i="1" dirty="0"/>
              <a:t>:		</a:t>
            </a:r>
            <a:r>
              <a:rPr lang="tr-TR" sz="1600" i="1" dirty="0" err="1"/>
              <a:t>nuts</a:t>
            </a:r>
            <a:r>
              <a:rPr lang="tr-TR" sz="1600" i="1" dirty="0"/>
              <a:t>, </a:t>
            </a:r>
            <a:r>
              <a:rPr lang="tr-TR" sz="1600" i="1" dirty="0" err="1"/>
              <a:t>bolts</a:t>
            </a:r>
            <a:r>
              <a:rPr lang="tr-TR" sz="1600" i="1" dirty="0"/>
              <a:t>: </a:t>
            </a:r>
            <a:r>
              <a:rPr lang="tr-TR" sz="1600" i="1" dirty="0" err="1"/>
              <a:t>list</a:t>
            </a:r>
            <a:endParaRPr lang="tr-TR" sz="1600" i="1" dirty="0"/>
          </a:p>
          <a:p>
            <a:pPr marL="0" indent="0">
              <a:buFont typeface="Arial" panose="020B0604020202020204" pitchFamily="34" charset="0"/>
              <a:buNone/>
            </a:pPr>
            <a:r>
              <a:rPr lang="tr-TR" sz="1600" i="1" dirty="0"/>
              <a:t>		</a:t>
            </a:r>
            <a:r>
              <a:rPr lang="tr-TR" sz="1600" i="1" dirty="0" err="1"/>
              <a:t>low</a:t>
            </a:r>
            <a:r>
              <a:rPr lang="tr-TR" sz="1600" i="1" dirty="0"/>
              <a:t>, </a:t>
            </a:r>
            <a:r>
              <a:rPr lang="tr-TR" sz="1600" i="1" dirty="0" err="1"/>
              <a:t>high</a:t>
            </a:r>
            <a:r>
              <a:rPr lang="tr-TR" sz="1600" i="1" dirty="0"/>
              <a:t> = </a:t>
            </a:r>
            <a:r>
              <a:rPr lang="tr-TR" sz="1600" i="1" dirty="0" err="1"/>
              <a:t>int</a:t>
            </a:r>
            <a:endParaRPr lang="tr-TR" sz="1600" i="1" dirty="0"/>
          </a:p>
          <a:p>
            <a:pPr marL="0" indent="0">
              <a:buFont typeface="Arial" panose="020B0604020202020204" pitchFamily="34" charset="0"/>
              <a:buNone/>
            </a:pPr>
            <a:r>
              <a:rPr lang="en-US" sz="1600" dirty="0">
                <a:solidFill>
                  <a:srgbClr val="000000"/>
                </a:solidFill>
                <a:latin typeface="-webkit-standard"/>
              </a:rPr>
              <a:t>BEGIN </a:t>
            </a:r>
          </a:p>
          <a:p>
            <a:pPr marL="457200" lvl="1" indent="0">
              <a:buFont typeface="Arial" panose="020B0604020202020204" pitchFamily="34" charset="0"/>
              <a:buNone/>
            </a:pPr>
            <a:r>
              <a:rPr lang="en-US" sz="1600" dirty="0" err="1">
                <a:solidFill>
                  <a:srgbClr val="000000"/>
                </a:solidFill>
                <a:latin typeface="-webkit-standard"/>
              </a:rPr>
              <a:t>pivotLoc</a:t>
            </a:r>
            <a:r>
              <a:rPr lang="en-US" sz="1600" dirty="0">
                <a:solidFill>
                  <a:srgbClr val="000000"/>
                </a:solidFill>
                <a:latin typeface="-webkit-standard"/>
              </a:rPr>
              <a:t> := partition(nuts, low, high, bolts[high])</a:t>
            </a:r>
          </a:p>
          <a:p>
            <a:pPr marL="457200" lvl="1" indent="0">
              <a:buNone/>
            </a:pPr>
            <a:r>
              <a:rPr lang="en-US" sz="1600" dirty="0">
                <a:solidFill>
                  <a:srgbClr val="000000"/>
                </a:solidFill>
                <a:latin typeface="-webkit-standard"/>
              </a:rPr>
              <a:t>partition(bolts, low, high, nuts[</a:t>
            </a:r>
            <a:r>
              <a:rPr lang="en-US" sz="1600" dirty="0" err="1">
                <a:solidFill>
                  <a:srgbClr val="000000"/>
                </a:solidFill>
                <a:latin typeface="-webkit-standard"/>
              </a:rPr>
              <a:t>pivotLoc</a:t>
            </a:r>
            <a:r>
              <a:rPr lang="en-US" sz="1600" dirty="0">
                <a:solidFill>
                  <a:srgbClr val="000000"/>
                </a:solidFill>
                <a:latin typeface="-webkit-standard"/>
              </a:rPr>
              <a:t>])    </a:t>
            </a:r>
          </a:p>
          <a:p>
            <a:pPr marL="457200" lvl="1" indent="0">
              <a:buNone/>
            </a:pPr>
            <a:r>
              <a:rPr lang="en-US" sz="1600" dirty="0">
                <a:solidFill>
                  <a:srgbClr val="000000"/>
                </a:solidFill>
                <a:latin typeface="-webkit-standard"/>
              </a:rPr>
              <a:t> nut-and-bolt-match(nuts, bolts, low, pivotLoc-1)    </a:t>
            </a:r>
          </a:p>
          <a:p>
            <a:pPr marL="457200" lvl="1" indent="0">
              <a:buNone/>
            </a:pPr>
            <a:r>
              <a:rPr lang="en-US" sz="1600" dirty="0">
                <a:solidFill>
                  <a:srgbClr val="000000"/>
                </a:solidFill>
                <a:latin typeface="-webkit-standard"/>
              </a:rPr>
              <a:t> nut-and-bolt-match(nuts, bolts, </a:t>
            </a:r>
            <a:r>
              <a:rPr lang="en-US" sz="1600" dirty="0" err="1">
                <a:solidFill>
                  <a:srgbClr val="000000"/>
                </a:solidFill>
                <a:latin typeface="-webkit-standard"/>
              </a:rPr>
              <a:t>pivotLoc</a:t>
            </a:r>
            <a:r>
              <a:rPr lang="en-US" sz="1600" dirty="0">
                <a:solidFill>
                  <a:srgbClr val="000000"/>
                </a:solidFill>
                <a:latin typeface="-webkit-standard"/>
              </a:rPr>
              <a:t> + 1, high) </a:t>
            </a:r>
          </a:p>
          <a:p>
            <a:pPr marL="0" indent="0">
              <a:buNone/>
            </a:pPr>
            <a:r>
              <a:rPr lang="tr-TR" sz="1600" dirty="0"/>
              <a:t>END</a:t>
            </a:r>
            <a:endParaRPr lang="tr-TR" sz="2000" dirty="0"/>
          </a:p>
        </p:txBody>
      </p:sp>
    </p:spTree>
    <p:extLst>
      <p:ext uri="{BB962C8B-B14F-4D97-AF65-F5344CB8AC3E}">
        <p14:creationId xmlns:p14="http://schemas.microsoft.com/office/powerpoint/2010/main" val="54245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8C39-BD0D-D9FB-DF61-07D2CE6F0C70}"/>
              </a:ext>
            </a:extLst>
          </p:cNvPr>
          <p:cNvSpPr>
            <a:spLocks noGrp="1"/>
          </p:cNvSpPr>
          <p:nvPr>
            <p:ph type="title"/>
          </p:nvPr>
        </p:nvSpPr>
        <p:spPr/>
        <p:txBody>
          <a:bodyPr/>
          <a:lstStyle/>
          <a:p>
            <a:r>
              <a:rPr lang="tr-TR" b="1" dirty="0"/>
              <a:t>Soru 3: </a:t>
            </a:r>
            <a:r>
              <a:rPr lang="tr-TR" b="1" dirty="0" err="1"/>
              <a:t>Hashing</a:t>
            </a:r>
            <a:endParaRPr lang="tr-TR" b="1" dirty="0"/>
          </a:p>
        </p:txBody>
      </p:sp>
      <p:sp>
        <p:nvSpPr>
          <p:cNvPr id="3" name="Content Placeholder 2">
            <a:extLst>
              <a:ext uri="{FF2B5EF4-FFF2-40B4-BE49-F238E27FC236}">
                <a16:creationId xmlns:a16="http://schemas.microsoft.com/office/drawing/2014/main" id="{6A517ABC-FEAA-F37C-09FC-275D89934CF4}"/>
              </a:ext>
            </a:extLst>
          </p:cNvPr>
          <p:cNvSpPr>
            <a:spLocks noGrp="1"/>
          </p:cNvSpPr>
          <p:nvPr>
            <p:ph idx="1"/>
          </p:nvPr>
        </p:nvSpPr>
        <p:spPr/>
        <p:txBody>
          <a:bodyPr/>
          <a:lstStyle/>
          <a:p>
            <a:pPr marL="0" indent="0" algn="jus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Havalimanında yolcular tarafından unutulan eşyalar görevliler tarafından kayıp eşya biriminde depolanmaktadır. Bu birim, yolcuların unuttukları eşyaları bulduklarında kolayca geri alabilmeleri için tasarlanmalıdır. Görevliler depoladıkları yüzlerce eşyaya kolay ve hızlı bir şekilde erişebilmek istemektedir. Kaybolan eşyalara numara vererek depolayıp yolcular aramaya geldiklerinde hızlıca bulmayı amaçlamaktadır. Görevliler, kaybolan eşyaları takip etmek için bir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hash</a:t>
            </a:r>
            <a:r>
              <a:rPr lang="tr-TR" sz="1800" dirty="0">
                <a:effectLst/>
                <a:latin typeface="Calibri" panose="020F0502020204030204" pitchFamily="34" charset="0"/>
                <a:ea typeface="Calibri" panose="020F0502020204030204" pitchFamily="34" charset="0"/>
                <a:cs typeface="Times New Roman" panose="02020603050405020304" pitchFamily="18" charset="0"/>
              </a:rPr>
              <a:t> tablosu oluşturmak istemektedir. Önce, belirli bir büyüklüğe sahip bir tablo oluşturulmalı ve eşyaların kimlik numaraları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hash</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işlemine tabi tutulmalıdır. </a:t>
            </a:r>
          </a:p>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Kayıp eşyaların ufak bir listesi “30,20,56,75,31,19” şeklindedir. </a:t>
            </a:r>
          </a:p>
          <a:p>
            <a:r>
              <a:rPr lang="tr-TR" sz="1800" dirty="0" err="1">
                <a:effectLst/>
                <a:latin typeface="Calibri" panose="020F0502020204030204" pitchFamily="34" charset="0"/>
                <a:ea typeface="Calibri" panose="020F0502020204030204" pitchFamily="34" charset="0"/>
                <a:cs typeface="Times New Roman" panose="02020603050405020304" pitchFamily="18" charset="0"/>
              </a:rPr>
              <a:t>Linear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Probing</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err="1">
                <a:effectLst/>
                <a:latin typeface="Calibri" panose="020F0502020204030204" pitchFamily="34" charset="0"/>
                <a:ea typeface="Calibri" panose="020F0502020204030204" pitchFamily="34" charset="0"/>
                <a:cs typeface="Times New Roman" panose="02020603050405020304" pitchFamily="18" charset="0"/>
              </a:rPr>
              <a:t>Quadratic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Probing</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Hashing</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Yukarıdaki yöntemler ile eşyaları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hash</a:t>
            </a:r>
            <a:r>
              <a:rPr lang="tr-TR" sz="1800" dirty="0">
                <a:effectLst/>
                <a:latin typeface="Calibri" panose="020F0502020204030204" pitchFamily="34" charset="0"/>
                <a:ea typeface="Calibri" panose="020F0502020204030204" pitchFamily="34" charset="0"/>
                <a:cs typeface="Times New Roman" panose="02020603050405020304" pitchFamily="18" charset="0"/>
              </a:rPr>
              <a:t> deposuna yerleştiriniz.</a:t>
            </a:r>
          </a:p>
        </p:txBody>
      </p:sp>
    </p:spTree>
    <p:extLst>
      <p:ext uri="{BB962C8B-B14F-4D97-AF65-F5344CB8AC3E}">
        <p14:creationId xmlns:p14="http://schemas.microsoft.com/office/powerpoint/2010/main" val="271035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95D922-A300-3955-78C3-09AE34C2A431}"/>
              </a:ext>
            </a:extLst>
          </p:cNvPr>
          <p:cNvSpPr>
            <a:spLocks noGrp="1"/>
          </p:cNvSpPr>
          <p:nvPr>
            <p:ph idx="1"/>
          </p:nvPr>
        </p:nvSpPr>
        <p:spPr>
          <a:xfrm>
            <a:off x="838200" y="559675"/>
            <a:ext cx="3523593" cy="1810954"/>
          </a:xfrm>
        </p:spPr>
        <p:txBody>
          <a:bodyPr>
            <a:normAutofit/>
          </a:bodyPr>
          <a:lstStyle/>
          <a:p>
            <a:pPr marL="0" indent="0">
              <a:lnSpc>
                <a:spcPct val="107000"/>
              </a:lnSpc>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hashFunction</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TR"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i="1" kern="100" dirty="0">
                <a:effectLst/>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effectLst/>
                <a:latin typeface="Calibri" panose="020F0502020204030204" pitchFamily="34" charset="0"/>
                <a:ea typeface="Calibri" panose="020F0502020204030204" pitchFamily="34" charset="0"/>
                <a:cs typeface="Times New Roman" panose="02020603050405020304" pitchFamily="18" charset="0"/>
              </a:rPr>
              <a:t>val</a:t>
            </a:r>
            <a:r>
              <a:rPr lang="en-US" sz="1400" i="1" kern="100" dirty="0">
                <a:effectLst/>
                <a:latin typeface="Calibri" panose="020F0502020204030204" pitchFamily="34" charset="0"/>
                <a:ea typeface="Calibri" panose="020F0502020204030204" pitchFamily="34" charset="0"/>
                <a:cs typeface="Times New Roman" panose="02020603050405020304" pitchFamily="18" charset="0"/>
              </a:rPr>
              <a:t>: hashed value</a:t>
            </a:r>
            <a:endParaRPr lang="en-TR" sz="14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RETURN val%11</a:t>
            </a:r>
            <a:endParaRPr lang="en-T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E011D170-1D29-7E90-E8D9-98FCB5C0D2AD}"/>
              </a:ext>
            </a:extLst>
          </p:cNvPr>
          <p:cNvSpPr txBox="1">
            <a:spLocks/>
          </p:cNvSpPr>
          <p:nvPr/>
        </p:nvSpPr>
        <p:spPr>
          <a:xfrm>
            <a:off x="5651938" y="562302"/>
            <a:ext cx="5754414" cy="57386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1400" b="1" kern="100" dirty="0">
                <a:latin typeface="Calibri" panose="020F0502020204030204" pitchFamily="34" charset="0"/>
                <a:ea typeface="Calibri" panose="020F0502020204030204" pitchFamily="34" charset="0"/>
                <a:cs typeface="Times New Roman" panose="02020603050405020304" pitchFamily="18" charset="0"/>
              </a:rPr>
              <a:t>hashing:</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Input: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inputArr</a:t>
            </a:r>
            <a:r>
              <a:rPr lang="en-US" sz="1400" i="1" kern="100" dirty="0">
                <a:latin typeface="Calibri" panose="020F0502020204030204" pitchFamily="34" charset="0"/>
                <a:ea typeface="Calibri" panose="020F0502020204030204" pitchFamily="34" charset="0"/>
                <a:cs typeface="Times New Roman" panose="02020603050405020304" pitchFamily="18" charset="0"/>
              </a:rPr>
              <a:t>: Array of values being hashed</a:t>
            </a:r>
          </a:p>
          <a:p>
            <a:pPr marL="0" indent="0">
              <a:lnSpc>
                <a:spcPct val="107000"/>
              </a:lnSpc>
              <a:spcAft>
                <a:spcPts val="800"/>
              </a:spcAft>
              <a:buFont typeface="Arial" panose="020B0604020202020204" pitchFamily="34" charset="0"/>
              <a:buNone/>
            </a:pPr>
            <a:r>
              <a:rPr lang="en-US" sz="1400" i="1" kern="100" dirty="0">
                <a:latin typeface="Calibri" panose="020F0502020204030204" pitchFamily="34" charset="0"/>
                <a:ea typeface="Calibri" panose="020F0502020204030204" pitchFamily="34" charset="0"/>
                <a:cs typeface="Times New Roman" panose="02020603050405020304" pitchFamily="18" charset="0"/>
              </a:rPr>
              <a:t>	</a:t>
            </a:r>
            <a:r>
              <a:rPr lang="en-US" sz="1400" i="1"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i="1" kern="100" dirty="0">
                <a:latin typeface="Calibri" panose="020F0502020204030204" pitchFamily="34" charset="0"/>
                <a:ea typeface="Calibri" panose="020F0502020204030204" pitchFamily="34" charset="0"/>
                <a:cs typeface="Times New Roman" panose="02020603050405020304" pitchFamily="18" charset="0"/>
              </a:rPr>
              <a:t>: Hash map</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FOR EACH value IN </a:t>
            </a:r>
            <a:r>
              <a:rPr lang="en-US" sz="1400" kern="100" dirty="0" err="1">
                <a:latin typeface="Calibri" panose="020F0502020204030204" pitchFamily="34" charset="0"/>
                <a:ea typeface="Calibri" panose="020F0502020204030204" pitchFamily="34" charset="0"/>
                <a:cs typeface="Times New Roman" panose="02020603050405020304" pitchFamily="18" charset="0"/>
              </a:rPr>
              <a:t>inputArr</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CALL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hashFunction</a:t>
            </a:r>
            <a:r>
              <a:rPr lang="en-US" sz="1400" kern="100" dirty="0">
                <a:latin typeface="Calibri" panose="020F0502020204030204" pitchFamily="34" charset="0"/>
                <a:ea typeface="Calibri" panose="020F0502020204030204" pitchFamily="34" charset="0"/>
                <a:cs typeface="Times New Roman" panose="02020603050405020304" pitchFamily="18" charset="0"/>
              </a:rPr>
              <a:t>(value)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WHILE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is not EMPTY DO</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a:t>
            </a:r>
            <a:r>
              <a:rPr lang="tr-TR"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a:latin typeface="Calibri" panose="020F0502020204030204" pitchFamily="34" charset="0"/>
                <a:ea typeface="Calibri" panose="020F0502020204030204" pitchFamily="34" charset="0"/>
                <a:cs typeface="Times New Roman" panose="02020603050405020304" pitchFamily="18" charset="0"/>
              </a:rPr>
              <a:t>hashValue+1</a:t>
            </a:r>
            <a:r>
              <a:rPr lang="tr-TR"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a:latin typeface="Calibri" panose="020F0502020204030204" pitchFamily="34" charset="0"/>
                <a:ea typeface="Calibri" panose="020F0502020204030204" pitchFamily="34" charset="0"/>
                <a:cs typeface="Times New Roman" panose="02020603050405020304" pitchFamily="18" charset="0"/>
              </a:rPr>
              <a:t> Length(</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ENDWHILE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hashArray</a:t>
            </a:r>
            <a:r>
              <a:rPr lang="en-US" sz="1400" kern="100" dirty="0">
                <a:latin typeface="Calibri" panose="020F0502020204030204" pitchFamily="34" charset="0"/>
                <a:ea typeface="Calibri" panose="020F0502020204030204" pitchFamily="34" charset="0"/>
                <a:cs typeface="Times New Roman" panose="02020603050405020304" pitchFamily="18" charset="0"/>
              </a:rPr>
              <a:t>[</a:t>
            </a:r>
            <a:r>
              <a:rPr lang="en-US" sz="1400" kern="100" dirty="0" err="1">
                <a:latin typeface="Calibri" panose="020F0502020204030204" pitchFamily="34" charset="0"/>
                <a:ea typeface="Calibri" panose="020F0502020204030204" pitchFamily="34" charset="0"/>
                <a:cs typeface="Times New Roman" panose="02020603050405020304" pitchFamily="18" charset="0"/>
              </a:rPr>
              <a:t>hashValue</a:t>
            </a:r>
            <a:r>
              <a:rPr lang="en-US" sz="1400" kern="100" dirty="0">
                <a:latin typeface="Calibri" panose="020F0502020204030204" pitchFamily="34" charset="0"/>
                <a:ea typeface="Calibri" panose="020F0502020204030204" pitchFamily="34" charset="0"/>
                <a:cs typeface="Times New Roman" panose="02020603050405020304" pitchFamily="18" charset="0"/>
              </a:rPr>
              <a:t>] := value</a:t>
            </a:r>
          </a:p>
          <a:p>
            <a:pPr marL="0" indent="0">
              <a:lnSpc>
                <a:spcPct val="107000"/>
              </a:lnSpc>
              <a:spcAft>
                <a:spcPts val="800"/>
              </a:spcAft>
              <a:buFont typeface="Arial" panose="020B0604020202020204" pitchFamily="34" charset="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ENDFOR</a:t>
            </a:r>
          </a:p>
        </p:txBody>
      </p:sp>
    </p:spTree>
    <p:extLst>
      <p:ext uri="{BB962C8B-B14F-4D97-AF65-F5344CB8AC3E}">
        <p14:creationId xmlns:p14="http://schemas.microsoft.com/office/powerpoint/2010/main" val="1533415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1566</TotalTime>
  <Words>1630</Words>
  <Application>Microsoft Office PowerPoint</Application>
  <PresentationFormat>Widescreen</PresentationFormat>
  <Paragraphs>217</Paragraphs>
  <Slides>19</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Aptos</vt:lpstr>
      <vt:lpstr>Arial</vt:lpstr>
      <vt:lpstr>Calibri</vt:lpstr>
      <vt:lpstr>Calibri Light</vt:lpstr>
      <vt:lpstr>Rockwell</vt:lpstr>
      <vt:lpstr>TT544E7o00</vt:lpstr>
      <vt:lpstr>TT544E9o00</vt:lpstr>
      <vt:lpstr>TT544EAo00</vt:lpstr>
      <vt:lpstr>-webkit-standard</vt:lpstr>
      <vt:lpstr>Wingdings</vt:lpstr>
      <vt:lpstr>Office Theme</vt:lpstr>
      <vt:lpstr>Atlas</vt:lpstr>
      <vt:lpstr>Algoritma Analizi  Uygulama-2</vt:lpstr>
      <vt:lpstr>Soru 1: Inversion Problem</vt:lpstr>
      <vt:lpstr>Soru 1: Inversion Problem</vt:lpstr>
      <vt:lpstr>Soru 1: Inversion Problem</vt:lpstr>
      <vt:lpstr>Soru 2: Nuts and Bolts Problem</vt:lpstr>
      <vt:lpstr>Soru 2: Nuts and Bolts Problem</vt:lpstr>
      <vt:lpstr>Soru 2: Nuts and Bolts Problem</vt:lpstr>
      <vt:lpstr>Soru 3: Hashing</vt:lpstr>
      <vt:lpstr>PowerPoint Presentation</vt:lpstr>
      <vt:lpstr>PowerPoint Presentation</vt:lpstr>
      <vt:lpstr>PowerPoint Presentation</vt:lpstr>
      <vt:lpstr>PowerPoint Presentation</vt:lpstr>
      <vt:lpstr>Soru 4: Find pairs with difference `k` in an array</vt:lpstr>
      <vt:lpstr>PowerPoint Presentation</vt:lpstr>
      <vt:lpstr>Soru 5: Searching in text</vt:lpstr>
      <vt:lpstr>PowerPoint Presentation</vt:lpstr>
      <vt:lpstr>Soru 6: Perceptual Hashing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  Uygulama-1</dc:title>
  <dc:creator>MELİHA GİZEM ÇELİK</dc:creator>
  <cp:lastModifiedBy>Mustafa Mert Kara</cp:lastModifiedBy>
  <cp:revision>264</cp:revision>
  <dcterms:created xsi:type="dcterms:W3CDTF">2022-10-22T12:30:03Z</dcterms:created>
  <dcterms:modified xsi:type="dcterms:W3CDTF">2024-11-11T17:12:55Z</dcterms:modified>
</cp:coreProperties>
</file>