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3" r:id="rId6"/>
    <p:sldId id="264" r:id="rId7"/>
    <p:sldId id="265" r:id="rId8"/>
    <p:sldId id="266" r:id="rId9"/>
    <p:sldId id="267" r:id="rId10"/>
    <p:sldId id="268" r:id="rId11"/>
    <p:sldId id="269" r:id="rId12"/>
    <p:sldId id="272" r:id="rId13"/>
    <p:sldId id="289" r:id="rId14"/>
    <p:sldId id="270" r:id="rId15"/>
    <p:sldId id="273" r:id="rId16"/>
    <p:sldId id="271" r:id="rId17"/>
    <p:sldId id="278" r:id="rId18"/>
    <p:sldId id="279" r:id="rId19"/>
    <p:sldId id="280" r:id="rId20"/>
    <p:sldId id="281" r:id="rId21"/>
    <p:sldId id="284" r:id="rId22"/>
    <p:sldId id="285" r:id="rId23"/>
    <p:sldId id="290" r:id="rId24"/>
    <p:sldId id="291" r:id="rId25"/>
    <p:sldId id="292" r:id="rId26"/>
    <p:sldId id="293" r:id="rId27"/>
    <p:sldId id="28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 için tıklatın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9EC3B1E9-48F1-454C-B1BE-9E9BCB0810A0}" type="datetimeFigureOut">
              <a:rPr lang="tr-TR" smtClean="0"/>
              <a:t>21.05.2024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E14D-0AE3-4AD5-9E0A-166ACAF484FE}" type="slidenum">
              <a:rPr lang="tr-TR" smtClean="0"/>
              <a:t>‹#›</a:t>
            </a:fld>
            <a:endParaRPr lang="tr-TR"/>
          </a:p>
        </p:txBody>
      </p:sp>
    </p:spTree>
    <p:extLst>
      <p:ext uri="{BB962C8B-B14F-4D97-AF65-F5344CB8AC3E}">
        <p14:creationId xmlns:p14="http://schemas.microsoft.com/office/powerpoint/2010/main" val="1330693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 için tıklatın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9EC3B1E9-48F1-454C-B1BE-9E9BCB0810A0}" type="datetimeFigureOut">
              <a:rPr lang="tr-TR" smtClean="0"/>
              <a:t>21.05.2024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E14D-0AE3-4AD5-9E0A-166ACAF484FE}" type="slidenum">
              <a:rPr lang="tr-TR" smtClean="0"/>
              <a:t>‹#›</a:t>
            </a:fld>
            <a:endParaRPr lang="tr-TR"/>
          </a:p>
        </p:txBody>
      </p:sp>
    </p:spTree>
    <p:extLst>
      <p:ext uri="{BB962C8B-B14F-4D97-AF65-F5344CB8AC3E}">
        <p14:creationId xmlns:p14="http://schemas.microsoft.com/office/powerpoint/2010/main" val="1109608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 için tıklatın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9EC3B1E9-48F1-454C-B1BE-9E9BCB0810A0}" type="datetimeFigureOut">
              <a:rPr lang="tr-TR" smtClean="0"/>
              <a:t>21.05.2024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E14D-0AE3-4AD5-9E0A-166ACAF484FE}"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51951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 için tıklatın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9EC3B1E9-48F1-454C-B1BE-9E9BCB0810A0}" type="datetimeFigureOut">
              <a:rPr lang="tr-TR" smtClean="0"/>
              <a:t>21.05.2024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E14D-0AE3-4AD5-9E0A-166ACAF484FE}" type="slidenum">
              <a:rPr lang="tr-TR" smtClean="0"/>
              <a:t>‹#›</a:t>
            </a:fld>
            <a:endParaRPr lang="tr-TR"/>
          </a:p>
        </p:txBody>
      </p:sp>
    </p:spTree>
    <p:extLst>
      <p:ext uri="{BB962C8B-B14F-4D97-AF65-F5344CB8AC3E}">
        <p14:creationId xmlns:p14="http://schemas.microsoft.com/office/powerpoint/2010/main" val="1257380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9EC3B1E9-48F1-454C-B1BE-9E9BCB0810A0}" type="datetimeFigureOut">
              <a:rPr lang="tr-TR" smtClean="0"/>
              <a:t>21.05.2024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E14D-0AE3-4AD5-9E0A-166ACAF484FE}"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01958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9EC3B1E9-48F1-454C-B1BE-9E9BCB0810A0}" type="datetimeFigureOut">
              <a:rPr lang="tr-TR" smtClean="0"/>
              <a:t>21.05.2024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E14D-0AE3-4AD5-9E0A-166ACAF484FE}" type="slidenum">
              <a:rPr lang="tr-TR" smtClean="0"/>
              <a:t>‹#›</a:t>
            </a:fld>
            <a:endParaRPr lang="tr-TR"/>
          </a:p>
        </p:txBody>
      </p:sp>
    </p:spTree>
    <p:extLst>
      <p:ext uri="{BB962C8B-B14F-4D97-AF65-F5344CB8AC3E}">
        <p14:creationId xmlns:p14="http://schemas.microsoft.com/office/powerpoint/2010/main" val="1506755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EC3B1E9-48F1-454C-B1BE-9E9BCB0810A0}" type="datetimeFigureOut">
              <a:rPr lang="tr-TR" smtClean="0"/>
              <a:t>21.05.2024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E14D-0AE3-4AD5-9E0A-166ACAF484FE}" type="slidenum">
              <a:rPr lang="tr-TR" smtClean="0"/>
              <a:t>‹#›</a:t>
            </a:fld>
            <a:endParaRPr lang="tr-TR"/>
          </a:p>
        </p:txBody>
      </p:sp>
    </p:spTree>
    <p:extLst>
      <p:ext uri="{BB962C8B-B14F-4D97-AF65-F5344CB8AC3E}">
        <p14:creationId xmlns:p14="http://schemas.microsoft.com/office/powerpoint/2010/main" val="2157521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 için tıklatın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EC3B1E9-48F1-454C-B1BE-9E9BCB0810A0}" type="datetimeFigureOut">
              <a:rPr lang="tr-TR" smtClean="0"/>
              <a:t>21.05.2024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E14D-0AE3-4AD5-9E0A-166ACAF484FE}" type="slidenum">
              <a:rPr lang="tr-TR" smtClean="0"/>
              <a:t>‹#›</a:t>
            </a:fld>
            <a:endParaRPr lang="tr-TR"/>
          </a:p>
        </p:txBody>
      </p:sp>
    </p:spTree>
    <p:extLst>
      <p:ext uri="{BB962C8B-B14F-4D97-AF65-F5344CB8AC3E}">
        <p14:creationId xmlns:p14="http://schemas.microsoft.com/office/powerpoint/2010/main" val="229566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EC3B1E9-48F1-454C-B1BE-9E9BCB0810A0}" type="datetimeFigureOut">
              <a:rPr lang="tr-TR" smtClean="0"/>
              <a:t>21.05.2024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E14D-0AE3-4AD5-9E0A-166ACAF484FE}" type="slidenum">
              <a:rPr lang="tr-TR" smtClean="0"/>
              <a:t>‹#›</a:t>
            </a:fld>
            <a:endParaRPr lang="tr-TR"/>
          </a:p>
        </p:txBody>
      </p:sp>
    </p:spTree>
    <p:extLst>
      <p:ext uri="{BB962C8B-B14F-4D97-AF65-F5344CB8AC3E}">
        <p14:creationId xmlns:p14="http://schemas.microsoft.com/office/powerpoint/2010/main" val="360927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 için tıklatın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9EC3B1E9-48F1-454C-B1BE-9E9BCB0810A0}" type="datetimeFigureOut">
              <a:rPr lang="tr-TR" smtClean="0"/>
              <a:t>21.05.2024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E14D-0AE3-4AD5-9E0A-166ACAF484FE}" type="slidenum">
              <a:rPr lang="tr-TR" smtClean="0"/>
              <a:t>‹#›</a:t>
            </a:fld>
            <a:endParaRPr lang="tr-TR"/>
          </a:p>
        </p:txBody>
      </p:sp>
    </p:spTree>
    <p:extLst>
      <p:ext uri="{BB962C8B-B14F-4D97-AF65-F5344CB8AC3E}">
        <p14:creationId xmlns:p14="http://schemas.microsoft.com/office/powerpoint/2010/main" val="3654981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EC3B1E9-48F1-454C-B1BE-9E9BCB0810A0}" type="datetimeFigureOut">
              <a:rPr lang="tr-TR" smtClean="0"/>
              <a:t>21.05.2024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C4CE14D-0AE3-4AD5-9E0A-166ACAF484FE}" type="slidenum">
              <a:rPr lang="tr-TR" smtClean="0"/>
              <a:t>‹#›</a:t>
            </a:fld>
            <a:endParaRPr lang="tr-TR"/>
          </a:p>
        </p:txBody>
      </p:sp>
    </p:spTree>
    <p:extLst>
      <p:ext uri="{BB962C8B-B14F-4D97-AF65-F5344CB8AC3E}">
        <p14:creationId xmlns:p14="http://schemas.microsoft.com/office/powerpoint/2010/main" val="172085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EC3B1E9-48F1-454C-B1BE-9E9BCB0810A0}" type="datetimeFigureOut">
              <a:rPr lang="tr-TR" smtClean="0"/>
              <a:t>21.05.2024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C4CE14D-0AE3-4AD5-9E0A-166ACAF484FE}" type="slidenum">
              <a:rPr lang="tr-TR" smtClean="0"/>
              <a:t>‹#›</a:t>
            </a:fld>
            <a:endParaRPr lang="tr-TR"/>
          </a:p>
        </p:txBody>
      </p:sp>
    </p:spTree>
    <p:extLst>
      <p:ext uri="{BB962C8B-B14F-4D97-AF65-F5344CB8AC3E}">
        <p14:creationId xmlns:p14="http://schemas.microsoft.com/office/powerpoint/2010/main" val="2170555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9EC3B1E9-48F1-454C-B1BE-9E9BCB0810A0}" type="datetimeFigureOut">
              <a:rPr lang="tr-TR" smtClean="0"/>
              <a:t>21.05.2024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C4CE14D-0AE3-4AD5-9E0A-166ACAF484FE}" type="slidenum">
              <a:rPr lang="tr-TR" smtClean="0"/>
              <a:t>‹#›</a:t>
            </a:fld>
            <a:endParaRPr lang="tr-TR"/>
          </a:p>
        </p:txBody>
      </p:sp>
    </p:spTree>
    <p:extLst>
      <p:ext uri="{BB962C8B-B14F-4D97-AF65-F5344CB8AC3E}">
        <p14:creationId xmlns:p14="http://schemas.microsoft.com/office/powerpoint/2010/main" val="3182867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C3B1E9-48F1-454C-B1BE-9E9BCB0810A0}" type="datetimeFigureOut">
              <a:rPr lang="tr-TR" smtClean="0"/>
              <a:t>21.05.2024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C4CE14D-0AE3-4AD5-9E0A-166ACAF484FE}" type="slidenum">
              <a:rPr lang="tr-TR" smtClean="0"/>
              <a:t>‹#›</a:t>
            </a:fld>
            <a:endParaRPr lang="tr-TR"/>
          </a:p>
        </p:txBody>
      </p:sp>
    </p:spTree>
    <p:extLst>
      <p:ext uri="{BB962C8B-B14F-4D97-AF65-F5344CB8AC3E}">
        <p14:creationId xmlns:p14="http://schemas.microsoft.com/office/powerpoint/2010/main" val="1785390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 için tıklatın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9EC3B1E9-48F1-454C-B1BE-9E9BCB0810A0}" type="datetimeFigureOut">
              <a:rPr lang="tr-TR" smtClean="0"/>
              <a:t>21.05.2024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C4CE14D-0AE3-4AD5-9E0A-166ACAF484FE}" type="slidenum">
              <a:rPr lang="tr-TR" smtClean="0"/>
              <a:t>‹#›</a:t>
            </a:fld>
            <a:endParaRPr lang="tr-TR"/>
          </a:p>
        </p:txBody>
      </p:sp>
    </p:spTree>
    <p:extLst>
      <p:ext uri="{BB962C8B-B14F-4D97-AF65-F5344CB8AC3E}">
        <p14:creationId xmlns:p14="http://schemas.microsoft.com/office/powerpoint/2010/main" val="2321194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9EC3B1E9-48F1-454C-B1BE-9E9BCB0810A0}" type="datetimeFigureOut">
              <a:rPr lang="tr-TR" smtClean="0"/>
              <a:t>21.05.2024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C4CE14D-0AE3-4AD5-9E0A-166ACAF484FE}" type="slidenum">
              <a:rPr lang="tr-TR" smtClean="0"/>
              <a:t>‹#›</a:t>
            </a:fld>
            <a:endParaRPr lang="tr-TR"/>
          </a:p>
        </p:txBody>
      </p:sp>
    </p:spTree>
    <p:extLst>
      <p:ext uri="{BB962C8B-B14F-4D97-AF65-F5344CB8AC3E}">
        <p14:creationId xmlns:p14="http://schemas.microsoft.com/office/powerpoint/2010/main" val="4045278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 için tıklatın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C3B1E9-48F1-454C-B1BE-9E9BCB0810A0}" type="datetimeFigureOut">
              <a:rPr lang="tr-TR" smtClean="0"/>
              <a:t>21.05.2024</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C4CE14D-0AE3-4AD5-9E0A-166ACAF484FE}" type="slidenum">
              <a:rPr lang="tr-TR" smtClean="0"/>
              <a:t>‹#›</a:t>
            </a:fld>
            <a:endParaRPr lang="tr-TR"/>
          </a:p>
        </p:txBody>
      </p:sp>
    </p:spTree>
    <p:extLst>
      <p:ext uri="{BB962C8B-B14F-4D97-AF65-F5344CB8AC3E}">
        <p14:creationId xmlns:p14="http://schemas.microsoft.com/office/powerpoint/2010/main" val="13862627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123341" y="4222573"/>
            <a:ext cx="6591299" cy="1547449"/>
          </a:xfrm>
        </p:spPr>
        <p:txBody>
          <a:bodyPr>
            <a:normAutofit fontScale="90000"/>
          </a:bodyPr>
          <a:lstStyle/>
          <a:p>
            <a:r>
              <a:rPr lang="tr-TR" sz="5400" dirty="0">
                <a:latin typeface="Arial" panose="020B0604020202020204" pitchFamily="34" charset="0"/>
                <a:cs typeface="Arial" panose="020B0604020202020204" pitchFamily="34" charset="0"/>
              </a:rPr>
              <a:t>KAMPÜS BİSİKLET KİRALAMA SİSTEMİ</a:t>
            </a:r>
          </a:p>
        </p:txBody>
      </p:sp>
      <p:sp>
        <p:nvSpPr>
          <p:cNvPr id="3" name="Alt Başlık 2"/>
          <p:cNvSpPr>
            <a:spLocks noGrp="1"/>
          </p:cNvSpPr>
          <p:nvPr>
            <p:ph type="subTitle" idx="1"/>
          </p:nvPr>
        </p:nvSpPr>
        <p:spPr>
          <a:xfrm>
            <a:off x="0" y="3587262"/>
            <a:ext cx="5090746" cy="3446584"/>
          </a:xfrm>
        </p:spPr>
        <p:txBody>
          <a:bodyPr>
            <a:normAutofit/>
          </a:bodyPr>
          <a:lstStyle/>
          <a:p>
            <a:r>
              <a:rPr lang="tr-TR" dirty="0"/>
              <a:t>	</a:t>
            </a:r>
          </a:p>
        </p:txBody>
      </p:sp>
      <p:pic>
        <p:nvPicPr>
          <p:cNvPr id="4" name="Resim 3"/>
          <p:cNvPicPr/>
          <p:nvPr/>
        </p:nvPicPr>
        <p:blipFill>
          <a:blip r:embed="rId2">
            <a:extLst>
              <a:ext uri="{28A0092B-C50C-407E-A947-70E740481C1C}">
                <a14:useLocalDpi xmlns:a14="http://schemas.microsoft.com/office/drawing/2010/main" val="0"/>
              </a:ext>
            </a:extLst>
          </a:blip>
          <a:srcRect/>
          <a:stretch>
            <a:fillRect/>
          </a:stretch>
        </p:blipFill>
        <p:spPr bwMode="auto">
          <a:xfrm>
            <a:off x="3443982" y="73413"/>
            <a:ext cx="3950018" cy="3795200"/>
          </a:xfrm>
          <a:prstGeom prst="rect">
            <a:avLst/>
          </a:prstGeom>
          <a:noFill/>
          <a:ln>
            <a:noFill/>
          </a:ln>
        </p:spPr>
      </p:pic>
    </p:spTree>
    <p:extLst>
      <p:ext uri="{BB962C8B-B14F-4D97-AF65-F5344CB8AC3E}">
        <p14:creationId xmlns:p14="http://schemas.microsoft.com/office/powerpoint/2010/main" val="3083512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dirty="0"/>
              <a:t>4)Yasal Fizibilite</a:t>
            </a:r>
          </a:p>
        </p:txBody>
      </p:sp>
      <p:sp>
        <p:nvSpPr>
          <p:cNvPr id="4" name="İçerik Yer Tutucusu 3">
            <a:extLst>
              <a:ext uri="{FF2B5EF4-FFF2-40B4-BE49-F238E27FC236}">
                <a16:creationId xmlns:a16="http://schemas.microsoft.com/office/drawing/2014/main" id="{E147B5B9-38CC-AA9F-9F6B-5A746927584E}"/>
              </a:ext>
            </a:extLst>
          </p:cNvPr>
          <p:cNvSpPr>
            <a:spLocks noGrp="1"/>
          </p:cNvSpPr>
          <p:nvPr>
            <p:ph idx="1"/>
          </p:nvPr>
        </p:nvSpPr>
        <p:spPr/>
        <p:txBody>
          <a:bodyPr>
            <a:normAutofit fontScale="92500" lnSpcReduction="20000"/>
          </a:bodyPr>
          <a:lstStyle/>
          <a:p>
            <a:r>
              <a:rPr lang="tr-TR" sz="1800" b="0" i="0" u="none" strike="noStrike" baseline="0" dirty="0">
                <a:solidFill>
                  <a:srgbClr val="000000"/>
                </a:solidFill>
                <a:latin typeface="Calibri" panose="020F0502020204030204" pitchFamily="34" charset="0"/>
              </a:rPr>
              <a:t>Sistemin ihtiyacı olan yasal izinler ve uyması gereken düzenlemeler şunlardır: </a:t>
            </a:r>
          </a:p>
          <a:p>
            <a:r>
              <a:rPr lang="tr-TR" sz="1800" b="0" i="0" u="none" strike="noStrike" baseline="0" dirty="0">
                <a:solidFill>
                  <a:srgbClr val="000000"/>
                </a:solidFill>
                <a:latin typeface="Calibri" panose="020F0502020204030204" pitchFamily="34" charset="0"/>
              </a:rPr>
              <a:t>-Veri koruma düzenlemeleri: Kampüs bisiklet kiralama sistemimiz, kullanıcıların gizliliğini korumak ve kişisel verileri uygun bir şekilde işlemek için gerekli veri koruma düzenlemelerine tam uyum sağlamaktadır. </a:t>
            </a:r>
          </a:p>
          <a:p>
            <a:r>
              <a:rPr lang="tr-TR" sz="1800" b="0" i="0" u="none" strike="noStrike" baseline="0" dirty="0">
                <a:solidFill>
                  <a:srgbClr val="000000"/>
                </a:solidFill>
                <a:latin typeface="Calibri" panose="020F0502020204030204" pitchFamily="34" charset="0"/>
              </a:rPr>
              <a:t>-Tüketici hakları düzenlemeleri: Uygulamamız, tüketici haklarına saygı göstermektedir. Kullanıcıların haklarını korumak için gerekli yasal düzenlemeleri yerine getirmekte ve şeffaf bir kiralama deneyimi sunmaktadır. </a:t>
            </a:r>
          </a:p>
          <a:p>
            <a:r>
              <a:rPr lang="tr-TR" sz="1800" b="0" i="0" u="none" strike="noStrike" baseline="0" dirty="0">
                <a:solidFill>
                  <a:srgbClr val="000000"/>
                </a:solidFill>
                <a:latin typeface="Calibri" panose="020F0502020204030204" pitchFamily="34" charset="0"/>
              </a:rPr>
              <a:t>-Ödeme sistemleri düzenlemeleri: Uygulamamız, geçerli ödeme sistemleri düzenlemelerine uyum sağlamakta ve güvenli ödeme seçenekleri sunmaktadır. Kullanıcılarımızın bakiye yükleme işlemleri güvenilir bir şekilde gerçekleştirilmektedir. 9 </a:t>
            </a:r>
          </a:p>
          <a:p>
            <a:endParaRPr lang="tr-TR" sz="1800" b="0" i="0" u="none" strike="noStrike" baseline="0" dirty="0">
              <a:latin typeface="Calibri" panose="020F0502020204030204" pitchFamily="34" charset="0"/>
            </a:endParaRPr>
          </a:p>
          <a:p>
            <a:r>
              <a:rPr lang="tr-TR" sz="1800" b="0" i="0" u="none" strike="noStrike" baseline="0" dirty="0">
                <a:latin typeface="Calibri" panose="020F0502020204030204" pitchFamily="34" charset="0"/>
              </a:rPr>
              <a:t>Bu izinler ve düzenlemeler, bisiklet kiralama sisteminin yasal olarak faaliyet göstermesi için gereklidir. Sistem bu izin ve düzenlemelere uygun olacaktır. Sistem patent ve fikri hakları ihlal etmemektedir. </a:t>
            </a:r>
            <a:endParaRPr lang="tr-TR" dirty="0"/>
          </a:p>
        </p:txBody>
      </p:sp>
    </p:spTree>
    <p:extLst>
      <p:ext uri="{BB962C8B-B14F-4D97-AF65-F5344CB8AC3E}">
        <p14:creationId xmlns:p14="http://schemas.microsoft.com/office/powerpoint/2010/main" val="4250329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dirty="0"/>
              <a:t>5)Ekonomik Fizibilite</a:t>
            </a:r>
          </a:p>
        </p:txBody>
      </p:sp>
      <p:sp>
        <p:nvSpPr>
          <p:cNvPr id="3" name="İçerik Yer Tutucusu 2"/>
          <p:cNvSpPr>
            <a:spLocks noGrp="1"/>
          </p:cNvSpPr>
          <p:nvPr>
            <p:ph idx="1"/>
          </p:nvPr>
        </p:nvSpPr>
        <p:spPr>
          <a:xfrm>
            <a:off x="677334" y="1861651"/>
            <a:ext cx="8596668" cy="3880773"/>
          </a:xfrm>
        </p:spPr>
        <p:txBody>
          <a:bodyPr>
            <a:normAutofit/>
          </a:bodyPr>
          <a:lstStyle/>
          <a:p>
            <a:r>
              <a:rPr lang="tr-TR" sz="1800" b="0" i="0" u="none" strike="noStrike" baseline="0" dirty="0">
                <a:solidFill>
                  <a:srgbClr val="000000"/>
                </a:solidFill>
                <a:latin typeface="Calibri" panose="020F0502020204030204" pitchFamily="34" charset="0"/>
              </a:rPr>
              <a:t>Uygulamanın geliştirilmesinde kullanılan yazılımlar ücretsizdir. Yapılan harcamalar çalışan maaşları ve donanım üzerinedir. Ücretler şu şekildedir: </a:t>
            </a:r>
          </a:p>
          <a:p>
            <a:r>
              <a:rPr lang="tr-TR" sz="1800" b="0" i="0" u="none" strike="noStrike" baseline="0" dirty="0">
                <a:solidFill>
                  <a:srgbClr val="000000"/>
                </a:solidFill>
                <a:latin typeface="Calibri" panose="020F0502020204030204" pitchFamily="34" charset="0"/>
              </a:rPr>
              <a:t>Proje Yöneticisi: 3.500₺ * (45 Gün) </a:t>
            </a:r>
          </a:p>
          <a:p>
            <a:r>
              <a:rPr lang="tr-TR" sz="1800" b="0" i="0" u="none" strike="noStrike" baseline="0" dirty="0">
                <a:solidFill>
                  <a:srgbClr val="000000"/>
                </a:solidFill>
                <a:latin typeface="Calibri" panose="020F0502020204030204" pitchFamily="34" charset="0"/>
              </a:rPr>
              <a:t>Sistem Analisti: 2.000₺ * (45 Gün) </a:t>
            </a:r>
          </a:p>
          <a:p>
            <a:r>
              <a:rPr lang="tr-TR" sz="1800" b="0" i="0" u="none" strike="noStrike" baseline="0" dirty="0">
                <a:solidFill>
                  <a:srgbClr val="000000"/>
                </a:solidFill>
                <a:latin typeface="Calibri" panose="020F0502020204030204" pitchFamily="34" charset="0"/>
              </a:rPr>
              <a:t>Yazılım Geliştirici: 2.500₺ * (45 Gün) </a:t>
            </a:r>
          </a:p>
          <a:p>
            <a:r>
              <a:rPr lang="tr-TR" sz="1800" b="0" i="0" u="none" strike="noStrike" baseline="0" dirty="0">
                <a:solidFill>
                  <a:srgbClr val="000000"/>
                </a:solidFill>
                <a:latin typeface="Calibri" panose="020F0502020204030204" pitchFamily="34" charset="0"/>
              </a:rPr>
              <a:t>Sistem Tasarımcısı: 2.300₺ * (45 Gün) </a:t>
            </a:r>
          </a:p>
          <a:p>
            <a:r>
              <a:rPr lang="en-US" sz="1800" b="0" i="0" u="none" strike="noStrike" baseline="0" dirty="0" err="1">
                <a:solidFill>
                  <a:srgbClr val="000000"/>
                </a:solidFill>
                <a:latin typeface="Calibri" panose="020F0502020204030204" pitchFamily="34" charset="0"/>
              </a:rPr>
              <a:t>Macbook</a:t>
            </a:r>
            <a:r>
              <a:rPr lang="en-US" sz="1800" b="0" i="0" u="none" strike="noStrike" baseline="0" dirty="0">
                <a:solidFill>
                  <a:srgbClr val="000000"/>
                </a:solidFill>
                <a:latin typeface="Calibri" panose="020F0502020204030204" pitchFamily="34" charset="0"/>
              </a:rPr>
              <a:t> Pro M3 Max 168.000₺ </a:t>
            </a:r>
          </a:p>
          <a:p>
            <a:r>
              <a:rPr lang="en-US" sz="1800" b="0" i="0" u="none" strike="noStrike" baseline="0" dirty="0">
                <a:solidFill>
                  <a:srgbClr val="000000"/>
                </a:solidFill>
                <a:latin typeface="Calibri" panose="020F0502020204030204" pitchFamily="34" charset="0"/>
              </a:rPr>
              <a:t>Lenovo </a:t>
            </a:r>
            <a:r>
              <a:rPr lang="en-US" sz="1800" b="0" i="0" u="none" strike="noStrike" baseline="0" dirty="0" err="1">
                <a:solidFill>
                  <a:srgbClr val="000000"/>
                </a:solidFill>
                <a:latin typeface="Calibri" panose="020F0502020204030204" pitchFamily="34" charset="0"/>
              </a:rPr>
              <a:t>Thinkbook</a:t>
            </a:r>
            <a:r>
              <a:rPr lang="en-US" sz="1800" b="0" i="0" u="none" strike="noStrike" baseline="0" dirty="0">
                <a:solidFill>
                  <a:srgbClr val="000000"/>
                </a:solidFill>
                <a:latin typeface="Calibri" panose="020F0502020204030204" pitchFamily="34" charset="0"/>
              </a:rPr>
              <a:t> 16PG3 47.000₺ x3 </a:t>
            </a:r>
          </a:p>
          <a:p>
            <a:endParaRPr lang="tr-TR" sz="1800" b="0" i="0" u="none" strike="noStrike" baseline="0" dirty="0">
              <a:solidFill>
                <a:srgbClr val="000000"/>
              </a:solidFill>
              <a:latin typeface="Calibri" panose="020F0502020204030204" pitchFamily="34" charset="0"/>
            </a:endParaRPr>
          </a:p>
          <a:p>
            <a:r>
              <a:rPr lang="sv-SE" sz="1800" b="0" i="0" u="none" strike="noStrike" baseline="0" dirty="0">
                <a:solidFill>
                  <a:srgbClr val="000000"/>
                </a:solidFill>
                <a:latin typeface="Calibri" panose="020F0502020204030204" pitchFamily="34" charset="0"/>
              </a:rPr>
              <a:t>Toplam: (3500 + 2000 + 2500 + 2300) *45 + 168000 + 47000*3 </a:t>
            </a:r>
            <a:r>
              <a:rPr lang="sv-SE" sz="1800" b="1" i="0" u="none" strike="noStrike" baseline="0" dirty="0">
                <a:solidFill>
                  <a:srgbClr val="000000"/>
                </a:solidFill>
                <a:latin typeface="Calibri" panose="020F0502020204030204" pitchFamily="34" charset="0"/>
              </a:rPr>
              <a:t>= 772.500₺ </a:t>
            </a:r>
            <a:endParaRPr lang="tr-TR" dirty="0"/>
          </a:p>
        </p:txBody>
      </p:sp>
    </p:spTree>
    <p:extLst>
      <p:ext uri="{BB962C8B-B14F-4D97-AF65-F5344CB8AC3E}">
        <p14:creationId xmlns:p14="http://schemas.microsoft.com/office/powerpoint/2010/main" val="3879287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sz="2800" b="1" dirty="0"/>
              <a:t>Sistem Karlılığı</a:t>
            </a:r>
            <a:br>
              <a:rPr lang="tr-TR" dirty="0"/>
            </a:br>
            <a:endParaRPr lang="tr-TR" dirty="0"/>
          </a:p>
        </p:txBody>
      </p:sp>
      <p:sp>
        <p:nvSpPr>
          <p:cNvPr id="3" name="İçerik Yer Tutucusu 2"/>
          <p:cNvSpPr>
            <a:spLocks noGrp="1"/>
          </p:cNvSpPr>
          <p:nvPr>
            <p:ph idx="1"/>
          </p:nvPr>
        </p:nvSpPr>
        <p:spPr>
          <a:xfrm>
            <a:off x="599512" y="1592307"/>
            <a:ext cx="8596668" cy="3880773"/>
          </a:xfrm>
        </p:spPr>
        <p:txBody>
          <a:bodyPr>
            <a:normAutofit fontScale="77500" lnSpcReduction="20000"/>
          </a:bodyPr>
          <a:lstStyle/>
          <a:p>
            <a:pPr algn="l"/>
            <a:endParaRPr lang="tr-TR" sz="1800" b="0" i="0" u="none" strike="noStrike" baseline="0" dirty="0">
              <a:solidFill>
                <a:srgbClr val="000000"/>
              </a:solidFill>
              <a:latin typeface="Calibri" panose="020F0502020204030204" pitchFamily="34" charset="0"/>
            </a:endParaRPr>
          </a:p>
          <a:p>
            <a:r>
              <a:rPr lang="tr-TR" sz="1800" b="0" i="0" u="none" strike="noStrike" baseline="0" dirty="0">
                <a:solidFill>
                  <a:srgbClr val="000000"/>
                </a:solidFill>
                <a:latin typeface="Calibri" panose="020F0502020204030204" pitchFamily="34" charset="0"/>
              </a:rPr>
              <a:t>Toplam Yatırım: 772500 TL </a:t>
            </a:r>
          </a:p>
          <a:p>
            <a:r>
              <a:rPr lang="tr-TR" sz="1800" b="0" i="0" u="none" strike="noStrike" baseline="0" dirty="0">
                <a:solidFill>
                  <a:srgbClr val="000000"/>
                </a:solidFill>
                <a:latin typeface="Calibri" panose="020F0502020204030204" pitchFamily="34" charset="0"/>
              </a:rPr>
              <a:t>İskonto Oranı: %20 </a:t>
            </a:r>
          </a:p>
          <a:p>
            <a:r>
              <a:rPr lang="tr-TR" sz="1800" b="0" i="0" u="none" strike="noStrike" baseline="0" dirty="0">
                <a:solidFill>
                  <a:srgbClr val="000000"/>
                </a:solidFill>
                <a:latin typeface="Calibri" panose="020F0502020204030204" pitchFamily="34" charset="0"/>
              </a:rPr>
              <a:t>Hesaplanan Dönem: 5 Yıl </a:t>
            </a:r>
          </a:p>
          <a:p>
            <a:r>
              <a:rPr lang="tr-TR" sz="1800" b="0" i="0" u="none" strike="noStrike" baseline="0" dirty="0">
                <a:solidFill>
                  <a:srgbClr val="000000"/>
                </a:solidFill>
                <a:latin typeface="Calibri" panose="020F0502020204030204" pitchFamily="34" charset="0"/>
              </a:rPr>
              <a:t>İlk dönemde beklenen nakit akışı: 420000 TL </a:t>
            </a:r>
          </a:p>
          <a:p>
            <a:r>
              <a:rPr lang="tr-TR" sz="1800" b="0" i="0" u="none" strike="noStrike" baseline="0" dirty="0">
                <a:solidFill>
                  <a:srgbClr val="000000"/>
                </a:solidFill>
                <a:latin typeface="Calibri" panose="020F0502020204030204" pitchFamily="34" charset="0"/>
              </a:rPr>
              <a:t>İkinci dönemde beklenen nakit akışı: 320000 TL </a:t>
            </a:r>
          </a:p>
          <a:p>
            <a:r>
              <a:rPr lang="tr-TR" sz="1800" b="0" i="0" u="none" strike="noStrike" baseline="0" dirty="0">
                <a:solidFill>
                  <a:srgbClr val="000000"/>
                </a:solidFill>
                <a:latin typeface="Calibri" panose="020F0502020204030204" pitchFamily="34" charset="0"/>
              </a:rPr>
              <a:t>Üçüncü dönemde beklenen nakit akışı: 280000 TL </a:t>
            </a:r>
          </a:p>
          <a:p>
            <a:r>
              <a:rPr lang="tr-TR" sz="1800" b="0" i="0" u="none" strike="noStrike" baseline="0" dirty="0">
                <a:solidFill>
                  <a:srgbClr val="000000"/>
                </a:solidFill>
                <a:latin typeface="Calibri" panose="020F0502020204030204" pitchFamily="34" charset="0"/>
              </a:rPr>
              <a:t>Dördüncü dönemde beklenen nakit akışı: 210000 TL </a:t>
            </a:r>
          </a:p>
          <a:p>
            <a:r>
              <a:rPr lang="tr-TR" sz="1800" b="0" i="0" u="none" strike="noStrike" baseline="0" dirty="0">
                <a:solidFill>
                  <a:srgbClr val="000000"/>
                </a:solidFill>
                <a:latin typeface="Calibri" panose="020F0502020204030204" pitchFamily="34" charset="0"/>
              </a:rPr>
              <a:t>Beşinci dönemde beklenen nakit akışı: 150000 TL </a:t>
            </a:r>
          </a:p>
          <a:p>
            <a:r>
              <a:rPr lang="tr-TR" sz="1800" b="0" i="0" u="none" strike="noStrike" baseline="0" dirty="0">
                <a:solidFill>
                  <a:srgbClr val="000000"/>
                </a:solidFill>
                <a:latin typeface="Calibri" panose="020F0502020204030204" pitchFamily="34" charset="0"/>
              </a:rPr>
              <a:t>(Her dönem için müşteriden alınan ücret belirtilmiştir) </a:t>
            </a:r>
          </a:p>
          <a:p>
            <a:r>
              <a:rPr lang="tr-TR" sz="1800" b="1" i="0" u="none" strike="noStrike" baseline="0" dirty="0">
                <a:solidFill>
                  <a:srgbClr val="000000"/>
                </a:solidFill>
                <a:latin typeface="Calibri" panose="020F0502020204030204" pitchFamily="34" charset="0"/>
              </a:rPr>
              <a:t>Bugünkü Değer Hesabı: </a:t>
            </a:r>
            <a:r>
              <a:rPr lang="tr-TR" sz="1800" b="0" i="0" u="none" strike="noStrike" baseline="0" dirty="0">
                <a:solidFill>
                  <a:srgbClr val="000000"/>
                </a:solidFill>
                <a:latin typeface="Calibri" panose="020F0502020204030204" pitchFamily="34" charset="0"/>
              </a:rPr>
              <a:t>420000 / (1+%20) + 320000 / (1+%20)2 + 280000 / </a:t>
            </a:r>
          </a:p>
          <a:p>
            <a:r>
              <a:rPr lang="tr-TR" sz="1800" b="0" i="0" u="none" strike="noStrike" baseline="0" dirty="0">
                <a:solidFill>
                  <a:srgbClr val="000000"/>
                </a:solidFill>
                <a:latin typeface="Calibri" panose="020F0502020204030204" pitchFamily="34" charset="0"/>
              </a:rPr>
              <a:t>(1+%20)3 + 210000 / (1+%20)4 + 150000 / (1+%20)5 = </a:t>
            </a:r>
            <a:r>
              <a:rPr lang="tr-TR" sz="1800" b="1" i="0" u="none" strike="noStrike" baseline="0" dirty="0">
                <a:solidFill>
                  <a:srgbClr val="000000"/>
                </a:solidFill>
                <a:latin typeface="Calibri" panose="020F0502020204030204" pitchFamily="34" charset="0"/>
              </a:rPr>
              <a:t>895.814,04₺ </a:t>
            </a:r>
            <a:endParaRPr lang="tr-TR" sz="1800" b="0" i="0" u="none" strike="noStrike" baseline="0" dirty="0">
              <a:solidFill>
                <a:srgbClr val="000000"/>
              </a:solidFill>
              <a:latin typeface="Calibri" panose="020F0502020204030204" pitchFamily="34" charset="0"/>
            </a:endParaRPr>
          </a:p>
          <a:p>
            <a:r>
              <a:rPr lang="tr-TR" sz="1800" b="1" i="0" u="none" strike="noStrike" baseline="0" dirty="0">
                <a:solidFill>
                  <a:srgbClr val="000000"/>
                </a:solidFill>
                <a:latin typeface="Calibri" panose="020F0502020204030204" pitchFamily="34" charset="0"/>
              </a:rPr>
              <a:t>İç Verim Oranı: </a:t>
            </a:r>
            <a:r>
              <a:rPr lang="tr-TR" sz="1800" b="0" i="0" u="none" strike="noStrike" baseline="0" dirty="0">
                <a:solidFill>
                  <a:srgbClr val="000000"/>
                </a:solidFill>
                <a:latin typeface="Calibri" panose="020F0502020204030204" pitchFamily="34" charset="0"/>
              </a:rPr>
              <a:t>%28,495220 &gt; İskonto oranı olduğu için karlı olduğunu söyleyebiliriz. 	</a:t>
            </a:r>
          </a:p>
          <a:p>
            <a:pPr marL="0" indent="0">
              <a:buNone/>
            </a:pPr>
            <a:endParaRPr lang="tr-TR" dirty="0"/>
          </a:p>
        </p:txBody>
      </p:sp>
    </p:spTree>
    <p:extLst>
      <p:ext uri="{BB962C8B-B14F-4D97-AF65-F5344CB8AC3E}">
        <p14:creationId xmlns:p14="http://schemas.microsoft.com/office/powerpoint/2010/main" val="3826715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E34B101E-086F-7A31-8E1A-2DC7FC043F1F}"/>
              </a:ext>
            </a:extLst>
          </p:cNvPr>
          <p:cNvPicPr>
            <a:picLocks noGrp="1" noChangeAspect="1"/>
          </p:cNvPicPr>
          <p:nvPr>
            <p:ph idx="1"/>
          </p:nvPr>
        </p:nvPicPr>
        <p:blipFill>
          <a:blip r:embed="rId2"/>
          <a:stretch>
            <a:fillRect/>
          </a:stretch>
        </p:blipFill>
        <p:spPr>
          <a:xfrm>
            <a:off x="1354942" y="1188414"/>
            <a:ext cx="8260781" cy="3983354"/>
          </a:xfrm>
        </p:spPr>
      </p:pic>
    </p:spTree>
    <p:extLst>
      <p:ext uri="{BB962C8B-B14F-4D97-AF65-F5344CB8AC3E}">
        <p14:creationId xmlns:p14="http://schemas.microsoft.com/office/powerpoint/2010/main" val="3305259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dirty="0"/>
              <a:t>6)Zaman Fizibilitesi</a:t>
            </a:r>
          </a:p>
        </p:txBody>
      </p:sp>
      <p:sp>
        <p:nvSpPr>
          <p:cNvPr id="3" name="İçerik Yer Tutucusu 2"/>
          <p:cNvSpPr>
            <a:spLocks noGrp="1"/>
          </p:cNvSpPr>
          <p:nvPr>
            <p:ph idx="1"/>
          </p:nvPr>
        </p:nvSpPr>
        <p:spPr>
          <a:xfrm>
            <a:off x="677334" y="1389185"/>
            <a:ext cx="8596668" cy="4652177"/>
          </a:xfrm>
        </p:spPr>
        <p:txBody>
          <a:bodyPr/>
          <a:lstStyle/>
          <a:p>
            <a:pPr marL="0" indent="0">
              <a:buNone/>
            </a:pPr>
            <a:r>
              <a:rPr lang="tr-TR" dirty="0"/>
              <a:t>  </a:t>
            </a:r>
          </a:p>
          <a:p>
            <a:pPr marL="0" indent="0">
              <a:buNone/>
            </a:pPr>
            <a:endParaRPr lang="tr-TR" dirty="0"/>
          </a:p>
          <a:p>
            <a:pPr marL="0" indent="0">
              <a:buNone/>
            </a:pPr>
            <a:r>
              <a:rPr lang="tr-TR" sz="1800" b="0" i="0" u="none" strike="noStrike" baseline="0" dirty="0">
                <a:solidFill>
                  <a:srgbClr val="000000"/>
                </a:solidFill>
                <a:latin typeface="Calibri" panose="020F0502020204030204" pitchFamily="34" charset="0"/>
              </a:rPr>
              <a:t>Projeye 25 Mart 2024 tarihinde başlanıp en geç 6 Mayıs 2024 tarihine kadar bitirilecektir. </a:t>
            </a:r>
            <a:r>
              <a:rPr lang="tr-TR" sz="1800" b="0" i="0" u="none" strike="noStrike" baseline="0" dirty="0" err="1">
                <a:solidFill>
                  <a:srgbClr val="000000"/>
                </a:solidFill>
                <a:latin typeface="Calibri" panose="020F0502020204030204" pitchFamily="34" charset="0"/>
              </a:rPr>
              <a:t>Waterfall</a:t>
            </a:r>
            <a:r>
              <a:rPr lang="tr-TR" sz="1800" b="0" i="0" u="none" strike="noStrike" baseline="0" dirty="0">
                <a:solidFill>
                  <a:srgbClr val="000000"/>
                </a:solidFill>
                <a:latin typeface="Calibri" panose="020F0502020204030204" pitchFamily="34" charset="0"/>
              </a:rPr>
              <a:t> yazılım geliştirme modeli kullanılmıştır. Projenin tüm planlaması </a:t>
            </a:r>
            <a:r>
              <a:rPr lang="tr-TR" sz="1800" b="0" i="0" u="none" strike="noStrike" baseline="0" dirty="0" err="1">
                <a:solidFill>
                  <a:srgbClr val="000000"/>
                </a:solidFill>
                <a:latin typeface="Calibri" panose="020F0502020204030204" pitchFamily="34" charset="0"/>
              </a:rPr>
              <a:t>Gantt</a:t>
            </a:r>
            <a:r>
              <a:rPr lang="tr-TR" sz="1800" b="0" i="0" u="none" strike="noStrike" baseline="0" dirty="0">
                <a:solidFill>
                  <a:srgbClr val="000000"/>
                </a:solidFill>
                <a:latin typeface="Calibri" panose="020F0502020204030204" pitchFamily="34" charset="0"/>
              </a:rPr>
              <a:t> şeması ile ifade edilmiştir: </a:t>
            </a:r>
            <a:endParaRPr lang="tr-TR" dirty="0"/>
          </a:p>
        </p:txBody>
      </p:sp>
    </p:spTree>
    <p:extLst>
      <p:ext uri="{BB962C8B-B14F-4D97-AF65-F5344CB8AC3E}">
        <p14:creationId xmlns:p14="http://schemas.microsoft.com/office/powerpoint/2010/main" val="179115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014CF8D-1BE7-E363-8FA3-FFB792BC3AEB}"/>
              </a:ext>
            </a:extLst>
          </p:cNvPr>
          <p:cNvSpPr>
            <a:spLocks noGrp="1"/>
          </p:cNvSpPr>
          <p:nvPr>
            <p:ph idx="1"/>
          </p:nvPr>
        </p:nvSpPr>
        <p:spPr/>
        <p:txBody>
          <a:bodyPr/>
          <a:lstStyle/>
          <a:p>
            <a:endParaRPr lang="tr-TR"/>
          </a:p>
        </p:txBody>
      </p:sp>
      <p:pic>
        <p:nvPicPr>
          <p:cNvPr id="6" name="Resim 5">
            <a:extLst>
              <a:ext uri="{FF2B5EF4-FFF2-40B4-BE49-F238E27FC236}">
                <a16:creationId xmlns:a16="http://schemas.microsoft.com/office/drawing/2014/main" id="{B8973420-D2A0-2A69-DDD6-2EDDDAAEEE55}"/>
              </a:ext>
            </a:extLst>
          </p:cNvPr>
          <p:cNvPicPr>
            <a:picLocks noChangeAspect="1"/>
          </p:cNvPicPr>
          <p:nvPr/>
        </p:nvPicPr>
        <p:blipFill>
          <a:blip r:embed="rId2"/>
          <a:stretch>
            <a:fillRect/>
          </a:stretch>
        </p:blipFill>
        <p:spPr>
          <a:xfrm>
            <a:off x="677334" y="1347019"/>
            <a:ext cx="8692808" cy="4694343"/>
          </a:xfrm>
          <a:prstGeom prst="rect">
            <a:avLst/>
          </a:prstGeom>
        </p:spPr>
      </p:pic>
    </p:spTree>
    <p:extLst>
      <p:ext uri="{BB962C8B-B14F-4D97-AF65-F5344CB8AC3E}">
        <p14:creationId xmlns:p14="http://schemas.microsoft.com/office/powerpoint/2010/main" val="472246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2800" dirty="0"/>
              <a:t>Fizibilite Matrisi</a:t>
            </a:r>
          </a:p>
        </p:txBody>
      </p:sp>
      <p:pic>
        <p:nvPicPr>
          <p:cNvPr id="7" name="İçerik Yer Tutucusu 6">
            <a:extLst>
              <a:ext uri="{FF2B5EF4-FFF2-40B4-BE49-F238E27FC236}">
                <a16:creationId xmlns:a16="http://schemas.microsoft.com/office/drawing/2014/main" id="{F4B38EB3-AE16-5FFD-A3D9-AEDF7CAEB931}"/>
              </a:ext>
            </a:extLst>
          </p:cNvPr>
          <p:cNvPicPr>
            <a:picLocks noGrp="1" noChangeAspect="1"/>
          </p:cNvPicPr>
          <p:nvPr>
            <p:ph idx="1"/>
          </p:nvPr>
        </p:nvPicPr>
        <p:blipFill>
          <a:blip r:embed="rId2"/>
          <a:stretch>
            <a:fillRect/>
          </a:stretch>
        </p:blipFill>
        <p:spPr>
          <a:xfrm>
            <a:off x="1533832" y="1337188"/>
            <a:ext cx="7443020" cy="4704838"/>
          </a:xfrm>
        </p:spPr>
      </p:pic>
    </p:spTree>
    <p:extLst>
      <p:ext uri="{BB962C8B-B14F-4D97-AF65-F5344CB8AC3E}">
        <p14:creationId xmlns:p14="http://schemas.microsoft.com/office/powerpoint/2010/main" val="4193204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2848708"/>
            <a:ext cx="8596668" cy="2628899"/>
          </a:xfrm>
        </p:spPr>
        <p:txBody>
          <a:bodyPr>
            <a:normAutofit/>
          </a:bodyPr>
          <a:lstStyle/>
          <a:p>
            <a:pPr algn="ctr"/>
            <a:r>
              <a:rPr lang="tr-TR" dirty="0"/>
              <a:t>Veri Akış Diyagramları</a:t>
            </a:r>
          </a:p>
        </p:txBody>
      </p:sp>
    </p:spTree>
    <p:extLst>
      <p:ext uri="{BB962C8B-B14F-4D97-AF65-F5344CB8AC3E}">
        <p14:creationId xmlns:p14="http://schemas.microsoft.com/office/powerpoint/2010/main" val="2663029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609600"/>
            <a:ext cx="8596668" cy="612531"/>
          </a:xfrm>
        </p:spPr>
        <p:txBody>
          <a:bodyPr>
            <a:normAutofit/>
          </a:bodyPr>
          <a:lstStyle/>
          <a:p>
            <a:pPr algn="ctr"/>
            <a:r>
              <a:rPr lang="tr-TR" sz="2800" dirty="0"/>
              <a:t>Taslak(0.Düzey) Veri Akış Diyagramı</a:t>
            </a:r>
          </a:p>
        </p:txBody>
      </p:sp>
      <p:sp>
        <p:nvSpPr>
          <p:cNvPr id="5" name="İçerik Yer Tutucusu 4">
            <a:extLst>
              <a:ext uri="{FF2B5EF4-FFF2-40B4-BE49-F238E27FC236}">
                <a16:creationId xmlns:a16="http://schemas.microsoft.com/office/drawing/2014/main" id="{971315F8-AA56-2B5F-4995-E6CF6873DFA9}"/>
              </a:ext>
            </a:extLst>
          </p:cNvPr>
          <p:cNvSpPr>
            <a:spLocks noGrp="1"/>
          </p:cNvSpPr>
          <p:nvPr>
            <p:ph idx="1"/>
          </p:nvPr>
        </p:nvSpPr>
        <p:spPr/>
        <p:txBody>
          <a:bodyPr/>
          <a:lstStyle/>
          <a:p>
            <a:endParaRPr lang="tr-TR" dirty="0"/>
          </a:p>
        </p:txBody>
      </p:sp>
      <p:pic>
        <p:nvPicPr>
          <p:cNvPr id="7" name="Resim 6">
            <a:extLst>
              <a:ext uri="{FF2B5EF4-FFF2-40B4-BE49-F238E27FC236}">
                <a16:creationId xmlns:a16="http://schemas.microsoft.com/office/drawing/2014/main" id="{7CBCDB5C-B160-0B9B-DDE9-CEC7AC79FD9A}"/>
              </a:ext>
            </a:extLst>
          </p:cNvPr>
          <p:cNvPicPr>
            <a:picLocks noChangeAspect="1"/>
          </p:cNvPicPr>
          <p:nvPr/>
        </p:nvPicPr>
        <p:blipFill>
          <a:blip r:embed="rId2"/>
          <a:stretch>
            <a:fillRect/>
          </a:stretch>
        </p:blipFill>
        <p:spPr>
          <a:xfrm>
            <a:off x="749600" y="2160589"/>
            <a:ext cx="8215072" cy="2979678"/>
          </a:xfrm>
          <a:prstGeom prst="rect">
            <a:avLst/>
          </a:prstGeom>
        </p:spPr>
      </p:pic>
    </p:spTree>
    <p:extLst>
      <p:ext uri="{BB962C8B-B14F-4D97-AF65-F5344CB8AC3E}">
        <p14:creationId xmlns:p14="http://schemas.microsoft.com/office/powerpoint/2010/main" val="2057551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167054"/>
            <a:ext cx="8596668" cy="641838"/>
          </a:xfrm>
        </p:spPr>
        <p:txBody>
          <a:bodyPr>
            <a:normAutofit/>
          </a:bodyPr>
          <a:lstStyle/>
          <a:p>
            <a:pPr algn="ctr"/>
            <a:r>
              <a:rPr lang="tr-TR" sz="2800" dirty="0"/>
              <a:t>1.Düzey Veri Akış Diyagramı</a:t>
            </a:r>
          </a:p>
        </p:txBody>
      </p:sp>
      <p:sp>
        <p:nvSpPr>
          <p:cNvPr id="5" name="İçerik Yer Tutucusu 4">
            <a:extLst>
              <a:ext uri="{FF2B5EF4-FFF2-40B4-BE49-F238E27FC236}">
                <a16:creationId xmlns:a16="http://schemas.microsoft.com/office/drawing/2014/main" id="{21A8C7B2-63A7-A004-7080-A86954D0C3A1}"/>
              </a:ext>
            </a:extLst>
          </p:cNvPr>
          <p:cNvSpPr>
            <a:spLocks noGrp="1"/>
          </p:cNvSpPr>
          <p:nvPr>
            <p:ph idx="1"/>
          </p:nvPr>
        </p:nvSpPr>
        <p:spPr/>
        <p:txBody>
          <a:bodyPr/>
          <a:lstStyle/>
          <a:p>
            <a:endParaRPr lang="tr-TR"/>
          </a:p>
        </p:txBody>
      </p:sp>
      <p:pic>
        <p:nvPicPr>
          <p:cNvPr id="7" name="Resim 6">
            <a:extLst>
              <a:ext uri="{FF2B5EF4-FFF2-40B4-BE49-F238E27FC236}">
                <a16:creationId xmlns:a16="http://schemas.microsoft.com/office/drawing/2014/main" id="{C4F96C09-4945-334C-4FF4-41A4D3CE8289}"/>
              </a:ext>
            </a:extLst>
          </p:cNvPr>
          <p:cNvPicPr>
            <a:picLocks noChangeAspect="1"/>
          </p:cNvPicPr>
          <p:nvPr/>
        </p:nvPicPr>
        <p:blipFill>
          <a:blip r:embed="rId2"/>
          <a:stretch>
            <a:fillRect/>
          </a:stretch>
        </p:blipFill>
        <p:spPr>
          <a:xfrm>
            <a:off x="363793" y="1002890"/>
            <a:ext cx="10137059" cy="5688056"/>
          </a:xfrm>
          <a:prstGeom prst="rect">
            <a:avLst/>
          </a:prstGeom>
        </p:spPr>
      </p:pic>
    </p:spTree>
    <p:extLst>
      <p:ext uri="{BB962C8B-B14F-4D97-AF65-F5344CB8AC3E}">
        <p14:creationId xmlns:p14="http://schemas.microsoft.com/office/powerpoint/2010/main" val="2658146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3"/>
          <p:cNvSpPr>
            <a:spLocks noGrp="1"/>
          </p:cNvSpPr>
          <p:nvPr>
            <p:ph idx="1"/>
          </p:nvPr>
        </p:nvSpPr>
        <p:spPr>
          <a:xfrm>
            <a:off x="1556564" y="1230923"/>
            <a:ext cx="9117297" cy="4344447"/>
          </a:xfrm>
        </p:spPr>
        <p:txBody>
          <a:bodyPr/>
          <a:lstStyle/>
          <a:p>
            <a:pPr marL="0" indent="0" algn="just">
              <a:lnSpc>
                <a:spcPct val="115000"/>
              </a:lnSpc>
              <a:buNone/>
            </a:pPr>
            <a:r>
              <a:rPr lang="tr-TR" sz="2000" b="1" dirty="0">
                <a:solidFill>
                  <a:srgbClr val="000000"/>
                </a:solidFill>
                <a:latin typeface="Century Schoolbook" panose="02040604050505020304" pitchFamily="18" charset="0"/>
                <a:ea typeface="Times New Roman" panose="02020603050405020304" pitchFamily="18" charset="0"/>
                <a:cs typeface="Century Schoolbook" panose="02040604050505020304" pitchFamily="18" charset="0"/>
              </a:rPr>
              <a:t> Öğrenciler						  	  No</a:t>
            </a:r>
            <a:endParaRPr lang="tr-TR" sz="1400" dirty="0">
              <a:latin typeface="Calibri" panose="020F0502020204030204" pitchFamily="34" charset="0"/>
              <a:ea typeface="Times New Roman" panose="02020603050405020304" pitchFamily="18" charset="0"/>
              <a:cs typeface="Arial" panose="020B0604020202020204" pitchFamily="34" charset="0"/>
            </a:endParaRPr>
          </a:p>
          <a:p>
            <a:pPr marL="0" indent="0">
              <a:lnSpc>
                <a:spcPct val="115000"/>
              </a:lnSpc>
              <a:buNone/>
            </a:pPr>
            <a:r>
              <a:rPr lang="tr-TR" b="1" dirty="0">
                <a:solidFill>
                  <a:srgbClr val="000000"/>
                </a:solidFill>
                <a:latin typeface="Century Schoolbook" panose="02040604050505020304" pitchFamily="18" charset="0"/>
                <a:ea typeface="Times New Roman" panose="02020603050405020304" pitchFamily="18" charset="0"/>
                <a:cs typeface="Century Schoolbook" panose="02040604050505020304" pitchFamily="18" charset="0"/>
              </a:rPr>
              <a:t> </a:t>
            </a:r>
            <a:endParaRPr lang="tr-TR" sz="1400" dirty="0">
              <a:latin typeface="Calibri" panose="020F0502020204030204" pitchFamily="34" charset="0"/>
              <a:ea typeface="Times New Roman" panose="02020603050405020304" pitchFamily="18" charset="0"/>
              <a:cs typeface="Arial" panose="020B0604020202020204" pitchFamily="34" charset="0"/>
            </a:endParaRPr>
          </a:p>
          <a:p>
            <a:pPr marL="0" indent="0">
              <a:lnSpc>
                <a:spcPct val="115000"/>
              </a:lnSpc>
              <a:spcAft>
                <a:spcPts val="1000"/>
              </a:spcAft>
              <a:buNone/>
            </a:pPr>
            <a:r>
              <a:rPr lang="tr-TR" dirty="0">
                <a:latin typeface="Calibri" panose="020F0502020204030204" pitchFamily="34" charset="0"/>
                <a:ea typeface="Times New Roman" panose="02020603050405020304" pitchFamily="18" charset="0"/>
                <a:cs typeface="Arial" panose="020B0604020202020204" pitchFamily="34" charset="0"/>
              </a:rPr>
              <a:t>Ömer Diner								20011017</a:t>
            </a:r>
            <a:endParaRPr lang="tr-TR" sz="1400" dirty="0">
              <a:latin typeface="Calibri" panose="020F0502020204030204" pitchFamily="34" charset="0"/>
              <a:ea typeface="Times New Roman" panose="02020603050405020304" pitchFamily="18" charset="0"/>
              <a:cs typeface="Arial" panose="020B0604020202020204" pitchFamily="34" charset="0"/>
            </a:endParaRPr>
          </a:p>
          <a:p>
            <a:pPr marL="0" indent="0">
              <a:lnSpc>
                <a:spcPct val="115000"/>
              </a:lnSpc>
              <a:spcAft>
                <a:spcPts val="1000"/>
              </a:spcAft>
              <a:buNone/>
            </a:pPr>
            <a:r>
              <a:rPr lang="tr-TR" dirty="0">
                <a:latin typeface="Calibri" panose="020F0502020204030204" pitchFamily="34" charset="0"/>
                <a:ea typeface="Times New Roman" panose="02020603050405020304" pitchFamily="18" charset="0"/>
                <a:cs typeface="Arial" panose="020B0604020202020204" pitchFamily="34" charset="0"/>
              </a:rPr>
              <a:t>Talha Çelik								21011036</a:t>
            </a:r>
            <a:endParaRPr lang="tr-TR" sz="1400" dirty="0">
              <a:latin typeface="Calibri" panose="020F0502020204030204" pitchFamily="34" charset="0"/>
              <a:ea typeface="Times New Roman" panose="02020603050405020304" pitchFamily="18" charset="0"/>
              <a:cs typeface="Arial" panose="020B0604020202020204" pitchFamily="34" charset="0"/>
            </a:endParaRPr>
          </a:p>
          <a:p>
            <a:pPr marL="0" indent="0">
              <a:lnSpc>
                <a:spcPct val="115000"/>
              </a:lnSpc>
              <a:spcAft>
                <a:spcPts val="1000"/>
              </a:spcAft>
              <a:buNone/>
            </a:pPr>
            <a:r>
              <a:rPr lang="tr-TR" dirty="0">
                <a:latin typeface="Calibri" panose="020F0502020204030204" pitchFamily="34" charset="0"/>
                <a:ea typeface="Times New Roman" panose="02020603050405020304" pitchFamily="18" charset="0"/>
                <a:cs typeface="Arial" panose="020B0604020202020204" pitchFamily="34" charset="0"/>
              </a:rPr>
              <a:t>Oğuzhan Topaloğlu							Ç19052025</a:t>
            </a:r>
            <a:endParaRPr lang="tr-TR" sz="1400" dirty="0">
              <a:latin typeface="Calibri" panose="020F0502020204030204" pitchFamily="34" charset="0"/>
              <a:ea typeface="Times New Roman" panose="02020603050405020304" pitchFamily="18" charset="0"/>
              <a:cs typeface="Arial" panose="020B0604020202020204" pitchFamily="34" charset="0"/>
            </a:endParaRPr>
          </a:p>
          <a:p>
            <a:pPr marL="0" indent="0">
              <a:lnSpc>
                <a:spcPct val="115000"/>
              </a:lnSpc>
              <a:spcAft>
                <a:spcPts val="1000"/>
              </a:spcAft>
              <a:buNone/>
            </a:pPr>
            <a:r>
              <a:rPr lang="tr-TR" dirty="0" err="1">
                <a:latin typeface="Calibri" panose="020F0502020204030204" pitchFamily="34" charset="0"/>
                <a:ea typeface="Times New Roman" panose="02020603050405020304" pitchFamily="18" charset="0"/>
                <a:cs typeface="Arial" panose="020B0604020202020204" pitchFamily="34" charset="0"/>
              </a:rPr>
              <a:t>Toghrul</a:t>
            </a:r>
            <a:r>
              <a:rPr lang="tr-TR" dirty="0">
                <a:latin typeface="Calibri" panose="020F0502020204030204" pitchFamily="34" charset="0"/>
                <a:ea typeface="Times New Roman" panose="02020603050405020304" pitchFamily="18" charset="0"/>
                <a:cs typeface="Arial" panose="020B0604020202020204" pitchFamily="34" charset="0"/>
              </a:rPr>
              <a:t> </a:t>
            </a:r>
            <a:r>
              <a:rPr lang="tr-TR" dirty="0" err="1">
                <a:latin typeface="Calibri" panose="020F0502020204030204" pitchFamily="34" charset="0"/>
                <a:ea typeface="Times New Roman" panose="02020603050405020304" pitchFamily="18" charset="0"/>
                <a:cs typeface="Arial" panose="020B0604020202020204" pitchFamily="34" charset="0"/>
              </a:rPr>
              <a:t>Mirzazade</a:t>
            </a:r>
            <a:r>
              <a:rPr lang="tr-TR" dirty="0">
                <a:latin typeface="Calibri" panose="020F0502020204030204" pitchFamily="34" charset="0"/>
                <a:ea typeface="Times New Roman" panose="02020603050405020304" pitchFamily="18" charset="0"/>
                <a:cs typeface="Arial" panose="020B0604020202020204" pitchFamily="34" charset="0"/>
              </a:rPr>
              <a:t>							22011917</a:t>
            </a:r>
            <a:endParaRPr lang="tr-TR" dirty="0"/>
          </a:p>
        </p:txBody>
      </p:sp>
    </p:spTree>
    <p:extLst>
      <p:ext uri="{BB962C8B-B14F-4D97-AF65-F5344CB8AC3E}">
        <p14:creationId xmlns:p14="http://schemas.microsoft.com/office/powerpoint/2010/main" val="3298206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105508"/>
            <a:ext cx="8596668" cy="457200"/>
          </a:xfrm>
        </p:spPr>
        <p:txBody>
          <a:bodyPr>
            <a:normAutofit fontScale="90000"/>
          </a:bodyPr>
          <a:lstStyle/>
          <a:p>
            <a:pPr algn="ctr"/>
            <a:r>
              <a:rPr lang="tr-TR" sz="2800" dirty="0"/>
              <a:t>2.Düzey Veri Akış Diyagramı Parça Örnekleri</a:t>
            </a:r>
          </a:p>
        </p:txBody>
      </p:sp>
      <p:pic>
        <p:nvPicPr>
          <p:cNvPr id="8" name="Resim 7">
            <a:extLst>
              <a:ext uri="{FF2B5EF4-FFF2-40B4-BE49-F238E27FC236}">
                <a16:creationId xmlns:a16="http://schemas.microsoft.com/office/drawing/2014/main" id="{5C1E4926-3F4A-B845-31A1-81B87BD6EEF9}"/>
              </a:ext>
            </a:extLst>
          </p:cNvPr>
          <p:cNvPicPr>
            <a:picLocks noChangeAspect="1"/>
          </p:cNvPicPr>
          <p:nvPr/>
        </p:nvPicPr>
        <p:blipFill>
          <a:blip r:embed="rId2"/>
          <a:stretch>
            <a:fillRect/>
          </a:stretch>
        </p:blipFill>
        <p:spPr>
          <a:xfrm>
            <a:off x="4975668" y="1074216"/>
            <a:ext cx="4964745" cy="4709568"/>
          </a:xfrm>
          <a:prstGeom prst="rect">
            <a:avLst/>
          </a:prstGeom>
        </p:spPr>
      </p:pic>
      <p:pic>
        <p:nvPicPr>
          <p:cNvPr id="16" name="Resim 15">
            <a:extLst>
              <a:ext uri="{FF2B5EF4-FFF2-40B4-BE49-F238E27FC236}">
                <a16:creationId xmlns:a16="http://schemas.microsoft.com/office/drawing/2014/main" id="{D87E2563-5718-A4A6-94FB-31018C45AA8F}"/>
              </a:ext>
            </a:extLst>
          </p:cNvPr>
          <p:cNvPicPr>
            <a:picLocks noChangeAspect="1"/>
          </p:cNvPicPr>
          <p:nvPr/>
        </p:nvPicPr>
        <p:blipFill>
          <a:blip r:embed="rId3"/>
          <a:stretch>
            <a:fillRect/>
          </a:stretch>
        </p:blipFill>
        <p:spPr>
          <a:xfrm>
            <a:off x="1029670" y="1355221"/>
            <a:ext cx="3132091" cy="3596952"/>
          </a:xfrm>
          <a:prstGeom prst="rect">
            <a:avLst/>
          </a:prstGeom>
        </p:spPr>
      </p:pic>
    </p:spTree>
    <p:extLst>
      <p:ext uri="{BB962C8B-B14F-4D97-AF65-F5344CB8AC3E}">
        <p14:creationId xmlns:p14="http://schemas.microsoft.com/office/powerpoint/2010/main" val="3294249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85726"/>
            <a:ext cx="8596668" cy="704850"/>
          </a:xfrm>
        </p:spPr>
        <p:txBody>
          <a:bodyPr/>
          <a:lstStyle/>
          <a:p>
            <a:pPr algn="ctr"/>
            <a:r>
              <a:rPr lang="tr-TR" dirty="0"/>
              <a:t>Yapı Diyagramı</a:t>
            </a:r>
          </a:p>
        </p:txBody>
      </p:sp>
      <p:pic>
        <p:nvPicPr>
          <p:cNvPr id="9" name="Resim 8">
            <a:extLst>
              <a:ext uri="{FF2B5EF4-FFF2-40B4-BE49-F238E27FC236}">
                <a16:creationId xmlns:a16="http://schemas.microsoft.com/office/drawing/2014/main" id="{1711AB9F-DF0B-F040-D64F-FFA0FB7FFA6B}"/>
              </a:ext>
            </a:extLst>
          </p:cNvPr>
          <p:cNvPicPr>
            <a:picLocks noChangeAspect="1"/>
          </p:cNvPicPr>
          <p:nvPr/>
        </p:nvPicPr>
        <p:blipFill>
          <a:blip r:embed="rId2"/>
          <a:stretch>
            <a:fillRect/>
          </a:stretch>
        </p:blipFill>
        <p:spPr>
          <a:xfrm>
            <a:off x="1257439" y="790576"/>
            <a:ext cx="8123624" cy="5387807"/>
          </a:xfrm>
          <a:prstGeom prst="rect">
            <a:avLst/>
          </a:prstGeom>
        </p:spPr>
      </p:pic>
    </p:spTree>
    <p:extLst>
      <p:ext uri="{BB962C8B-B14F-4D97-AF65-F5344CB8AC3E}">
        <p14:creationId xmlns:p14="http://schemas.microsoft.com/office/powerpoint/2010/main" val="1818758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152400"/>
            <a:ext cx="8596668" cy="714375"/>
          </a:xfrm>
        </p:spPr>
        <p:txBody>
          <a:bodyPr>
            <a:normAutofit/>
          </a:bodyPr>
          <a:lstStyle/>
          <a:p>
            <a:pPr algn="ctr"/>
            <a:r>
              <a:rPr lang="tr-TR" sz="2800" dirty="0"/>
              <a:t>        E-R Diyagramı</a:t>
            </a:r>
          </a:p>
        </p:txBody>
      </p:sp>
      <p:pic>
        <p:nvPicPr>
          <p:cNvPr id="6" name="Resim 5">
            <a:extLst>
              <a:ext uri="{FF2B5EF4-FFF2-40B4-BE49-F238E27FC236}">
                <a16:creationId xmlns:a16="http://schemas.microsoft.com/office/drawing/2014/main" id="{AA9EAD2B-814B-9E0E-B2D1-1DC8A6D0AA5D}"/>
              </a:ext>
            </a:extLst>
          </p:cNvPr>
          <p:cNvPicPr>
            <a:picLocks noChangeAspect="1"/>
          </p:cNvPicPr>
          <p:nvPr/>
        </p:nvPicPr>
        <p:blipFill>
          <a:blip r:embed="rId2"/>
          <a:stretch>
            <a:fillRect/>
          </a:stretch>
        </p:blipFill>
        <p:spPr>
          <a:xfrm>
            <a:off x="383458" y="953729"/>
            <a:ext cx="11552903" cy="6037006"/>
          </a:xfrm>
          <a:prstGeom prst="rect">
            <a:avLst/>
          </a:prstGeom>
        </p:spPr>
      </p:pic>
    </p:spTree>
    <p:extLst>
      <p:ext uri="{BB962C8B-B14F-4D97-AF65-F5344CB8AC3E}">
        <p14:creationId xmlns:p14="http://schemas.microsoft.com/office/powerpoint/2010/main" val="4251382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4F8B6B-77BC-90C5-D071-A73CF2F52D14}"/>
              </a:ext>
            </a:extLst>
          </p:cNvPr>
          <p:cNvSpPr>
            <a:spLocks noGrp="1"/>
          </p:cNvSpPr>
          <p:nvPr>
            <p:ph type="title"/>
          </p:nvPr>
        </p:nvSpPr>
        <p:spPr/>
        <p:txBody>
          <a:bodyPr/>
          <a:lstStyle/>
          <a:p>
            <a:r>
              <a:rPr lang="tr-TR" dirty="0"/>
              <a:t>Uygulamadan görüntüler</a:t>
            </a:r>
          </a:p>
        </p:txBody>
      </p:sp>
      <p:pic>
        <p:nvPicPr>
          <p:cNvPr id="7" name="İçerik Yer Tutucusu 6">
            <a:extLst>
              <a:ext uri="{FF2B5EF4-FFF2-40B4-BE49-F238E27FC236}">
                <a16:creationId xmlns:a16="http://schemas.microsoft.com/office/drawing/2014/main" id="{E16119E5-D658-BA43-4500-80FB856913A9}"/>
              </a:ext>
            </a:extLst>
          </p:cNvPr>
          <p:cNvPicPr>
            <a:picLocks noGrp="1" noChangeAspect="1"/>
          </p:cNvPicPr>
          <p:nvPr>
            <p:ph idx="1"/>
          </p:nvPr>
        </p:nvPicPr>
        <p:blipFill>
          <a:blip r:embed="rId2"/>
          <a:stretch>
            <a:fillRect/>
          </a:stretch>
        </p:blipFill>
        <p:spPr>
          <a:xfrm>
            <a:off x="810170" y="1600149"/>
            <a:ext cx="5539337" cy="3881437"/>
          </a:xfrm>
        </p:spPr>
      </p:pic>
      <p:pic>
        <p:nvPicPr>
          <p:cNvPr id="9" name="Resim 8">
            <a:extLst>
              <a:ext uri="{FF2B5EF4-FFF2-40B4-BE49-F238E27FC236}">
                <a16:creationId xmlns:a16="http://schemas.microsoft.com/office/drawing/2014/main" id="{51868D38-FC23-EB44-B6DE-9B14449CED0B}"/>
              </a:ext>
            </a:extLst>
          </p:cNvPr>
          <p:cNvPicPr>
            <a:picLocks noChangeAspect="1"/>
          </p:cNvPicPr>
          <p:nvPr/>
        </p:nvPicPr>
        <p:blipFill>
          <a:blip r:embed="rId3"/>
          <a:stretch>
            <a:fillRect/>
          </a:stretch>
        </p:blipFill>
        <p:spPr>
          <a:xfrm>
            <a:off x="6699337" y="2391989"/>
            <a:ext cx="4854361" cy="4092295"/>
          </a:xfrm>
          <a:prstGeom prst="rect">
            <a:avLst/>
          </a:prstGeom>
        </p:spPr>
      </p:pic>
      <p:pic>
        <p:nvPicPr>
          <p:cNvPr id="13" name="Resim 12">
            <a:extLst>
              <a:ext uri="{FF2B5EF4-FFF2-40B4-BE49-F238E27FC236}">
                <a16:creationId xmlns:a16="http://schemas.microsoft.com/office/drawing/2014/main" id="{B32E7C81-594D-EFD5-7495-1E048754B2B2}"/>
              </a:ext>
            </a:extLst>
          </p:cNvPr>
          <p:cNvPicPr>
            <a:picLocks noChangeAspect="1"/>
          </p:cNvPicPr>
          <p:nvPr/>
        </p:nvPicPr>
        <p:blipFill>
          <a:blip r:embed="rId4"/>
          <a:stretch>
            <a:fillRect/>
          </a:stretch>
        </p:blipFill>
        <p:spPr>
          <a:xfrm>
            <a:off x="7141789" y="148011"/>
            <a:ext cx="3436918" cy="2019475"/>
          </a:xfrm>
          <a:prstGeom prst="rect">
            <a:avLst/>
          </a:prstGeom>
        </p:spPr>
      </p:pic>
    </p:spTree>
    <p:extLst>
      <p:ext uri="{BB962C8B-B14F-4D97-AF65-F5344CB8AC3E}">
        <p14:creationId xmlns:p14="http://schemas.microsoft.com/office/powerpoint/2010/main" val="644728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BDE2F7F1-C905-41C3-B69B-1B71FCC92D8D}"/>
              </a:ext>
            </a:extLst>
          </p:cNvPr>
          <p:cNvPicPr>
            <a:picLocks noGrp="1" noChangeAspect="1"/>
          </p:cNvPicPr>
          <p:nvPr>
            <p:ph idx="1"/>
          </p:nvPr>
        </p:nvPicPr>
        <p:blipFill>
          <a:blip r:embed="rId2"/>
          <a:stretch>
            <a:fillRect/>
          </a:stretch>
        </p:blipFill>
        <p:spPr>
          <a:xfrm>
            <a:off x="677334" y="351451"/>
            <a:ext cx="5678144" cy="3881437"/>
          </a:xfrm>
        </p:spPr>
      </p:pic>
      <p:pic>
        <p:nvPicPr>
          <p:cNvPr id="7" name="Resim 6">
            <a:extLst>
              <a:ext uri="{FF2B5EF4-FFF2-40B4-BE49-F238E27FC236}">
                <a16:creationId xmlns:a16="http://schemas.microsoft.com/office/drawing/2014/main" id="{51895EB3-7443-A08E-8E7F-277F2E6372E7}"/>
              </a:ext>
            </a:extLst>
          </p:cNvPr>
          <p:cNvPicPr>
            <a:picLocks noChangeAspect="1"/>
          </p:cNvPicPr>
          <p:nvPr/>
        </p:nvPicPr>
        <p:blipFill>
          <a:blip r:embed="rId3"/>
          <a:stretch>
            <a:fillRect/>
          </a:stretch>
        </p:blipFill>
        <p:spPr>
          <a:xfrm>
            <a:off x="677334" y="4632820"/>
            <a:ext cx="8817104" cy="1615580"/>
          </a:xfrm>
          <a:prstGeom prst="rect">
            <a:avLst/>
          </a:prstGeom>
        </p:spPr>
      </p:pic>
    </p:spTree>
    <p:extLst>
      <p:ext uri="{BB962C8B-B14F-4D97-AF65-F5344CB8AC3E}">
        <p14:creationId xmlns:p14="http://schemas.microsoft.com/office/powerpoint/2010/main" val="3770713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192CF55F-D030-79AE-C0B5-D4DD0981235C}"/>
              </a:ext>
            </a:extLst>
          </p:cNvPr>
          <p:cNvPicPr>
            <a:picLocks noChangeAspect="1"/>
          </p:cNvPicPr>
          <p:nvPr/>
        </p:nvPicPr>
        <p:blipFill>
          <a:blip r:embed="rId2"/>
          <a:stretch>
            <a:fillRect/>
          </a:stretch>
        </p:blipFill>
        <p:spPr>
          <a:xfrm>
            <a:off x="460919" y="0"/>
            <a:ext cx="4938188" cy="2994920"/>
          </a:xfrm>
          <a:prstGeom prst="rect">
            <a:avLst/>
          </a:prstGeom>
        </p:spPr>
      </p:pic>
      <p:pic>
        <p:nvPicPr>
          <p:cNvPr id="7" name="Resim 6">
            <a:extLst>
              <a:ext uri="{FF2B5EF4-FFF2-40B4-BE49-F238E27FC236}">
                <a16:creationId xmlns:a16="http://schemas.microsoft.com/office/drawing/2014/main" id="{5632FC36-2CA7-C501-0036-3506A58215EF}"/>
              </a:ext>
            </a:extLst>
          </p:cNvPr>
          <p:cNvPicPr>
            <a:picLocks noChangeAspect="1"/>
          </p:cNvPicPr>
          <p:nvPr/>
        </p:nvPicPr>
        <p:blipFill>
          <a:blip r:embed="rId3"/>
          <a:stretch>
            <a:fillRect/>
          </a:stretch>
        </p:blipFill>
        <p:spPr>
          <a:xfrm>
            <a:off x="460919" y="3429000"/>
            <a:ext cx="8161727" cy="4351397"/>
          </a:xfrm>
          <a:prstGeom prst="rect">
            <a:avLst/>
          </a:prstGeom>
        </p:spPr>
      </p:pic>
    </p:spTree>
    <p:extLst>
      <p:ext uri="{BB962C8B-B14F-4D97-AF65-F5344CB8AC3E}">
        <p14:creationId xmlns:p14="http://schemas.microsoft.com/office/powerpoint/2010/main" val="971076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550D856-9EB3-64AA-8909-808CF96690EA}"/>
              </a:ext>
            </a:extLst>
          </p:cNvPr>
          <p:cNvPicPr>
            <a:picLocks noChangeAspect="1"/>
          </p:cNvPicPr>
          <p:nvPr/>
        </p:nvPicPr>
        <p:blipFill>
          <a:blip r:embed="rId2"/>
          <a:stretch>
            <a:fillRect/>
          </a:stretch>
        </p:blipFill>
        <p:spPr>
          <a:xfrm>
            <a:off x="1067508" y="365254"/>
            <a:ext cx="6340389" cy="3177815"/>
          </a:xfrm>
          <a:prstGeom prst="rect">
            <a:avLst/>
          </a:prstGeom>
        </p:spPr>
      </p:pic>
    </p:spTree>
    <p:extLst>
      <p:ext uri="{BB962C8B-B14F-4D97-AF65-F5344CB8AC3E}">
        <p14:creationId xmlns:p14="http://schemas.microsoft.com/office/powerpoint/2010/main" val="2698570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2716823"/>
            <a:ext cx="8596668" cy="1635368"/>
          </a:xfrm>
        </p:spPr>
        <p:txBody>
          <a:bodyPr/>
          <a:lstStyle/>
          <a:p>
            <a:pPr algn="ctr"/>
            <a:r>
              <a:rPr lang="tr-TR" dirty="0"/>
              <a:t>     Dinlediğiniz için teşekkürler</a:t>
            </a:r>
          </a:p>
        </p:txBody>
      </p:sp>
    </p:spTree>
    <p:extLst>
      <p:ext uri="{BB962C8B-B14F-4D97-AF65-F5344CB8AC3E}">
        <p14:creationId xmlns:p14="http://schemas.microsoft.com/office/powerpoint/2010/main" val="105158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3">
            <a:extLst>
              <a:ext uri="{FF2B5EF4-FFF2-40B4-BE49-F238E27FC236}">
                <a16:creationId xmlns:a16="http://schemas.microsoft.com/office/drawing/2014/main" id="{261302CA-2A84-BE29-99EF-D1F6BD0E892C}"/>
              </a:ext>
            </a:extLst>
          </p:cNvPr>
          <p:cNvSpPr>
            <a:spLocks noGrp="1"/>
          </p:cNvSpPr>
          <p:nvPr>
            <p:ph idx="1"/>
          </p:nvPr>
        </p:nvSpPr>
        <p:spPr/>
        <p:txBody>
          <a:bodyPr/>
          <a:lstStyle/>
          <a:p>
            <a:endParaRPr lang="tr-TR"/>
          </a:p>
        </p:txBody>
      </p:sp>
      <p:pic>
        <p:nvPicPr>
          <p:cNvPr id="6" name="Resim 5">
            <a:extLst>
              <a:ext uri="{FF2B5EF4-FFF2-40B4-BE49-F238E27FC236}">
                <a16:creationId xmlns:a16="http://schemas.microsoft.com/office/drawing/2014/main" id="{1154D331-A9A6-30EE-F767-2E3CE983E71B}"/>
              </a:ext>
            </a:extLst>
          </p:cNvPr>
          <p:cNvPicPr>
            <a:picLocks noChangeAspect="1"/>
          </p:cNvPicPr>
          <p:nvPr/>
        </p:nvPicPr>
        <p:blipFill>
          <a:blip r:embed="rId2"/>
          <a:stretch>
            <a:fillRect/>
          </a:stretch>
        </p:blipFill>
        <p:spPr>
          <a:xfrm>
            <a:off x="552659" y="1534223"/>
            <a:ext cx="8721343" cy="4507139"/>
          </a:xfrm>
          <a:prstGeom prst="rect">
            <a:avLst/>
          </a:prstGeom>
        </p:spPr>
      </p:pic>
    </p:spTree>
    <p:extLst>
      <p:ext uri="{BB962C8B-B14F-4D97-AF65-F5344CB8AC3E}">
        <p14:creationId xmlns:p14="http://schemas.microsoft.com/office/powerpoint/2010/main" val="2499305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3">
            <a:extLst>
              <a:ext uri="{FF2B5EF4-FFF2-40B4-BE49-F238E27FC236}">
                <a16:creationId xmlns:a16="http://schemas.microsoft.com/office/drawing/2014/main" id="{71941CF7-4FE5-D4AF-D61A-396A6122A853}"/>
              </a:ext>
            </a:extLst>
          </p:cNvPr>
          <p:cNvSpPr>
            <a:spLocks noGrp="1"/>
          </p:cNvSpPr>
          <p:nvPr>
            <p:ph idx="1"/>
          </p:nvPr>
        </p:nvSpPr>
        <p:spPr/>
        <p:txBody>
          <a:bodyPr/>
          <a:lstStyle/>
          <a:p>
            <a:endParaRPr lang="tr-TR"/>
          </a:p>
        </p:txBody>
      </p:sp>
      <p:pic>
        <p:nvPicPr>
          <p:cNvPr id="6" name="Resim 5">
            <a:extLst>
              <a:ext uri="{FF2B5EF4-FFF2-40B4-BE49-F238E27FC236}">
                <a16:creationId xmlns:a16="http://schemas.microsoft.com/office/drawing/2014/main" id="{F8C00647-417E-2642-A168-79B05B357617}"/>
              </a:ext>
            </a:extLst>
          </p:cNvPr>
          <p:cNvPicPr>
            <a:picLocks noChangeAspect="1"/>
          </p:cNvPicPr>
          <p:nvPr/>
        </p:nvPicPr>
        <p:blipFill>
          <a:blip r:embed="rId2"/>
          <a:stretch>
            <a:fillRect/>
          </a:stretch>
        </p:blipFill>
        <p:spPr>
          <a:xfrm>
            <a:off x="401773" y="401474"/>
            <a:ext cx="9003484" cy="6069664"/>
          </a:xfrm>
          <a:prstGeom prst="rect">
            <a:avLst/>
          </a:prstGeom>
        </p:spPr>
      </p:pic>
    </p:spTree>
    <p:extLst>
      <p:ext uri="{BB962C8B-B14F-4D97-AF65-F5344CB8AC3E}">
        <p14:creationId xmlns:p14="http://schemas.microsoft.com/office/powerpoint/2010/main" val="2220512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085850"/>
            <a:ext cx="8631115" cy="5367704"/>
          </a:xfrm>
        </p:spPr>
        <p:txBody>
          <a:bodyPr/>
          <a:lstStyle/>
          <a:p>
            <a:pPr algn="ctr"/>
            <a:br>
              <a:rPr lang="tr-TR" b="1" dirty="0"/>
            </a:br>
            <a:br>
              <a:rPr lang="tr-TR" b="1" dirty="0"/>
            </a:br>
            <a:br>
              <a:rPr lang="tr-TR" b="1" dirty="0"/>
            </a:br>
            <a:r>
              <a:rPr lang="tr-TR" b="1" dirty="0"/>
              <a:t>Fizibilite Çalışması</a:t>
            </a:r>
            <a:br>
              <a:rPr lang="tr-TR" dirty="0"/>
            </a:br>
            <a:endParaRPr lang="tr-TR" dirty="0"/>
          </a:p>
        </p:txBody>
      </p:sp>
    </p:spTree>
    <p:extLst>
      <p:ext uri="{BB962C8B-B14F-4D97-AF65-F5344CB8AC3E}">
        <p14:creationId xmlns:p14="http://schemas.microsoft.com/office/powerpoint/2010/main" val="4145355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21163"/>
            <a:ext cx="10515600" cy="1325563"/>
          </a:xfrm>
        </p:spPr>
        <p:txBody>
          <a:bodyPr>
            <a:noAutofit/>
          </a:bodyPr>
          <a:lstStyle/>
          <a:p>
            <a:r>
              <a:rPr lang="tr-TR" sz="3200" dirty="0"/>
              <a:t>1) Teknik Fizibilite</a:t>
            </a:r>
            <a:br>
              <a:rPr lang="tr-TR" sz="3200" b="1" dirty="0"/>
            </a:br>
            <a:br>
              <a:rPr lang="tr-TR" sz="3200" b="1" dirty="0"/>
            </a:br>
            <a:br>
              <a:rPr lang="tr-TR" sz="1800" dirty="0"/>
            </a:br>
            <a:r>
              <a:rPr lang="tr-TR" sz="1800" b="1" dirty="0">
                <a:solidFill>
                  <a:srgbClr val="00B050"/>
                </a:solidFill>
              </a:rPr>
              <a:t>Yazılım Fizibilitesi</a:t>
            </a:r>
            <a:br>
              <a:rPr lang="tr-TR" sz="1800" dirty="0">
                <a:solidFill>
                  <a:srgbClr val="00B050"/>
                </a:solidFill>
              </a:rPr>
            </a:br>
            <a:r>
              <a:rPr lang="tr-TR" sz="1800" b="0" i="0" u="none" strike="noStrike" baseline="0" dirty="0">
                <a:solidFill>
                  <a:srgbClr val="000000"/>
                </a:solidFill>
                <a:latin typeface="Calibri" panose="020F0502020204030204" pitchFamily="34" charset="0"/>
              </a:rPr>
              <a:t>Sistem için Java dili kullanacaktır. Arayüz </a:t>
            </a:r>
            <a:r>
              <a:rPr lang="tr-TR" sz="1800" b="0" i="0" u="none" strike="noStrike" baseline="0" dirty="0" err="1">
                <a:solidFill>
                  <a:srgbClr val="000000"/>
                </a:solidFill>
                <a:latin typeface="Calibri" panose="020F0502020204030204" pitchFamily="34" charset="0"/>
              </a:rPr>
              <a:t>JavaGUI</a:t>
            </a:r>
            <a:r>
              <a:rPr lang="tr-TR" sz="1800" b="0" i="0" u="none" strike="noStrike" baseline="0" dirty="0">
                <a:solidFill>
                  <a:srgbClr val="000000"/>
                </a:solidFill>
                <a:latin typeface="Calibri" panose="020F0502020204030204" pitchFamily="34" charset="0"/>
              </a:rPr>
              <a:t> ile yapılacaktır. </a:t>
            </a:r>
            <a:br>
              <a:rPr lang="tr-TR" sz="1800" b="0" i="0" u="none" strike="noStrike" baseline="0" dirty="0">
                <a:solidFill>
                  <a:srgbClr val="000000"/>
                </a:solidFill>
                <a:latin typeface="Calibri" panose="020F0502020204030204" pitchFamily="34" charset="0"/>
              </a:rPr>
            </a:br>
            <a:r>
              <a:rPr lang="tr-TR" sz="1800" b="0" i="0" u="none" strike="noStrike" baseline="0" dirty="0">
                <a:solidFill>
                  <a:srgbClr val="000000"/>
                </a:solidFill>
                <a:latin typeface="Calibri" panose="020F0502020204030204" pitchFamily="34" charset="0"/>
              </a:rPr>
              <a:t>Program hem MacOS hem de Windows sistemlerde çalışabilir. </a:t>
            </a:r>
            <a:br>
              <a:rPr lang="tr-TR" sz="1800" b="0" i="0" u="none" strike="noStrike" baseline="0" dirty="0">
                <a:solidFill>
                  <a:srgbClr val="000000"/>
                </a:solidFill>
                <a:latin typeface="Calibri" panose="020F0502020204030204" pitchFamily="34" charset="0"/>
              </a:rPr>
            </a:br>
            <a:r>
              <a:rPr lang="tr-TR" sz="1800" b="0" i="0" u="none" strike="noStrike" baseline="0" dirty="0" err="1">
                <a:solidFill>
                  <a:srgbClr val="000000"/>
                </a:solidFill>
                <a:latin typeface="Calibri" panose="020F0502020204030204" pitchFamily="34" charset="0"/>
              </a:rPr>
              <a:t>Use</a:t>
            </a:r>
            <a:r>
              <a:rPr lang="tr-TR" sz="1800" b="0" i="0" u="none" strike="noStrike" baseline="0" dirty="0">
                <a:solidFill>
                  <a:srgbClr val="000000"/>
                </a:solidFill>
                <a:latin typeface="Calibri" panose="020F0502020204030204" pitchFamily="34" charset="0"/>
              </a:rPr>
              <a:t> Case Diyagramlarının oluşturulmasında </a:t>
            </a:r>
            <a:r>
              <a:rPr lang="tr-TR" sz="1800" b="0" i="0" u="none" strike="noStrike" baseline="0" dirty="0" err="1">
                <a:solidFill>
                  <a:srgbClr val="000000"/>
                </a:solidFill>
                <a:latin typeface="Calibri" panose="020F0502020204030204" pitchFamily="34" charset="0"/>
              </a:rPr>
              <a:t>Violet</a:t>
            </a:r>
            <a:r>
              <a:rPr lang="tr-TR" sz="1800" b="0" i="0" u="none" strike="noStrike" baseline="0" dirty="0">
                <a:solidFill>
                  <a:srgbClr val="000000"/>
                </a:solidFill>
                <a:latin typeface="Calibri" panose="020F0502020204030204" pitchFamily="34" charset="0"/>
              </a:rPr>
              <a:t> </a:t>
            </a:r>
            <a:r>
              <a:rPr lang="tr-TR" sz="1800" b="0" i="0" u="none" strike="noStrike" baseline="0" dirty="0" err="1">
                <a:solidFill>
                  <a:srgbClr val="000000"/>
                </a:solidFill>
                <a:latin typeface="Calibri" panose="020F0502020204030204" pitchFamily="34" charset="0"/>
              </a:rPr>
              <a:t>Uml</a:t>
            </a:r>
            <a:r>
              <a:rPr lang="tr-TR" sz="1800" b="0" i="0" u="none" strike="noStrike" baseline="0" dirty="0">
                <a:solidFill>
                  <a:srgbClr val="000000"/>
                </a:solidFill>
                <a:latin typeface="Calibri" panose="020F0502020204030204" pitchFamily="34" charset="0"/>
              </a:rPr>
              <a:t> Editor kullanılacaktır. </a:t>
            </a:r>
            <a:br>
              <a:rPr lang="tr-TR" sz="1800" b="0" i="0" u="none" strike="noStrike" baseline="0" dirty="0">
                <a:solidFill>
                  <a:srgbClr val="000000"/>
                </a:solidFill>
                <a:latin typeface="Calibri" panose="020F0502020204030204" pitchFamily="34" charset="0"/>
              </a:rPr>
            </a:br>
            <a:r>
              <a:rPr lang="tr-TR" sz="1800" b="0" i="0" u="none" strike="noStrike" baseline="0" dirty="0">
                <a:solidFill>
                  <a:srgbClr val="000000"/>
                </a:solidFill>
                <a:latin typeface="Calibri" panose="020F0502020204030204" pitchFamily="34" charset="0"/>
              </a:rPr>
              <a:t>Veri Akış Diyagramları, ER ve Yapı Diyagramının oluşturulmasında draw.io çizim programı kullanılacaktır. </a:t>
            </a:r>
            <a:br>
              <a:rPr lang="tr-TR" sz="1800" dirty="0">
                <a:solidFill>
                  <a:schemeClr val="tx1"/>
                </a:solidFill>
              </a:rPr>
            </a:br>
            <a:br>
              <a:rPr lang="tr-TR" sz="1800" dirty="0">
                <a:solidFill>
                  <a:schemeClr val="tx1"/>
                </a:solidFill>
              </a:rPr>
            </a:br>
            <a:br>
              <a:rPr lang="tr-TR" sz="1800" dirty="0"/>
            </a:br>
            <a:r>
              <a:rPr lang="tr-TR" sz="1800" b="1" dirty="0">
                <a:solidFill>
                  <a:srgbClr val="00B050"/>
                </a:solidFill>
              </a:rPr>
              <a:t>Donanım Fizibilitesi</a:t>
            </a:r>
            <a:br>
              <a:rPr lang="tr-TR" sz="1800" dirty="0"/>
            </a:br>
            <a:r>
              <a:rPr lang="tr-TR" sz="1800" b="0" i="0" u="none" strike="noStrike" baseline="0" dirty="0">
                <a:solidFill>
                  <a:srgbClr val="000000"/>
                </a:solidFill>
                <a:latin typeface="Calibri" panose="020F0502020204030204" pitchFamily="34" charset="0"/>
              </a:rPr>
              <a:t>Ana bilgisayar </a:t>
            </a:r>
            <a:br>
              <a:rPr lang="tr-TR" sz="1800" b="0" i="0" u="none" strike="noStrike" baseline="0" dirty="0">
                <a:solidFill>
                  <a:srgbClr val="000000"/>
                </a:solidFill>
                <a:latin typeface="Calibri" panose="020F0502020204030204" pitchFamily="34" charset="0"/>
              </a:rPr>
            </a:br>
            <a:r>
              <a:rPr lang="tr-TR" sz="1800" b="0" i="0" u="none" strike="noStrike" baseline="0" dirty="0">
                <a:solidFill>
                  <a:srgbClr val="000000"/>
                </a:solidFill>
                <a:latin typeface="Calibri" panose="020F0502020204030204" pitchFamily="34" charset="0"/>
              </a:rPr>
              <a:t>Kullanıcı bilgisayarları </a:t>
            </a:r>
            <a:br>
              <a:rPr lang="tr-TR" sz="1800" b="0" i="0" u="none" strike="noStrike" baseline="0" dirty="0">
                <a:solidFill>
                  <a:srgbClr val="000000"/>
                </a:solidFill>
                <a:latin typeface="Calibri" panose="020F0502020204030204" pitchFamily="34" charset="0"/>
              </a:rPr>
            </a:br>
            <a:r>
              <a:rPr lang="tr-TR" sz="1800" b="0" i="0" u="none" strike="noStrike" baseline="0" dirty="0">
                <a:solidFill>
                  <a:srgbClr val="000000"/>
                </a:solidFill>
                <a:latin typeface="Calibri" panose="020F0502020204030204" pitchFamily="34" charset="0"/>
              </a:rPr>
              <a:t>Çalışan bilgisayarları </a:t>
            </a:r>
            <a:endParaRPr lang="tr-TR" sz="1800" dirty="0">
              <a:solidFill>
                <a:schemeClr val="tx1"/>
              </a:solidFill>
            </a:endParaRPr>
          </a:p>
        </p:txBody>
      </p:sp>
    </p:spTree>
    <p:extLst>
      <p:ext uri="{BB962C8B-B14F-4D97-AF65-F5344CB8AC3E}">
        <p14:creationId xmlns:p14="http://schemas.microsoft.com/office/powerpoint/2010/main" val="352002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o 4"/>
          <p:cNvGraphicFramePr>
            <a:graphicFrameLocks noGrp="1"/>
          </p:cNvGraphicFramePr>
          <p:nvPr>
            <p:extLst>
              <p:ext uri="{D42A27DB-BD31-4B8C-83A1-F6EECF244321}">
                <p14:modId xmlns:p14="http://schemas.microsoft.com/office/powerpoint/2010/main" val="19516722"/>
              </p:ext>
            </p:extLst>
          </p:nvPr>
        </p:nvGraphicFramePr>
        <p:xfrm>
          <a:off x="1363983" y="3789576"/>
          <a:ext cx="6873836" cy="2453909"/>
        </p:xfrm>
        <a:graphic>
          <a:graphicData uri="http://schemas.openxmlformats.org/drawingml/2006/table">
            <a:tbl>
              <a:tblPr firstRow="1" firstCol="1" bandRow="1"/>
              <a:tblGrid>
                <a:gridCol w="2975912">
                  <a:extLst>
                    <a:ext uri="{9D8B030D-6E8A-4147-A177-3AD203B41FA5}">
                      <a16:colId xmlns:a16="http://schemas.microsoft.com/office/drawing/2014/main" val="1255633476"/>
                    </a:ext>
                  </a:extLst>
                </a:gridCol>
                <a:gridCol w="3897924">
                  <a:extLst>
                    <a:ext uri="{9D8B030D-6E8A-4147-A177-3AD203B41FA5}">
                      <a16:colId xmlns:a16="http://schemas.microsoft.com/office/drawing/2014/main" val="2620851730"/>
                    </a:ext>
                  </a:extLst>
                </a:gridCol>
              </a:tblGrid>
              <a:tr h="341454">
                <a:tc>
                  <a:txBody>
                    <a:bodyPr/>
                    <a:lstStyle/>
                    <a:p>
                      <a:pPr algn="ctr">
                        <a:lnSpc>
                          <a:spcPct val="115000"/>
                        </a:lnSpc>
                        <a:spcAft>
                          <a:spcPts val="1000"/>
                        </a:spcAft>
                      </a:pPr>
                      <a:r>
                        <a:rPr lang="tr-TR" sz="1200" kern="100" dirty="0">
                          <a:effectLst/>
                          <a:latin typeface="Calibri" panose="020F0502020204030204" pitchFamily="34" charset="0"/>
                          <a:ea typeface="Times New Roman" panose="02020603050405020304" pitchFamily="18" charset="0"/>
                          <a:cs typeface="Arial" panose="020B0604020202020204" pitchFamily="34" charset="0"/>
                        </a:rPr>
                        <a:t>Diğer Riskler</a:t>
                      </a:r>
                      <a:endParaRPr lang="tr-TR"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algn="ctr">
                        <a:lnSpc>
                          <a:spcPct val="115000"/>
                        </a:lnSpc>
                        <a:spcAft>
                          <a:spcPts val="1000"/>
                        </a:spcAft>
                      </a:pPr>
                      <a:r>
                        <a:rPr lang="tr-TR" sz="1200" kern="100" dirty="0">
                          <a:effectLst/>
                          <a:latin typeface="Calibri" panose="020F0502020204030204" pitchFamily="34" charset="0"/>
                          <a:ea typeface="Times New Roman" panose="02020603050405020304" pitchFamily="18" charset="0"/>
                          <a:cs typeface="Arial" panose="020B0604020202020204" pitchFamily="34" charset="0"/>
                        </a:rPr>
                        <a:t>Çözüm Yöntemi</a:t>
                      </a:r>
                      <a:endParaRPr lang="tr-TR"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2877404780"/>
                  </a:ext>
                </a:extLst>
              </a:tr>
              <a:tr h="1066850">
                <a:tc>
                  <a:txBody>
                    <a:bodyPr/>
                    <a:lstStyle/>
                    <a:p>
                      <a:pPr>
                        <a:lnSpc>
                          <a:spcPct val="115000"/>
                        </a:lnSpc>
                        <a:spcAft>
                          <a:spcPts val="1000"/>
                        </a:spcAft>
                      </a:pPr>
                      <a:r>
                        <a:rPr lang="tr-TR" sz="1200" kern="100" dirty="0">
                          <a:effectLst/>
                          <a:latin typeface="Calibri" panose="020F0502020204030204" pitchFamily="34" charset="0"/>
                          <a:ea typeface="Times New Roman" panose="02020603050405020304" pitchFamily="18" charset="0"/>
                          <a:cs typeface="Arial" panose="020B0604020202020204" pitchFamily="34" charset="0"/>
                        </a:rPr>
                        <a:t>Müşteri ihtiyaçlarının değişmesi ve bu değişimlerin proje yönetimi sürecinde dikkate alınmasına bağlı riskler</a:t>
                      </a:r>
                      <a:endParaRPr lang="tr-TR"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a:lnSpc>
                          <a:spcPct val="115000"/>
                        </a:lnSpc>
                        <a:spcAft>
                          <a:spcPts val="1000"/>
                        </a:spcAft>
                      </a:pPr>
                      <a:r>
                        <a:rPr lang="tr-TR" sz="1200" kern="100" dirty="0">
                          <a:effectLst/>
                          <a:latin typeface="Calibri" panose="020F0502020204030204" pitchFamily="34" charset="0"/>
                          <a:ea typeface="Times New Roman" panose="02020603050405020304" pitchFamily="18" charset="0"/>
                          <a:cs typeface="Arial" panose="020B0604020202020204" pitchFamily="34" charset="0"/>
                        </a:rPr>
                        <a:t>Belirli aralıklarla toplantılar düzenlenip müşteriyi dinleyerek güncellemelerin yapılması</a:t>
                      </a:r>
                      <a:endParaRPr lang="tr-TR"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044592483"/>
                  </a:ext>
                </a:extLst>
              </a:tr>
              <a:tr h="341454">
                <a:tc>
                  <a:txBody>
                    <a:bodyPr/>
                    <a:lstStyle/>
                    <a:p>
                      <a:pPr>
                        <a:lnSpc>
                          <a:spcPct val="115000"/>
                        </a:lnSpc>
                        <a:spcAft>
                          <a:spcPts val="1000"/>
                        </a:spcAft>
                      </a:pPr>
                      <a:r>
                        <a:rPr lang="tr-TR" sz="1200" kern="100">
                          <a:effectLst/>
                          <a:latin typeface="Calibri" panose="020F0502020204030204" pitchFamily="34" charset="0"/>
                          <a:ea typeface="Times New Roman" panose="02020603050405020304" pitchFamily="18" charset="0"/>
                          <a:cs typeface="Arial" panose="020B0604020202020204" pitchFamily="34" charset="0"/>
                        </a:rPr>
                        <a:t>Bütçenin yeterli olmaması</a:t>
                      </a:r>
                      <a:endParaRPr lang="tr-TR"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a:lnSpc>
                          <a:spcPct val="115000"/>
                        </a:lnSpc>
                        <a:spcAft>
                          <a:spcPts val="1000"/>
                        </a:spcAft>
                      </a:pPr>
                      <a:r>
                        <a:rPr lang="tr-TR" sz="1200" kern="100">
                          <a:effectLst/>
                          <a:latin typeface="Calibri" panose="020F0502020204030204" pitchFamily="34" charset="0"/>
                          <a:ea typeface="Times New Roman" panose="02020603050405020304" pitchFamily="18" charset="0"/>
                          <a:cs typeface="Arial" panose="020B0604020202020204" pitchFamily="34" charset="0"/>
                        </a:rPr>
                        <a:t>Risk toleransları için ayrılan fondan kullanılması</a:t>
                      </a:r>
                      <a:endParaRPr lang="tr-TR"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976959127"/>
                  </a:ext>
                </a:extLst>
              </a:tr>
              <a:tr h="704151">
                <a:tc>
                  <a:txBody>
                    <a:bodyPr/>
                    <a:lstStyle/>
                    <a:p>
                      <a:pPr>
                        <a:lnSpc>
                          <a:spcPct val="115000"/>
                        </a:lnSpc>
                        <a:spcAft>
                          <a:spcPts val="1000"/>
                        </a:spcAft>
                      </a:pPr>
                      <a:r>
                        <a:rPr lang="tr-TR" sz="1200" kern="100">
                          <a:effectLst/>
                          <a:latin typeface="Calibri" panose="020F0502020204030204" pitchFamily="34" charset="0"/>
                          <a:ea typeface="Times New Roman" panose="02020603050405020304" pitchFamily="18" charset="0"/>
                          <a:cs typeface="Arial" panose="020B0604020202020204" pitchFamily="34" charset="0"/>
                        </a:rPr>
                        <a:t>Personelin çok deneyimli olmaması</a:t>
                      </a:r>
                      <a:endParaRPr lang="tr-TR"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a:lnSpc>
                          <a:spcPct val="115000"/>
                        </a:lnSpc>
                        <a:spcAft>
                          <a:spcPts val="1000"/>
                        </a:spcAft>
                      </a:pPr>
                      <a:r>
                        <a:rPr lang="tr-TR" sz="1200" kern="100" dirty="0">
                          <a:effectLst/>
                          <a:latin typeface="Calibri" panose="020F0502020204030204" pitchFamily="34" charset="0"/>
                          <a:ea typeface="Times New Roman" panose="02020603050405020304" pitchFamily="18" charset="0"/>
                          <a:cs typeface="Arial" panose="020B0604020202020204" pitchFamily="34" charset="0"/>
                        </a:rPr>
                        <a:t>Bilgilendirme yapılması, eğitimler verilmesi, toplantılar düzenlenmesi</a:t>
                      </a:r>
                      <a:endParaRPr lang="tr-TR"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383092375"/>
                  </a:ext>
                </a:extLst>
              </a:tr>
            </a:tbl>
          </a:graphicData>
        </a:graphic>
      </p:graphicFrame>
      <p:sp>
        <p:nvSpPr>
          <p:cNvPr id="4" name="İçerik Yer Tutucusu 3">
            <a:extLst>
              <a:ext uri="{FF2B5EF4-FFF2-40B4-BE49-F238E27FC236}">
                <a16:creationId xmlns:a16="http://schemas.microsoft.com/office/drawing/2014/main" id="{9279A355-955D-64A6-55E7-E5FDB892EF5D}"/>
              </a:ext>
            </a:extLst>
          </p:cNvPr>
          <p:cNvSpPr>
            <a:spLocks noGrp="1"/>
          </p:cNvSpPr>
          <p:nvPr>
            <p:ph idx="1"/>
          </p:nvPr>
        </p:nvSpPr>
        <p:spPr>
          <a:xfrm>
            <a:off x="1363983" y="2497394"/>
            <a:ext cx="2431270" cy="3543968"/>
          </a:xfrm>
        </p:spPr>
        <p:txBody>
          <a:bodyPr/>
          <a:lstStyle/>
          <a:p>
            <a:endParaRPr lang="tr-TR" dirty="0"/>
          </a:p>
        </p:txBody>
      </p:sp>
      <p:pic>
        <p:nvPicPr>
          <p:cNvPr id="7" name="Resim 6">
            <a:extLst>
              <a:ext uri="{FF2B5EF4-FFF2-40B4-BE49-F238E27FC236}">
                <a16:creationId xmlns:a16="http://schemas.microsoft.com/office/drawing/2014/main" id="{3878700F-AC62-7500-09EE-0E8371156411}"/>
              </a:ext>
            </a:extLst>
          </p:cNvPr>
          <p:cNvPicPr>
            <a:picLocks noChangeAspect="1"/>
          </p:cNvPicPr>
          <p:nvPr/>
        </p:nvPicPr>
        <p:blipFill>
          <a:blip r:embed="rId2"/>
          <a:stretch>
            <a:fillRect/>
          </a:stretch>
        </p:blipFill>
        <p:spPr>
          <a:xfrm>
            <a:off x="1363983" y="48030"/>
            <a:ext cx="6873836" cy="3414056"/>
          </a:xfrm>
          <a:prstGeom prst="rect">
            <a:avLst/>
          </a:prstGeom>
        </p:spPr>
      </p:pic>
    </p:spTree>
    <p:extLst>
      <p:ext uri="{BB962C8B-B14F-4D97-AF65-F5344CB8AC3E}">
        <p14:creationId xmlns:p14="http://schemas.microsoft.com/office/powerpoint/2010/main" val="1445101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a:t>2</a:t>
            </a:r>
            <a:r>
              <a:rPr lang="tr-TR" dirty="0"/>
              <a:t>) Sosyal Fizibilite</a:t>
            </a:r>
            <a:br>
              <a:rPr lang="tr-TR" dirty="0"/>
            </a:br>
            <a:br>
              <a:rPr lang="tr-TR" dirty="0"/>
            </a:br>
            <a:r>
              <a:rPr lang="tr-TR" sz="1800" dirty="0"/>
              <a:t>  </a:t>
            </a:r>
            <a:r>
              <a:rPr lang="tr-TR" sz="1800" b="0" i="0" u="none" strike="noStrike" baseline="0" dirty="0">
                <a:solidFill>
                  <a:srgbClr val="000000"/>
                </a:solidFill>
                <a:latin typeface="Calibri" panose="020F0502020204030204" pitchFamily="34" charset="0"/>
              </a:rPr>
              <a:t>Oluşturulacak sistemin hedef kitlesi üniversite öğrencileridir. Öğrenciler bisiklet kiralamalarını bu sistem aracılığıyla daha kolay bir şekilde gerçekleştirebilir. Bu sebeple geçiş süreci daha kolay olacaktır. Hedef kitlesinin teknolojiyle olan yakınlığı da sistemin benimsenmesini kolaylaştıracaktır. Kullanıcıların projeden beklentileri şu şekildedir: </a:t>
            </a:r>
            <a:br>
              <a:rPr lang="tr-TR" sz="1800" b="0" i="0" u="none" strike="noStrike" baseline="0" dirty="0">
                <a:solidFill>
                  <a:srgbClr val="000000"/>
                </a:solidFill>
                <a:latin typeface="Calibri" panose="020F0502020204030204" pitchFamily="34" charset="0"/>
              </a:rPr>
            </a:br>
            <a:r>
              <a:rPr lang="tr-TR" sz="1800" b="0" i="0" u="none" strike="noStrike" baseline="0" dirty="0">
                <a:solidFill>
                  <a:srgbClr val="000000"/>
                </a:solidFill>
                <a:latin typeface="Calibri" panose="020F0502020204030204" pitchFamily="34" charset="0"/>
              </a:rPr>
              <a:t>Basit bir arayüze sahip olması </a:t>
            </a:r>
            <a:br>
              <a:rPr lang="tr-TR" sz="1800" b="0" i="0" u="none" strike="noStrike" baseline="0" dirty="0">
                <a:solidFill>
                  <a:srgbClr val="000000"/>
                </a:solidFill>
                <a:latin typeface="Calibri" panose="020F0502020204030204" pitchFamily="34" charset="0"/>
              </a:rPr>
            </a:br>
            <a:r>
              <a:rPr lang="tr-TR" sz="1800" b="0" i="0" u="none" strike="noStrike" baseline="0" dirty="0">
                <a:solidFill>
                  <a:srgbClr val="000000"/>
                </a:solidFill>
                <a:latin typeface="Calibri" panose="020F0502020204030204" pitchFamily="34" charset="0"/>
              </a:rPr>
              <a:t>Veri gizliliğinin sağlanması </a:t>
            </a:r>
            <a:br>
              <a:rPr lang="tr-TR" sz="1800" b="0" i="0" u="none" strike="noStrike" baseline="0" dirty="0">
                <a:solidFill>
                  <a:srgbClr val="000000"/>
                </a:solidFill>
                <a:latin typeface="Calibri" panose="020F0502020204030204" pitchFamily="34" charset="0"/>
              </a:rPr>
            </a:br>
            <a:r>
              <a:rPr lang="tr-TR" sz="1800" b="0" i="0" u="none" strike="noStrike" baseline="0" dirty="0">
                <a:solidFill>
                  <a:srgbClr val="000000"/>
                </a:solidFill>
                <a:latin typeface="Calibri" panose="020F0502020204030204" pitchFamily="34" charset="0"/>
              </a:rPr>
              <a:t>Hızlı olması </a:t>
            </a:r>
            <a:br>
              <a:rPr lang="tr-TR" sz="1800" b="0" i="0" u="none" strike="noStrike" baseline="0" dirty="0">
                <a:solidFill>
                  <a:srgbClr val="000000"/>
                </a:solidFill>
                <a:latin typeface="Calibri" panose="020F0502020204030204" pitchFamily="34" charset="0"/>
              </a:rPr>
            </a:br>
            <a:r>
              <a:rPr lang="tr-TR" sz="1800" b="0" i="0" u="none" strike="noStrike" baseline="0" dirty="0">
                <a:solidFill>
                  <a:srgbClr val="000000"/>
                </a:solidFill>
                <a:latin typeface="Calibri" panose="020F0502020204030204" pitchFamily="34" charset="0"/>
              </a:rPr>
              <a:t>Sürekli erişilebilir olması </a:t>
            </a:r>
            <a:br>
              <a:rPr lang="tr-TR" sz="1800" b="0" i="0" u="none" strike="noStrike" baseline="0" dirty="0">
                <a:solidFill>
                  <a:srgbClr val="000000"/>
                </a:solidFill>
                <a:latin typeface="Calibri" panose="020F0502020204030204" pitchFamily="34" charset="0"/>
              </a:rPr>
            </a:br>
            <a:r>
              <a:rPr lang="tr-TR" sz="1800" b="0" i="0" u="none" strike="noStrike" baseline="0" dirty="0">
                <a:solidFill>
                  <a:srgbClr val="000000"/>
                </a:solidFill>
                <a:latin typeface="Calibri" panose="020F0502020204030204" pitchFamily="34" charset="0"/>
              </a:rPr>
              <a:t>Bakiye ekleme işleminin düzgünce yapılabilmesi </a:t>
            </a:r>
            <a:br>
              <a:rPr lang="tr-TR" sz="1800" b="0" i="0" u="none" strike="noStrike" baseline="0" dirty="0">
                <a:solidFill>
                  <a:srgbClr val="000000"/>
                </a:solidFill>
                <a:latin typeface="Calibri" panose="020F0502020204030204" pitchFamily="34" charset="0"/>
              </a:rPr>
            </a:br>
            <a:br>
              <a:rPr lang="tr-TR" sz="1800" b="0" i="0" u="none" strike="noStrike" baseline="0" dirty="0">
                <a:solidFill>
                  <a:srgbClr val="000000"/>
                </a:solidFill>
                <a:latin typeface="Calibri" panose="020F0502020204030204" pitchFamily="34" charset="0"/>
              </a:rPr>
            </a:br>
            <a:r>
              <a:rPr lang="tr-TR" sz="1800" b="0" i="0" u="none" strike="noStrike" baseline="0" dirty="0">
                <a:solidFill>
                  <a:srgbClr val="000000"/>
                </a:solidFill>
                <a:latin typeface="Calibri" panose="020F0502020204030204" pitchFamily="34" charset="0"/>
              </a:rPr>
              <a:t>Proje beklentilerine göre sistemin kullanıcı isteklerini karşılayabileceği öngörülmüştür. </a:t>
            </a:r>
            <a:endParaRPr lang="tr-TR" sz="1600" dirty="0">
              <a:solidFill>
                <a:schemeClr val="tx1"/>
              </a:solidFill>
            </a:endParaRPr>
          </a:p>
        </p:txBody>
      </p:sp>
    </p:spTree>
    <p:extLst>
      <p:ext uri="{BB962C8B-B14F-4D97-AF65-F5344CB8AC3E}">
        <p14:creationId xmlns:p14="http://schemas.microsoft.com/office/powerpoint/2010/main" val="37489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dirty="0"/>
              <a:t>3)Yönetim Fizibilitesi</a:t>
            </a:r>
          </a:p>
        </p:txBody>
      </p:sp>
      <p:sp>
        <p:nvSpPr>
          <p:cNvPr id="3" name="İçerik Yer Tutucusu 2"/>
          <p:cNvSpPr>
            <a:spLocks noGrp="1"/>
          </p:cNvSpPr>
          <p:nvPr>
            <p:ph idx="1"/>
          </p:nvPr>
        </p:nvSpPr>
        <p:spPr/>
        <p:txBody>
          <a:bodyPr/>
          <a:lstStyle/>
          <a:p>
            <a:pPr marL="0" indent="0">
              <a:buNone/>
            </a:pPr>
            <a:r>
              <a:rPr lang="tr-TR" sz="1800" b="0" i="0" u="none" strike="noStrike" baseline="0" dirty="0">
                <a:solidFill>
                  <a:srgbClr val="000000"/>
                </a:solidFill>
                <a:latin typeface="Calibri" panose="020F0502020204030204" pitchFamily="34" charset="0"/>
              </a:rPr>
              <a:t>Geliştirilecek sistem, kiralama sürecinde önemli bir rol oynayacaktır. Sistemin etkisi, öncelikle harcanan zamanı azaltacak ve gerçekleşen işlemleri daha kolay incelenebilir yapacaktır. Otonom sistem sayesinde hatalar azaltılacaktır. Raporlama sayesinde daha doğru iş kararları alınabilecektir. Yönetim sürecine bunlarla birlikte büyük katkı sağlayacaktır. </a:t>
            </a:r>
            <a:endParaRPr lang="tr-TR" dirty="0"/>
          </a:p>
        </p:txBody>
      </p:sp>
    </p:spTree>
    <p:extLst>
      <p:ext uri="{BB962C8B-B14F-4D97-AF65-F5344CB8AC3E}">
        <p14:creationId xmlns:p14="http://schemas.microsoft.com/office/powerpoint/2010/main" val="3583090742"/>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213</TotalTime>
  <Words>744</Words>
  <Application>Microsoft Office PowerPoint</Application>
  <PresentationFormat>Geniş ekran</PresentationFormat>
  <Paragraphs>65</Paragraphs>
  <Slides>27</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27</vt:i4>
      </vt:variant>
    </vt:vector>
  </HeadingPairs>
  <TitlesOfParts>
    <vt:vector size="33" baseType="lpstr">
      <vt:lpstr>Arial</vt:lpstr>
      <vt:lpstr>Calibri</vt:lpstr>
      <vt:lpstr>Century Schoolbook</vt:lpstr>
      <vt:lpstr>Trebuchet MS</vt:lpstr>
      <vt:lpstr>Wingdings 3</vt:lpstr>
      <vt:lpstr>Yüzeyler</vt:lpstr>
      <vt:lpstr>KAMPÜS BİSİKLET KİRALAMA SİSTEMİ</vt:lpstr>
      <vt:lpstr>PowerPoint Sunusu</vt:lpstr>
      <vt:lpstr>PowerPoint Sunusu</vt:lpstr>
      <vt:lpstr>PowerPoint Sunusu</vt:lpstr>
      <vt:lpstr>   Fizibilite Çalışması </vt:lpstr>
      <vt:lpstr>1) Teknik Fizibilite   Yazılım Fizibilitesi Sistem için Java dili kullanacaktır. Arayüz JavaGUI ile yapılacaktır.  Program hem MacOS hem de Windows sistemlerde çalışabilir.  Use Case Diyagramlarının oluşturulmasında Violet Uml Editor kullanılacaktır.  Veri Akış Diyagramları, ER ve Yapı Diyagramının oluşturulmasında draw.io çizim programı kullanılacaktır.    Donanım Fizibilitesi Ana bilgisayar  Kullanıcı bilgisayarları  Çalışan bilgisayarları </vt:lpstr>
      <vt:lpstr>PowerPoint Sunusu</vt:lpstr>
      <vt:lpstr>2) Sosyal Fizibilite    Oluşturulacak sistemin hedef kitlesi üniversite öğrencileridir. Öğrenciler bisiklet kiralamalarını bu sistem aracılığıyla daha kolay bir şekilde gerçekleştirebilir. Bu sebeple geçiş süreci daha kolay olacaktır. Hedef kitlesinin teknolojiyle olan yakınlığı da sistemin benimsenmesini kolaylaştıracaktır. Kullanıcıların projeden beklentileri şu şekildedir:  Basit bir arayüze sahip olması  Veri gizliliğinin sağlanması  Hızlı olması  Sürekli erişilebilir olması  Bakiye ekleme işleminin düzgünce yapılabilmesi   Proje beklentilerine göre sistemin kullanıcı isteklerini karşılayabileceği öngörülmüştür. </vt:lpstr>
      <vt:lpstr>3)Yönetim Fizibilitesi</vt:lpstr>
      <vt:lpstr>4)Yasal Fizibilite</vt:lpstr>
      <vt:lpstr>5)Ekonomik Fizibilite</vt:lpstr>
      <vt:lpstr>Sistem Karlılığı </vt:lpstr>
      <vt:lpstr>PowerPoint Sunusu</vt:lpstr>
      <vt:lpstr>6)Zaman Fizibilitesi</vt:lpstr>
      <vt:lpstr>PowerPoint Sunusu</vt:lpstr>
      <vt:lpstr>Fizibilite Matrisi</vt:lpstr>
      <vt:lpstr>Veri Akış Diyagramları</vt:lpstr>
      <vt:lpstr>Taslak(0.Düzey) Veri Akış Diyagramı</vt:lpstr>
      <vt:lpstr>1.Düzey Veri Akış Diyagramı</vt:lpstr>
      <vt:lpstr>2.Düzey Veri Akış Diyagramı Parça Örnekleri</vt:lpstr>
      <vt:lpstr>Yapı Diyagramı</vt:lpstr>
      <vt:lpstr>        E-R Diyagramı</vt:lpstr>
      <vt:lpstr>Uygulamadan görüntüler</vt:lpstr>
      <vt:lpstr>PowerPoint Sunusu</vt:lpstr>
      <vt:lpstr>PowerPoint Sunusu</vt:lpstr>
      <vt:lpstr>PowerPoint Sunusu</vt:lpstr>
      <vt:lpstr>     Dinlediğiniz için teşekkürler</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SİSTEMİ</dc:title>
  <dc:creator>bayram</dc:creator>
  <cp:lastModifiedBy>ÖMER DİNER</cp:lastModifiedBy>
  <cp:revision>27</cp:revision>
  <dcterms:created xsi:type="dcterms:W3CDTF">2023-05-21T18:36:09Z</dcterms:created>
  <dcterms:modified xsi:type="dcterms:W3CDTF">2024-05-20T22:33:57Z</dcterms:modified>
</cp:coreProperties>
</file>