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6"/>
    <p:restoredTop sz="94694"/>
  </p:normalViewPr>
  <p:slideViewPr>
    <p:cSldViewPr snapToGrid="0" showGuides="1">
      <p:cViewPr varScale="1">
        <p:scale>
          <a:sx n="121" d="100"/>
          <a:sy n="121" d="100"/>
        </p:scale>
        <p:origin x="80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C129-ECFA-697C-4AE3-EBDA1B3A4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7D3B0-6863-52AC-CEAB-0B9672671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6B5ED-B5CD-6D10-F68F-7F2EBAE2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94F3-2D26-7348-8512-C8ED47F47A6A}" type="datetimeFigureOut">
              <a:rPr lang="en-TR" smtClean="0"/>
              <a:t>10.01.2024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A7FE1-2BDE-5D73-577F-E0E66CD7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30AFF-51E7-E44E-AE9B-6417F328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96B2-4E61-B843-A0F3-027B45FCACA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3303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1C694-AA79-B8D9-DB37-62C0A1BF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97182-07BB-14D1-A700-C3FD8704B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D8307-3894-5083-5CDE-1C5B51E84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94F3-2D26-7348-8512-C8ED47F47A6A}" type="datetimeFigureOut">
              <a:rPr lang="en-TR" smtClean="0"/>
              <a:t>10.01.2024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C1CA6-2220-639A-94A4-DAAB5BEF4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4581A-871B-DA5A-7145-C34B155A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96B2-4E61-B843-A0F3-027B45FCACA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5417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ACC74-605F-1BB7-7BDB-3253DB239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F1300-6474-3CD2-752A-E84A50CA9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59E8F-F830-6EBE-CA1E-5FF62E4E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94F3-2D26-7348-8512-C8ED47F47A6A}" type="datetimeFigureOut">
              <a:rPr lang="en-TR" smtClean="0"/>
              <a:t>10.01.2024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E6045-92D4-8668-39B5-78BB3B8A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1EF40-4AB3-1FCF-E2D7-2305326E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96B2-4E61-B843-A0F3-027B45FCACA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74525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42E39-FB7B-FD66-9DA2-E298E0E5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045E8-1A41-61AF-D90A-5AACDA9C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5F321-61C1-8F51-4FC3-ED763E05C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94F3-2D26-7348-8512-C8ED47F47A6A}" type="datetimeFigureOut">
              <a:rPr lang="en-TR" smtClean="0"/>
              <a:t>10.01.2024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8EC6D-F9C7-76B3-C3F6-45DF776F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D924D-0236-6147-82E8-856E63E2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96B2-4E61-B843-A0F3-027B45FCACA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2421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28046-1D6E-0B21-4AC3-E3CB3D053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14122-3571-E559-EF0D-76113FEDA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3B6CC-EB2F-178E-B7C5-4B94D73F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94F3-2D26-7348-8512-C8ED47F47A6A}" type="datetimeFigureOut">
              <a:rPr lang="en-TR" smtClean="0"/>
              <a:t>10.01.2024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DF777-A71B-3C45-D6A7-EF7CACBC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D51A1-E1D8-773C-6A3A-B65C5731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96B2-4E61-B843-A0F3-027B45FCACA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95527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CABC-318E-D3C2-D8CE-6850053B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FA15-6329-39F7-AC8C-2AE5B1420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65C7D-334D-1A3B-CA4C-009B6EDFE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EE168-A2E1-9809-AC7A-D7F71565B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94F3-2D26-7348-8512-C8ED47F47A6A}" type="datetimeFigureOut">
              <a:rPr lang="en-TR" smtClean="0"/>
              <a:t>10.01.2024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EE5FB-8C2E-FD84-CB84-4EC6D7A7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6BFAB-80A6-C416-2F50-F2161309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96B2-4E61-B843-A0F3-027B45FCACA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40612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24F1-AA9A-16BA-3753-2D7EE3D91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BA3AE-34B4-AB60-7166-39C3C548F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99B8E-C051-730C-EEEA-859EA3056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E90F23-2A9B-04C5-876D-D06298C5E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4BC2A-4A47-78F8-BA93-F58D9F2C9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0B6BFE-68E8-1056-D474-5DD9A66E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94F3-2D26-7348-8512-C8ED47F47A6A}" type="datetimeFigureOut">
              <a:rPr lang="en-TR" smtClean="0"/>
              <a:t>10.01.2024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051948-B357-C821-E92C-A329892B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43FE3A-043C-FF73-2365-690E4745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96B2-4E61-B843-A0F3-027B45FCACA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1511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B1A8-6C64-FDA3-52D1-8D3D95F9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DC200F-F7C5-B9DB-3B32-8014EBBA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94F3-2D26-7348-8512-C8ED47F47A6A}" type="datetimeFigureOut">
              <a:rPr lang="en-TR" smtClean="0"/>
              <a:t>10.01.2024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610DF-1657-2E20-E870-F608F2EB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A7F3E-3B38-2E78-F64E-AFDCD0A52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96B2-4E61-B843-A0F3-027B45FCACA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55645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4AD51-0BA9-474C-18B1-44987AD4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94F3-2D26-7348-8512-C8ED47F47A6A}" type="datetimeFigureOut">
              <a:rPr lang="en-TR" smtClean="0"/>
              <a:t>10.01.2024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A1F887-2C33-8FEA-EE06-9184DB33D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0F8F6-2654-A625-EB82-81F63C96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96B2-4E61-B843-A0F3-027B45FCACA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8343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1863-3E0A-CC4E-78DB-D0642C9CA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82D70-FCE2-4A25-4AAF-7ADCA602A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1AF67-C3FD-33AD-F807-58FA78FF4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B99FA-FA93-A6B2-971F-3FFE18DA0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94F3-2D26-7348-8512-C8ED47F47A6A}" type="datetimeFigureOut">
              <a:rPr lang="en-TR" smtClean="0"/>
              <a:t>10.01.2024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92098-12BA-902B-CC8B-C03CAC35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D9032-DEC3-336E-371E-2839C102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96B2-4E61-B843-A0F3-027B45FCACA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6012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FB60-D71E-0E22-92B6-EDFD5A55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E9CDEE-ABB1-FD79-982D-0ACDC99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F736B-92FE-A956-78F5-3001E4A22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D81F2-670E-BB07-C15D-7297290F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94F3-2D26-7348-8512-C8ED47F47A6A}" type="datetimeFigureOut">
              <a:rPr lang="en-TR" smtClean="0"/>
              <a:t>10.01.2024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8F6CA-140C-F23E-1F8F-5F5B68F7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6A4C4-38F1-1495-BE89-34CE8941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96B2-4E61-B843-A0F3-027B45FCACA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47486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3766CF-3684-DC6A-3138-A1DFB22DF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FC885-B4B3-DC79-2F1B-D63041EC7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10A59-106F-9CC6-0E34-E1A4E2B8B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994F3-2D26-7348-8512-C8ED47F47A6A}" type="datetimeFigureOut">
              <a:rPr lang="en-TR" smtClean="0"/>
              <a:t>10.01.2024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78C4B-08EC-C36C-BCA5-F68804224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AFD8C-6B6B-17D5-190B-D0BA83A91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096B2-4E61-B843-A0F3-027B45FCACA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8736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:a16="http://schemas.microsoft.com/office/drawing/2014/main" id="{DA7BE8A0-1812-F190-F696-AF3609776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00" y="1174750"/>
            <a:ext cx="2717800" cy="189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E906D934-3A71-3802-74A4-563DF70DA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58624" tIns="888720" rIns="584016" bIns="177744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T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A1B22C4-37A1-70FF-DA47-136F6DBAB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409" y="1766957"/>
            <a:ext cx="8221183" cy="3677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58624" tIns="888720" rIns="584016" bIns="17774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TR" sz="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T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T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T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MARMARA UNIVERSITY FACULTY OF ENGINEERING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T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T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EE4069 Fall 2023</a:t>
            </a:r>
            <a:endParaRPr kumimoji="0" lang="en-US" altLang="en-T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1" u="none" strike="noStrike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Artificial Intelligence in Health Sciences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b="0" i="1" u="none" strike="noStrike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T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PROJECT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T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TR" sz="1400" dirty="0">
                <a:cs typeface="Arial" panose="020B0604020202020204" pitchFamily="34" charset="0"/>
              </a:rPr>
              <a:t>A Deep Learning Detection Model for </a:t>
            </a:r>
            <a:r>
              <a:rPr lang="en-US" altLang="en-TR" sz="1400" dirty="0">
                <a:solidFill>
                  <a:srgbClr val="3C4043"/>
                </a:solidFill>
                <a:cs typeface="Arial" panose="020B0604020202020204" pitchFamily="34" charset="0"/>
              </a:rPr>
              <a:t>S</a:t>
            </a:r>
            <a:r>
              <a:rPr lang="en-US" sz="1400" i="0" u="none" strike="noStrike" dirty="0">
                <a:solidFill>
                  <a:srgbClr val="3C4043"/>
                </a:solidFill>
                <a:effectLst/>
                <a:cs typeface="Arial" panose="020B0604020202020204" pitchFamily="34" charset="0"/>
              </a:rPr>
              <a:t>coliosis and Spondylolisthesis from </a:t>
            </a:r>
            <a:r>
              <a:rPr lang="en-US" sz="1400" dirty="0">
                <a:solidFill>
                  <a:srgbClr val="3C4043"/>
                </a:solidFill>
                <a:cs typeface="Arial" panose="020B0604020202020204" pitchFamily="34" charset="0"/>
              </a:rPr>
              <a:t>X</a:t>
            </a:r>
            <a:r>
              <a:rPr lang="en-US" sz="1400" i="0" u="none" strike="noStrike" dirty="0">
                <a:solidFill>
                  <a:srgbClr val="3C4043"/>
                </a:solidFill>
                <a:effectLst/>
                <a:cs typeface="Arial" panose="020B0604020202020204" pitchFamily="34" charset="0"/>
              </a:rPr>
              <a:t>-Ray Images</a:t>
            </a:r>
            <a:endParaRPr kumimoji="0" lang="en-US" altLang="en-TR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473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289D-E54D-BD83-889A-F0C5DB5DB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TR" dirty="0"/>
              <a:t>Prediction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0C17C-EB32-87AA-CEBE-79E4C7AB8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TR" dirty="0"/>
              <a:t>GoogLeNet:</a:t>
            </a:r>
          </a:p>
          <a:p>
            <a:pPr marL="0" indent="0" algn="ctr">
              <a:buNone/>
            </a:pPr>
            <a:endParaRPr lang="en-TR" dirty="0"/>
          </a:p>
          <a:p>
            <a:pPr marL="0" indent="0" algn="ctr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r>
              <a:rPr lang="en-TR" dirty="0"/>
              <a:t>CustomNet:</a:t>
            </a:r>
          </a:p>
          <a:p>
            <a:pPr marL="0" indent="0">
              <a:buNone/>
            </a:pPr>
            <a:endParaRPr lang="en-TR" dirty="0"/>
          </a:p>
        </p:txBody>
      </p:sp>
      <p:pic>
        <p:nvPicPr>
          <p:cNvPr id="5" name="Picture 4" descr="A x-ray of a person's chest&#10;&#10;Description automatically generated">
            <a:extLst>
              <a:ext uri="{FF2B5EF4-FFF2-40B4-BE49-F238E27FC236}">
                <a16:creationId xmlns:a16="http://schemas.microsoft.com/office/drawing/2014/main" id="{2CB76C5F-E789-69AD-A121-701349FF6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000" y="1514563"/>
            <a:ext cx="2880000" cy="2160000"/>
          </a:xfrm>
          <a:prstGeom prst="rect">
            <a:avLst/>
          </a:prstGeom>
        </p:spPr>
      </p:pic>
      <p:pic>
        <p:nvPicPr>
          <p:cNvPr id="7" name="Picture 6" descr="A close-up of a x-ray of a person's spine&#10;&#10;Description automatically generated">
            <a:extLst>
              <a:ext uri="{FF2B5EF4-FFF2-40B4-BE49-F238E27FC236}">
                <a16:creationId xmlns:a16="http://schemas.microsoft.com/office/drawing/2014/main" id="{2AB17EA4-A289-AFD7-AAFE-5D67CE42B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600" y="1506663"/>
            <a:ext cx="2880000" cy="2160000"/>
          </a:xfrm>
          <a:prstGeom prst="rect">
            <a:avLst/>
          </a:prstGeom>
        </p:spPr>
      </p:pic>
      <p:pic>
        <p:nvPicPr>
          <p:cNvPr id="9" name="Picture 8" descr="A close-up of a spine x-ray&#10;&#10;Description automatically generated">
            <a:extLst>
              <a:ext uri="{FF2B5EF4-FFF2-40B4-BE49-F238E27FC236}">
                <a16:creationId xmlns:a16="http://schemas.microsoft.com/office/drawing/2014/main" id="{E5E90C9C-2270-AB0B-412F-032C4CD2E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800" y="1510613"/>
            <a:ext cx="2880000" cy="2160000"/>
          </a:xfrm>
          <a:prstGeom prst="rect">
            <a:avLst/>
          </a:prstGeom>
        </p:spPr>
      </p:pic>
      <p:pic>
        <p:nvPicPr>
          <p:cNvPr id="11" name="Picture 10" descr="A x-ray of a person's chest&#10;&#10;Description automatically generated">
            <a:extLst>
              <a:ext uri="{FF2B5EF4-FFF2-40B4-BE49-F238E27FC236}">
                <a16:creationId xmlns:a16="http://schemas.microsoft.com/office/drawing/2014/main" id="{316135FD-DAED-BB32-502E-7C14FC30D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000" y="3429000"/>
            <a:ext cx="2880000" cy="2160000"/>
          </a:xfrm>
          <a:prstGeom prst="rect">
            <a:avLst/>
          </a:prstGeom>
        </p:spPr>
      </p:pic>
      <p:pic>
        <p:nvPicPr>
          <p:cNvPr id="13" name="Picture 12" descr="A close-up of a spine&#10;&#10;Description automatically generated">
            <a:extLst>
              <a:ext uri="{FF2B5EF4-FFF2-40B4-BE49-F238E27FC236}">
                <a16:creationId xmlns:a16="http://schemas.microsoft.com/office/drawing/2014/main" id="{0E7592BF-305E-E331-5363-1A2916965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1600" y="3448595"/>
            <a:ext cx="2880000" cy="2160000"/>
          </a:xfrm>
          <a:prstGeom prst="rect">
            <a:avLst/>
          </a:prstGeom>
        </p:spPr>
      </p:pic>
      <p:pic>
        <p:nvPicPr>
          <p:cNvPr id="15" name="Picture 14" descr="A close-up of a x-ray&#10;&#10;Description automatically generated">
            <a:extLst>
              <a:ext uri="{FF2B5EF4-FFF2-40B4-BE49-F238E27FC236}">
                <a16:creationId xmlns:a16="http://schemas.microsoft.com/office/drawing/2014/main" id="{7E73E8AF-65D0-FA07-7193-F777B24EEB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3800" y="3448595"/>
            <a:ext cx="288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61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0E99-88D0-A834-73C8-E4AC387A7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7305" y="3051397"/>
            <a:ext cx="2537389" cy="75520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TR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4862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EFB64-50AF-9B78-2BD2-B0364B6A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TR" b="1" dirty="0"/>
              <a:t>System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EFC14-3368-BEBB-D8F6-45AE6A9AC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TR" dirty="0"/>
              <a:t>GoogLeNet Model: </a:t>
            </a:r>
          </a:p>
          <a:p>
            <a:r>
              <a:rPr lang="en-TR" sz="2000" dirty="0"/>
              <a:t>22 layers deep.</a:t>
            </a:r>
          </a:p>
          <a:p>
            <a:r>
              <a:rPr lang="en-TR" sz="2000" dirty="0"/>
              <a:t>1</a:t>
            </a:r>
            <a:r>
              <a:rPr lang="en-TR" sz="2000" b="0" i="0" u="none" strike="noStrike" dirty="0">
                <a:effectLst/>
              </a:rPr>
              <a:t>8,278,353 t</a:t>
            </a:r>
            <a:r>
              <a:rPr lang="en-TR" sz="2000" dirty="0"/>
              <a:t>otal number of parameters.</a:t>
            </a:r>
          </a:p>
          <a:p>
            <a:r>
              <a:rPr lang="en-TR" sz="2000" dirty="0"/>
              <a:t>Architecture uses 1x1 convolution to increase</a:t>
            </a:r>
            <a:br>
              <a:rPr lang="en-TR" sz="2000" dirty="0"/>
            </a:br>
            <a:r>
              <a:rPr lang="en-TR" sz="2000" dirty="0"/>
              <a:t>the depth by  decreasing number </a:t>
            </a:r>
            <a:br>
              <a:rPr lang="en-TR" sz="2000" dirty="0"/>
            </a:br>
            <a:r>
              <a:rPr lang="en-TR" sz="2000" dirty="0"/>
              <a:t>of parameters.</a:t>
            </a:r>
          </a:p>
          <a:p>
            <a:r>
              <a:rPr lang="en-TR" sz="2000" dirty="0"/>
              <a:t>Freezing pre-trained layers. </a:t>
            </a:r>
          </a:p>
          <a:p>
            <a:r>
              <a:rPr lang="en-TR" sz="2000" dirty="0"/>
              <a:t>Adding output dense layer.</a:t>
            </a:r>
          </a:p>
          <a:p>
            <a:r>
              <a:rPr lang="en-TR" sz="2000" dirty="0"/>
              <a:t>Data normalization applied.</a:t>
            </a:r>
          </a:p>
          <a:p>
            <a:endParaRPr lang="en-TR" sz="2000" dirty="0"/>
          </a:p>
          <a:p>
            <a:endParaRPr lang="en-TR" dirty="0"/>
          </a:p>
          <a:p>
            <a:pPr marL="0" indent="0">
              <a:buNone/>
            </a:pPr>
            <a:endParaRPr lang="en-TR" dirty="0"/>
          </a:p>
        </p:txBody>
      </p:sp>
      <p:pic>
        <p:nvPicPr>
          <p:cNvPr id="5" name="Picture 4" descr="A table of numbers and symbols&#10;&#10;Description automatically generated">
            <a:extLst>
              <a:ext uri="{FF2B5EF4-FFF2-40B4-BE49-F238E27FC236}">
                <a16:creationId xmlns:a16="http://schemas.microsoft.com/office/drawing/2014/main" id="{527275C2-8A66-0D30-6CA8-2FDFB9405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300" y="1825625"/>
            <a:ext cx="53975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4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EFB64-50AF-9B78-2BD2-B0364B6A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TR" b="1" dirty="0"/>
              <a:t>System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EFC14-3368-BEBB-D8F6-45AE6A9AC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TR" dirty="0"/>
              <a:t>CustomNet Model: </a:t>
            </a:r>
          </a:p>
          <a:p>
            <a:r>
              <a:rPr lang="en-TR" sz="2000" dirty="0"/>
              <a:t>6 layers deep.</a:t>
            </a:r>
          </a:p>
          <a:p>
            <a:r>
              <a:rPr lang="en-TR" sz="2000" dirty="0"/>
              <a:t>896,579</a:t>
            </a:r>
            <a:r>
              <a:rPr lang="en-TR" sz="2000" b="0" i="0" u="none" strike="noStrike" dirty="0">
                <a:effectLst/>
              </a:rPr>
              <a:t> t</a:t>
            </a:r>
            <a:r>
              <a:rPr lang="en-TR" sz="2000" dirty="0"/>
              <a:t>otal number of parameters.</a:t>
            </a:r>
          </a:p>
          <a:p>
            <a:r>
              <a:rPr lang="en-TR" sz="2000" dirty="0"/>
              <a:t>Data augmention applied.</a:t>
            </a:r>
          </a:p>
          <a:p>
            <a:endParaRPr lang="en-TR" sz="2000" dirty="0"/>
          </a:p>
          <a:p>
            <a:endParaRPr lang="en-TR" dirty="0"/>
          </a:p>
          <a:p>
            <a:pPr marL="0" indent="0">
              <a:buNone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31025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0958-117F-329F-8FDC-A8DC2C49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TR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903B4-B5D5-208A-17AF-64060A950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Söhne Mono"/>
              </a:rPr>
              <a:t>C</a:t>
            </a:r>
            <a:r>
              <a:rPr lang="en-US" b="0" i="0" u="none" strike="noStrike" dirty="0">
                <a:effectLst/>
                <a:latin typeface="Söhne Mono"/>
              </a:rPr>
              <a:t>ontrast enhancement and normalization.</a:t>
            </a:r>
            <a:endParaRPr lang="en-TR" dirty="0"/>
          </a:p>
        </p:txBody>
      </p:sp>
      <p:pic>
        <p:nvPicPr>
          <p:cNvPr id="5" name="Picture 4" descr="A close-up of x-ray images&#10;&#10;Description automatically generated">
            <a:extLst>
              <a:ext uri="{FF2B5EF4-FFF2-40B4-BE49-F238E27FC236}">
                <a16:creationId xmlns:a16="http://schemas.microsoft.com/office/drawing/2014/main" id="{ADEBF0F9-3DC5-DAA5-1975-3076BEBC3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00" y="3096645"/>
            <a:ext cx="3600000" cy="1800000"/>
          </a:xfrm>
          <a:prstGeom prst="rect">
            <a:avLst/>
          </a:prstGeom>
        </p:spPr>
      </p:pic>
      <p:pic>
        <p:nvPicPr>
          <p:cNvPr id="7" name="Picture 6" descr="A comparison of x-ray images of a human spine&#10;&#10;Description automatically generated">
            <a:extLst>
              <a:ext uri="{FF2B5EF4-FFF2-40B4-BE49-F238E27FC236}">
                <a16:creationId xmlns:a16="http://schemas.microsoft.com/office/drawing/2014/main" id="{826F93E3-16E3-AA3A-B305-3D02A281B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000" y="3096645"/>
            <a:ext cx="3600000" cy="1800000"/>
          </a:xfrm>
          <a:prstGeom prst="rect">
            <a:avLst/>
          </a:prstGeom>
        </p:spPr>
      </p:pic>
      <p:pic>
        <p:nvPicPr>
          <p:cNvPr id="9" name="Picture 8" descr="A close-up of x-ray images&#10;&#10;Description automatically generated">
            <a:extLst>
              <a:ext uri="{FF2B5EF4-FFF2-40B4-BE49-F238E27FC236}">
                <a16:creationId xmlns:a16="http://schemas.microsoft.com/office/drawing/2014/main" id="{7C958E12-A5A8-3F98-7CEB-8C9FC462E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9800" y="3096645"/>
            <a:ext cx="36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2A594E-D6F5-8F74-9D13-E00D5115F104}"/>
              </a:ext>
            </a:extLst>
          </p:cNvPr>
          <p:cNvSpPr txBox="1"/>
          <p:nvPr/>
        </p:nvSpPr>
        <p:spPr>
          <a:xfrm>
            <a:off x="354405" y="5115104"/>
            <a:ext cx="337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sz="1600" dirty="0"/>
              <a:t>Normal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726D36-DBB7-D788-899C-1C2F23174390}"/>
              </a:ext>
            </a:extLst>
          </p:cNvPr>
          <p:cNvSpPr txBox="1"/>
          <p:nvPr/>
        </p:nvSpPr>
        <p:spPr>
          <a:xfrm>
            <a:off x="4166307" y="5115104"/>
            <a:ext cx="337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sz="1600" dirty="0"/>
              <a:t>Spond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D666DB-7EC6-5AF6-4F6E-466322EC8DA4}"/>
              </a:ext>
            </a:extLst>
          </p:cNvPr>
          <p:cNvSpPr txBox="1"/>
          <p:nvPr/>
        </p:nvSpPr>
        <p:spPr>
          <a:xfrm>
            <a:off x="8345759" y="5115104"/>
            <a:ext cx="337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sz="1600" dirty="0"/>
              <a:t>Scol</a:t>
            </a:r>
          </a:p>
        </p:txBody>
      </p:sp>
    </p:spTree>
    <p:extLst>
      <p:ext uri="{BB962C8B-B14F-4D97-AF65-F5344CB8AC3E}">
        <p14:creationId xmlns:p14="http://schemas.microsoft.com/office/powerpoint/2010/main" val="396106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B89A-A1DB-EAFE-9394-423EA7E29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TR" dirty="0"/>
              <a:t>Normalization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D8985-9633-5550-B628-98E8ED225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TR" sz="2000" dirty="0"/>
          </a:p>
          <a:p>
            <a:pPr marL="0" indent="0">
              <a:buNone/>
            </a:pPr>
            <a:endParaRPr lang="en-TR" dirty="0"/>
          </a:p>
        </p:txBody>
      </p:sp>
      <p:pic>
        <p:nvPicPr>
          <p:cNvPr id="5" name="Picture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97211CCC-FC19-0A51-F965-BDDCFBC76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25625"/>
            <a:ext cx="4320000" cy="3240000"/>
          </a:xfrm>
          <a:prstGeom prst="rect">
            <a:avLst/>
          </a:prstGeom>
        </p:spPr>
      </p:pic>
      <p:pic>
        <p:nvPicPr>
          <p:cNvPr id="7" name="Picture 6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3ECE56EA-3A38-8834-3E46-A2F0885C9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800" y="1809000"/>
            <a:ext cx="4320000" cy="32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003B87-F343-0C91-B0E6-B033EFB50CBF}"/>
              </a:ext>
            </a:extLst>
          </p:cNvPr>
          <p:cNvSpPr txBox="1"/>
          <p:nvPr/>
        </p:nvSpPr>
        <p:spPr>
          <a:xfrm>
            <a:off x="1310406" y="5200562"/>
            <a:ext cx="337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sz="1600" dirty="0"/>
              <a:t>GoogLeNet without normalization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3D1A6B-7274-C947-473A-EAE3BBE8A410}"/>
              </a:ext>
            </a:extLst>
          </p:cNvPr>
          <p:cNvSpPr txBox="1"/>
          <p:nvPr/>
        </p:nvSpPr>
        <p:spPr>
          <a:xfrm>
            <a:off x="7506006" y="5200562"/>
            <a:ext cx="337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sz="1600" dirty="0"/>
              <a:t>GoogLeNet with normalization</a:t>
            </a:r>
          </a:p>
        </p:txBody>
      </p:sp>
    </p:spTree>
    <p:extLst>
      <p:ext uri="{BB962C8B-B14F-4D97-AF65-F5344CB8AC3E}">
        <p14:creationId xmlns:p14="http://schemas.microsoft.com/office/powerpoint/2010/main" val="200006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B938-52B6-D6CC-C0C8-6237CB9B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TR" dirty="0"/>
              <a:t>Normalization Performance Analysis</a:t>
            </a:r>
          </a:p>
        </p:txBody>
      </p:sp>
      <p:pic>
        <p:nvPicPr>
          <p:cNvPr id="5" name="Content Placeholder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0A4E8EC1-DA5B-56E9-B0C2-B8190EB69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825625"/>
            <a:ext cx="4320000" cy="3240000"/>
          </a:xfrm>
        </p:spPr>
      </p:pic>
      <p:pic>
        <p:nvPicPr>
          <p:cNvPr id="7" name="Picture 6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F6195624-3D9F-798A-065E-4DA1A5651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800" y="1825625"/>
            <a:ext cx="4320000" cy="32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85D9E5-D386-7783-EAFD-57A476DC6034}"/>
              </a:ext>
            </a:extLst>
          </p:cNvPr>
          <p:cNvSpPr txBox="1"/>
          <p:nvPr/>
        </p:nvSpPr>
        <p:spPr>
          <a:xfrm>
            <a:off x="1310406" y="5200562"/>
            <a:ext cx="337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sz="1600" dirty="0"/>
              <a:t>GoogLeNet without normalization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B54DB7-0E1A-955A-2835-C111EB350E6E}"/>
              </a:ext>
            </a:extLst>
          </p:cNvPr>
          <p:cNvSpPr txBox="1"/>
          <p:nvPr/>
        </p:nvSpPr>
        <p:spPr>
          <a:xfrm>
            <a:off x="7506006" y="5200562"/>
            <a:ext cx="337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sz="1600" dirty="0"/>
              <a:t>GoogLeNet with normalization</a:t>
            </a:r>
          </a:p>
        </p:txBody>
      </p:sp>
    </p:spTree>
    <p:extLst>
      <p:ext uri="{BB962C8B-B14F-4D97-AF65-F5344CB8AC3E}">
        <p14:creationId xmlns:p14="http://schemas.microsoft.com/office/powerpoint/2010/main" val="246031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7CB8-EE12-79CC-94E8-BD7E1119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TR" dirty="0"/>
              <a:t>GoogLeNet vs CustomNet</a:t>
            </a:r>
            <a:br>
              <a:rPr lang="en-TR" dirty="0"/>
            </a:br>
            <a:r>
              <a:rPr lang="en-TR" dirty="0"/>
              <a:t>Performance Analysis</a:t>
            </a:r>
          </a:p>
        </p:txBody>
      </p:sp>
      <p:pic>
        <p:nvPicPr>
          <p:cNvPr id="4" name="Content Placeholder 3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2176AB9B-B16C-C40A-EC88-1F9A36F7B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9000"/>
            <a:ext cx="4320000" cy="3240000"/>
          </a:xfrm>
          <a:prstGeom prst="rect">
            <a:avLst/>
          </a:prstGeom>
        </p:spPr>
      </p:pic>
      <p:pic>
        <p:nvPicPr>
          <p:cNvPr id="6" name="Picture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4CE8097-E00A-8E62-146A-B904E2CB3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802" y="1809000"/>
            <a:ext cx="4320000" cy="324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0D846F-4563-E566-9184-D9F5EDDC5E6C}"/>
              </a:ext>
            </a:extLst>
          </p:cNvPr>
          <p:cNvSpPr txBox="1"/>
          <p:nvPr/>
        </p:nvSpPr>
        <p:spPr>
          <a:xfrm>
            <a:off x="1310406" y="5102797"/>
            <a:ext cx="337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sz="1600" dirty="0"/>
              <a:t>GoogLeNet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AEB08C-5197-728A-19CE-66BC79481B65}"/>
              </a:ext>
            </a:extLst>
          </p:cNvPr>
          <p:cNvSpPr txBox="1"/>
          <p:nvPr/>
        </p:nvSpPr>
        <p:spPr>
          <a:xfrm>
            <a:off x="7506006" y="5102797"/>
            <a:ext cx="337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sz="1600" dirty="0"/>
              <a:t>CustomNet</a:t>
            </a:r>
          </a:p>
        </p:txBody>
      </p:sp>
    </p:spTree>
    <p:extLst>
      <p:ext uri="{BB962C8B-B14F-4D97-AF65-F5344CB8AC3E}">
        <p14:creationId xmlns:p14="http://schemas.microsoft.com/office/powerpoint/2010/main" val="283862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89BEC-7D85-A439-13FA-8B704DC4C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TR" dirty="0"/>
              <a:t>GoogLeNet vs CustomNet</a:t>
            </a:r>
            <a:br>
              <a:rPr lang="en-TR" dirty="0"/>
            </a:br>
            <a:r>
              <a:rPr lang="en-TR" dirty="0"/>
              <a:t>Performance Analysis</a:t>
            </a:r>
          </a:p>
        </p:txBody>
      </p:sp>
      <p:pic>
        <p:nvPicPr>
          <p:cNvPr id="5" name="Content Placeholder 4" descr="A graph of loss and loss&#10;&#10;Description automatically generated with medium confidence">
            <a:extLst>
              <a:ext uri="{FF2B5EF4-FFF2-40B4-BE49-F238E27FC236}">
                <a16:creationId xmlns:a16="http://schemas.microsoft.com/office/drawing/2014/main" id="{09F940D2-F20C-5B30-7495-C0DAEADFC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3800" y="1809000"/>
            <a:ext cx="4320000" cy="3240000"/>
          </a:xfrm>
        </p:spPr>
      </p:pic>
      <p:pic>
        <p:nvPicPr>
          <p:cNvPr id="7" name="Picture 6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3526DECD-1DD4-0527-D903-FFE8DE1CF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09000"/>
            <a:ext cx="4320000" cy="32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BE9532-65EE-4FB9-F20A-1715D17C6B9B}"/>
              </a:ext>
            </a:extLst>
          </p:cNvPr>
          <p:cNvSpPr txBox="1"/>
          <p:nvPr/>
        </p:nvSpPr>
        <p:spPr>
          <a:xfrm>
            <a:off x="1310404" y="5153024"/>
            <a:ext cx="337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sz="1600" dirty="0"/>
              <a:t>GoogLeNet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CA0A87-7FAF-F458-8364-69A4D54B5489}"/>
              </a:ext>
            </a:extLst>
          </p:cNvPr>
          <p:cNvSpPr txBox="1"/>
          <p:nvPr/>
        </p:nvSpPr>
        <p:spPr>
          <a:xfrm>
            <a:off x="7506008" y="5153024"/>
            <a:ext cx="337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sz="1600" dirty="0"/>
              <a:t>CustomNet</a:t>
            </a:r>
          </a:p>
        </p:txBody>
      </p:sp>
    </p:spTree>
    <p:extLst>
      <p:ext uri="{BB962C8B-B14F-4D97-AF65-F5344CB8AC3E}">
        <p14:creationId xmlns:p14="http://schemas.microsoft.com/office/powerpoint/2010/main" val="2637289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EE30-8C1A-364C-9204-F2320B6B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TR" dirty="0"/>
              <a:t>GoogLeNet vs CustomNet</a:t>
            </a:r>
            <a:br>
              <a:rPr lang="en-TR" dirty="0"/>
            </a:br>
            <a:r>
              <a:rPr lang="en-TR" dirty="0"/>
              <a:t>Performance Analysis</a:t>
            </a:r>
          </a:p>
        </p:txBody>
      </p:sp>
      <p:pic>
        <p:nvPicPr>
          <p:cNvPr id="7" name="Picture 6" descr="A blue square with white text&#10;&#10;Description automatically generated">
            <a:extLst>
              <a:ext uri="{FF2B5EF4-FFF2-40B4-BE49-F238E27FC236}">
                <a16:creationId xmlns:a16="http://schemas.microsoft.com/office/drawing/2014/main" id="{EC4D6AD7-423B-2E2F-0AAE-457D0BAD0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00" y="1809000"/>
            <a:ext cx="4320000" cy="324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DC470F-07AC-6A4B-4209-ACA065E056B7}"/>
              </a:ext>
            </a:extLst>
          </p:cNvPr>
          <p:cNvSpPr txBox="1"/>
          <p:nvPr/>
        </p:nvSpPr>
        <p:spPr>
          <a:xfrm>
            <a:off x="1310406" y="5049000"/>
            <a:ext cx="337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sz="1600" dirty="0"/>
              <a:t>GoogLeNet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82E720-7788-DCA3-4D88-4E269BF2BDF5}"/>
              </a:ext>
            </a:extLst>
          </p:cNvPr>
          <p:cNvSpPr txBox="1"/>
          <p:nvPr/>
        </p:nvSpPr>
        <p:spPr>
          <a:xfrm>
            <a:off x="7506005" y="5049000"/>
            <a:ext cx="337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sz="1600" dirty="0"/>
              <a:t>CustomNet</a:t>
            </a:r>
          </a:p>
        </p:txBody>
      </p:sp>
      <p:pic>
        <p:nvPicPr>
          <p:cNvPr id="14" name="Content Placeholder 13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A7D09A90-9D3A-49DC-F0BA-40524F537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0405" y="1809000"/>
            <a:ext cx="4320000" cy="3240000"/>
          </a:xfrm>
        </p:spPr>
      </p:pic>
    </p:spTree>
    <p:extLst>
      <p:ext uri="{BB962C8B-B14F-4D97-AF65-F5344CB8AC3E}">
        <p14:creationId xmlns:p14="http://schemas.microsoft.com/office/powerpoint/2010/main" val="216174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151</Words>
  <Application>Microsoft Macintosh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Söhne Mono</vt:lpstr>
      <vt:lpstr>Office Theme</vt:lpstr>
      <vt:lpstr>PowerPoint Presentation</vt:lpstr>
      <vt:lpstr>System Model</vt:lpstr>
      <vt:lpstr>System Model</vt:lpstr>
      <vt:lpstr>Pre-Processing</vt:lpstr>
      <vt:lpstr>Normalization Performance Analysis</vt:lpstr>
      <vt:lpstr>Normalization Performance Analysis</vt:lpstr>
      <vt:lpstr>GoogLeNet vs CustomNet Performance Analysis</vt:lpstr>
      <vt:lpstr>GoogLeNet vs CustomNet Performance Analysis</vt:lpstr>
      <vt:lpstr>GoogLeNet vs CustomNet Performance Analysis</vt:lpstr>
      <vt:lpstr>Prediction 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Ömer Sabri Emeksiz</dc:creator>
  <cp:lastModifiedBy>Ömer Sabri Emeksiz</cp:lastModifiedBy>
  <cp:revision>3</cp:revision>
  <dcterms:created xsi:type="dcterms:W3CDTF">2024-01-10T18:39:39Z</dcterms:created>
  <dcterms:modified xsi:type="dcterms:W3CDTF">2024-01-10T21:56:49Z</dcterms:modified>
</cp:coreProperties>
</file>