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notesMasterIdLst>
    <p:notesMasterId r:id="rId25"/>
  </p:notesMasterIdLst>
  <p:sldIdLst>
    <p:sldId id="256" r:id="rId2"/>
    <p:sldId id="257" r:id="rId3"/>
    <p:sldId id="258" r:id="rId4"/>
    <p:sldId id="259" r:id="rId5"/>
    <p:sldId id="260" r:id="rId6"/>
    <p:sldId id="279"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005A2EF9-0A03-4C9E-8F4C-2C543F86CAFE}">
          <p14:sldIdLst>
            <p14:sldId id="256"/>
            <p14:sldId id="257"/>
            <p14:sldId id="258"/>
            <p14:sldId id="259"/>
            <p14:sldId id="260"/>
            <p14:sldId id="279"/>
            <p14:sldId id="261"/>
            <p14:sldId id="262"/>
            <p14:sldId id="263"/>
            <p14:sldId id="265"/>
            <p14:sldId id="266"/>
            <p14:sldId id="267"/>
            <p14:sldId id="268"/>
            <p14:sldId id="269"/>
            <p14:sldId id="270"/>
            <p14:sldId id="271"/>
            <p14:sldId id="272"/>
            <p14:sldId id="273"/>
            <p14:sldId id="274"/>
            <p14:sldId id="275"/>
            <p14:sldId id="276"/>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9197" autoAdjust="0"/>
  </p:normalViewPr>
  <p:slideViewPr>
    <p:cSldViewPr snapToGrid="0">
      <p:cViewPr varScale="1">
        <p:scale>
          <a:sx n="58" d="100"/>
          <a:sy n="58" d="100"/>
        </p:scale>
        <p:origin x="12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C0A61-AEC6-44D8-A3D5-2721246C9DC2}" type="datetimeFigureOut">
              <a:rPr lang="tr-TR" smtClean="0"/>
              <a:t>5.05.2018</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276650-E37A-438E-860C-9D216900B7EE}" type="slidenum">
              <a:rPr lang="tr-TR" smtClean="0"/>
              <a:t>‹#›</a:t>
            </a:fld>
            <a:endParaRPr lang="tr-TR"/>
          </a:p>
        </p:txBody>
      </p:sp>
    </p:spTree>
    <p:extLst>
      <p:ext uri="{BB962C8B-B14F-4D97-AF65-F5344CB8AC3E}">
        <p14:creationId xmlns:p14="http://schemas.microsoft.com/office/powerpoint/2010/main" val="360666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Borsa örneği</a:t>
            </a:r>
            <a:endParaRPr lang="tr-TR" dirty="0"/>
          </a:p>
        </p:txBody>
      </p:sp>
      <p:sp>
        <p:nvSpPr>
          <p:cNvPr id="4" name="Slayt Numarası Yer Tutucusu 3"/>
          <p:cNvSpPr>
            <a:spLocks noGrp="1"/>
          </p:cNvSpPr>
          <p:nvPr>
            <p:ph type="sldNum" sz="quarter" idx="10"/>
          </p:nvPr>
        </p:nvSpPr>
        <p:spPr/>
        <p:txBody>
          <a:bodyPr/>
          <a:lstStyle/>
          <a:p>
            <a:fld id="{82276650-E37A-438E-860C-9D216900B7EE}" type="slidenum">
              <a:rPr lang="tr-TR" smtClean="0"/>
              <a:t>3</a:t>
            </a:fld>
            <a:endParaRPr lang="tr-TR"/>
          </a:p>
        </p:txBody>
      </p:sp>
    </p:spTree>
    <p:extLst>
      <p:ext uri="{BB962C8B-B14F-4D97-AF65-F5344CB8AC3E}">
        <p14:creationId xmlns:p14="http://schemas.microsoft.com/office/powerpoint/2010/main" val="573728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İşe</a:t>
            </a:r>
            <a:r>
              <a:rPr lang="tr-TR" baseline="0" dirty="0" smtClean="0"/>
              <a:t> başlama ve bitirme süresi.</a:t>
            </a:r>
          </a:p>
        </p:txBody>
      </p:sp>
      <p:sp>
        <p:nvSpPr>
          <p:cNvPr id="4" name="Slayt Numarası Yer Tutucusu 3"/>
          <p:cNvSpPr>
            <a:spLocks noGrp="1"/>
          </p:cNvSpPr>
          <p:nvPr>
            <p:ph type="sldNum" sz="quarter" idx="10"/>
          </p:nvPr>
        </p:nvSpPr>
        <p:spPr/>
        <p:txBody>
          <a:bodyPr/>
          <a:lstStyle/>
          <a:p>
            <a:fld id="{82276650-E37A-438E-860C-9D216900B7EE}" type="slidenum">
              <a:rPr lang="tr-TR" smtClean="0"/>
              <a:t>5</a:t>
            </a:fld>
            <a:endParaRPr lang="tr-TR"/>
          </a:p>
        </p:txBody>
      </p:sp>
    </p:spTree>
    <p:extLst>
      <p:ext uri="{BB962C8B-B14F-4D97-AF65-F5344CB8AC3E}">
        <p14:creationId xmlns:p14="http://schemas.microsoft.com/office/powerpoint/2010/main" val="117976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1 Ocak 1970, </a:t>
            </a:r>
            <a:r>
              <a:rPr lang="tr-TR" dirty="0" err="1" smtClean="0"/>
              <a:t>pc'lerde</a:t>
            </a:r>
            <a:r>
              <a:rPr lang="tr-TR" dirty="0" smtClean="0"/>
              <a:t> "</a:t>
            </a:r>
            <a:r>
              <a:rPr lang="tr-TR" dirty="0" err="1" smtClean="0"/>
              <a:t>real</a:t>
            </a:r>
            <a:r>
              <a:rPr lang="tr-TR" dirty="0" smtClean="0"/>
              <a:t> time </a:t>
            </a:r>
            <a:r>
              <a:rPr lang="tr-TR" dirty="0" err="1" smtClean="0"/>
              <a:t>clock</a:t>
            </a:r>
            <a:r>
              <a:rPr lang="tr-TR" dirty="0" smtClean="0"/>
              <a:t>" adi verilen pille </a:t>
            </a:r>
            <a:r>
              <a:rPr lang="tr-TR" dirty="0" err="1" smtClean="0"/>
              <a:t>calişan</a:t>
            </a:r>
            <a:r>
              <a:rPr lang="tr-TR" dirty="0" smtClean="0"/>
              <a:t> </a:t>
            </a:r>
            <a:r>
              <a:rPr lang="tr-TR" dirty="0" err="1" smtClean="0"/>
              <a:t>donanimin</a:t>
            </a:r>
            <a:r>
              <a:rPr lang="tr-TR" dirty="0" smtClean="0"/>
              <a:t>, o anda bulunulan tarihi hesaplamak </a:t>
            </a:r>
            <a:r>
              <a:rPr lang="tr-TR" dirty="0" err="1" smtClean="0"/>
              <a:t>icin</a:t>
            </a:r>
            <a:r>
              <a:rPr lang="tr-TR" dirty="0" smtClean="0"/>
              <a:t> </a:t>
            </a:r>
            <a:r>
              <a:rPr lang="tr-TR" dirty="0" err="1" smtClean="0"/>
              <a:t>kullandigi</a:t>
            </a:r>
            <a:r>
              <a:rPr lang="tr-TR" dirty="0" smtClean="0"/>
              <a:t> </a:t>
            </a:r>
            <a:r>
              <a:rPr lang="tr-TR" dirty="0" err="1" smtClean="0"/>
              <a:t>gundur</a:t>
            </a:r>
            <a:r>
              <a:rPr lang="tr-TR" dirty="0" smtClean="0"/>
              <a:t>. Unix </a:t>
            </a:r>
            <a:r>
              <a:rPr lang="tr-TR" dirty="0" err="1" smtClean="0"/>
              <a:t>timestamp</a:t>
            </a:r>
            <a:r>
              <a:rPr lang="tr-TR" dirty="0" smtClean="0"/>
              <a:t> bu değeri saniye </a:t>
            </a:r>
            <a:r>
              <a:rPr lang="tr-TR" dirty="0" err="1" smtClean="0"/>
              <a:t>saniye</a:t>
            </a:r>
            <a:r>
              <a:rPr lang="tr-TR" dirty="0" smtClean="0"/>
              <a:t> sayarak</a:t>
            </a:r>
            <a:r>
              <a:rPr lang="tr-TR" baseline="0" dirty="0" smtClean="0"/>
              <a:t> elde eder. </a:t>
            </a:r>
            <a:r>
              <a:rPr lang="tr-TR" baseline="0" dirty="0" err="1" smtClean="0"/>
              <a:t>Php</a:t>
            </a:r>
            <a:r>
              <a:rPr lang="tr-TR" baseline="0" dirty="0" smtClean="0"/>
              <a:t> time() fonksiyonu yazdığımızda gerçek zamanlı sunucu saatini öğreniriz.</a:t>
            </a:r>
          </a:p>
        </p:txBody>
      </p:sp>
      <p:sp>
        <p:nvSpPr>
          <p:cNvPr id="4" name="Slayt Numarası Yer Tutucusu 3"/>
          <p:cNvSpPr>
            <a:spLocks noGrp="1"/>
          </p:cNvSpPr>
          <p:nvPr>
            <p:ph type="sldNum" sz="quarter" idx="10"/>
          </p:nvPr>
        </p:nvSpPr>
        <p:spPr/>
        <p:txBody>
          <a:bodyPr/>
          <a:lstStyle/>
          <a:p>
            <a:fld id="{82276650-E37A-438E-860C-9D216900B7EE}" type="slidenum">
              <a:rPr lang="tr-TR" smtClean="0"/>
              <a:t>6</a:t>
            </a:fld>
            <a:endParaRPr lang="tr-TR"/>
          </a:p>
        </p:txBody>
      </p:sp>
    </p:spTree>
    <p:extLst>
      <p:ext uri="{BB962C8B-B14F-4D97-AF65-F5344CB8AC3E}">
        <p14:creationId xmlns:p14="http://schemas.microsoft.com/office/powerpoint/2010/main" val="2740329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Trafik</a:t>
            </a:r>
            <a:r>
              <a:rPr lang="tr-TR" baseline="0" dirty="0" smtClean="0"/>
              <a:t> kazası hava yastığı açılma süresi 80 </a:t>
            </a:r>
            <a:r>
              <a:rPr lang="tr-TR" baseline="0" dirty="0" err="1" smtClean="0"/>
              <a:t>ms</a:t>
            </a:r>
            <a:endParaRPr lang="tr-TR" baseline="0" dirty="0" smtClean="0"/>
          </a:p>
          <a:p>
            <a:endParaRPr lang="tr-TR" dirty="0"/>
          </a:p>
        </p:txBody>
      </p:sp>
      <p:sp>
        <p:nvSpPr>
          <p:cNvPr id="4" name="Slayt Numarası Yer Tutucusu 3"/>
          <p:cNvSpPr>
            <a:spLocks noGrp="1"/>
          </p:cNvSpPr>
          <p:nvPr>
            <p:ph type="sldNum" sz="quarter" idx="10"/>
          </p:nvPr>
        </p:nvSpPr>
        <p:spPr/>
        <p:txBody>
          <a:bodyPr/>
          <a:lstStyle/>
          <a:p>
            <a:fld id="{82276650-E37A-438E-860C-9D216900B7EE}" type="slidenum">
              <a:rPr lang="tr-TR" smtClean="0"/>
              <a:t>8</a:t>
            </a:fld>
            <a:endParaRPr lang="tr-TR"/>
          </a:p>
        </p:txBody>
      </p:sp>
    </p:spTree>
    <p:extLst>
      <p:ext uri="{BB962C8B-B14F-4D97-AF65-F5344CB8AC3E}">
        <p14:creationId xmlns:p14="http://schemas.microsoft.com/office/powerpoint/2010/main" val="3465044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Hava yastığı</a:t>
            </a:r>
            <a:r>
              <a:rPr lang="tr-TR" baseline="0" dirty="0" smtClean="0"/>
              <a:t> ve borsa</a:t>
            </a:r>
            <a:endParaRPr lang="tr-TR" dirty="0"/>
          </a:p>
        </p:txBody>
      </p:sp>
      <p:sp>
        <p:nvSpPr>
          <p:cNvPr id="4" name="Slayt Numarası Yer Tutucusu 3"/>
          <p:cNvSpPr>
            <a:spLocks noGrp="1"/>
          </p:cNvSpPr>
          <p:nvPr>
            <p:ph type="sldNum" sz="quarter" idx="10"/>
          </p:nvPr>
        </p:nvSpPr>
        <p:spPr/>
        <p:txBody>
          <a:bodyPr/>
          <a:lstStyle/>
          <a:p>
            <a:fld id="{82276650-E37A-438E-860C-9D216900B7EE}" type="slidenum">
              <a:rPr lang="tr-TR" smtClean="0"/>
              <a:t>12</a:t>
            </a:fld>
            <a:endParaRPr lang="tr-TR"/>
          </a:p>
        </p:txBody>
      </p:sp>
    </p:spTree>
    <p:extLst>
      <p:ext uri="{BB962C8B-B14F-4D97-AF65-F5344CB8AC3E}">
        <p14:creationId xmlns:p14="http://schemas.microsoft.com/office/powerpoint/2010/main" val="6558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b="0" i="0" kern="1200" dirty="0" smtClean="0">
                <a:solidFill>
                  <a:schemeClr val="tx1"/>
                </a:solidFill>
                <a:effectLst/>
                <a:latin typeface="+mn-lt"/>
                <a:ea typeface="+mn-ea"/>
                <a:cs typeface="+mn-cs"/>
              </a:rPr>
              <a:t>İşlemci zamanlama konusunda çok meşhur En kısa iş ilk (</a:t>
            </a:r>
            <a:r>
              <a:rPr lang="tr-TR" sz="1200" b="0" i="0" kern="1200" dirty="0" err="1" smtClean="0">
                <a:solidFill>
                  <a:schemeClr val="tx1"/>
                </a:solidFill>
                <a:effectLst/>
                <a:latin typeface="+mn-lt"/>
                <a:ea typeface="+mn-ea"/>
                <a:cs typeface="+mn-cs"/>
              </a:rPr>
              <a:t>shortest</a:t>
            </a:r>
            <a:r>
              <a:rPr lang="tr-TR" sz="1200" b="0" i="0" kern="1200" dirty="0" smtClean="0">
                <a:solidFill>
                  <a:schemeClr val="tx1"/>
                </a:solidFill>
                <a:effectLst/>
                <a:latin typeface="+mn-lt"/>
                <a:ea typeface="+mn-ea"/>
                <a:cs typeface="+mn-cs"/>
              </a:rPr>
              <a:t> </a:t>
            </a:r>
            <a:r>
              <a:rPr lang="tr-TR" sz="1200" b="0" i="0" kern="1200" dirty="0" err="1" smtClean="0">
                <a:solidFill>
                  <a:schemeClr val="tx1"/>
                </a:solidFill>
                <a:effectLst/>
                <a:latin typeface="+mn-lt"/>
                <a:ea typeface="+mn-ea"/>
                <a:cs typeface="+mn-cs"/>
              </a:rPr>
              <a:t>job</a:t>
            </a:r>
            <a:r>
              <a:rPr lang="tr-TR" sz="1200" b="0" i="0" kern="1200" dirty="0" smtClean="0">
                <a:solidFill>
                  <a:schemeClr val="tx1"/>
                </a:solidFill>
                <a:effectLst/>
                <a:latin typeface="+mn-lt"/>
                <a:ea typeface="+mn-ea"/>
                <a:cs typeface="+mn-cs"/>
              </a:rPr>
              <a:t> </a:t>
            </a:r>
            <a:r>
              <a:rPr lang="tr-TR" sz="1200" b="0" i="0" kern="1200" dirty="0" err="1" smtClean="0">
                <a:solidFill>
                  <a:schemeClr val="tx1"/>
                </a:solidFill>
                <a:effectLst/>
                <a:latin typeface="+mn-lt"/>
                <a:ea typeface="+mn-ea"/>
                <a:cs typeface="+mn-cs"/>
              </a:rPr>
              <a:t>first</a:t>
            </a:r>
            <a:r>
              <a:rPr lang="tr-TR" sz="1200" b="0" i="0" kern="1200" dirty="0" smtClean="0">
                <a:solidFill>
                  <a:schemeClr val="tx1"/>
                </a:solidFill>
                <a:effectLst/>
                <a:latin typeface="+mn-lt"/>
                <a:ea typeface="+mn-ea"/>
                <a:cs typeface="+mn-cs"/>
              </a:rPr>
              <a:t>, </a:t>
            </a:r>
            <a:r>
              <a:rPr lang="tr-TR" sz="1200" b="0" i="0" kern="1200" dirty="0" err="1" smtClean="0">
                <a:solidFill>
                  <a:schemeClr val="tx1"/>
                </a:solidFill>
                <a:effectLst/>
                <a:latin typeface="+mn-lt"/>
                <a:ea typeface="+mn-ea"/>
                <a:cs typeface="+mn-cs"/>
              </a:rPr>
              <a:t>sjf</a:t>
            </a:r>
            <a:r>
              <a:rPr lang="tr-TR" sz="1200" b="0" i="0" kern="1200" dirty="0" smtClean="0">
                <a:solidFill>
                  <a:schemeClr val="tx1"/>
                </a:solidFill>
                <a:effectLst/>
                <a:latin typeface="+mn-lt"/>
                <a:ea typeface="+mn-ea"/>
                <a:cs typeface="+mn-cs"/>
              </a:rPr>
              <a:t>), ilk gelen ilk çıkar (</a:t>
            </a:r>
            <a:r>
              <a:rPr lang="tr-TR" sz="1200" b="0" i="0" kern="1200" dirty="0" err="1" smtClean="0">
                <a:solidFill>
                  <a:schemeClr val="tx1"/>
                </a:solidFill>
                <a:effectLst/>
                <a:latin typeface="+mn-lt"/>
                <a:ea typeface="+mn-ea"/>
                <a:cs typeface="+mn-cs"/>
              </a:rPr>
              <a:t>first</a:t>
            </a:r>
            <a:r>
              <a:rPr lang="tr-TR" sz="1200" b="0" i="0" kern="1200" dirty="0" smtClean="0">
                <a:solidFill>
                  <a:schemeClr val="tx1"/>
                </a:solidFill>
                <a:effectLst/>
                <a:latin typeface="+mn-lt"/>
                <a:ea typeface="+mn-ea"/>
                <a:cs typeface="+mn-cs"/>
              </a:rPr>
              <a:t> in </a:t>
            </a:r>
            <a:r>
              <a:rPr lang="tr-TR" sz="1200" b="0" i="0" kern="1200" dirty="0" err="1" smtClean="0">
                <a:solidFill>
                  <a:schemeClr val="tx1"/>
                </a:solidFill>
                <a:effectLst/>
                <a:latin typeface="+mn-lt"/>
                <a:ea typeface="+mn-ea"/>
                <a:cs typeface="+mn-cs"/>
              </a:rPr>
              <a:t>first</a:t>
            </a:r>
            <a:r>
              <a:rPr lang="tr-TR" sz="1200" b="0" i="0" kern="1200" dirty="0" smtClean="0">
                <a:solidFill>
                  <a:schemeClr val="tx1"/>
                </a:solidFill>
                <a:effectLst/>
                <a:latin typeface="+mn-lt"/>
                <a:ea typeface="+mn-ea"/>
                <a:cs typeface="+mn-cs"/>
              </a:rPr>
              <a:t> </a:t>
            </a:r>
            <a:r>
              <a:rPr lang="tr-TR" sz="1200" b="0" i="0" kern="1200" dirty="0" err="1" smtClean="0">
                <a:solidFill>
                  <a:schemeClr val="tx1"/>
                </a:solidFill>
                <a:effectLst/>
                <a:latin typeface="+mn-lt"/>
                <a:ea typeface="+mn-ea"/>
                <a:cs typeface="+mn-cs"/>
              </a:rPr>
              <a:t>out</a:t>
            </a:r>
            <a:r>
              <a:rPr lang="tr-TR" sz="1200" b="0" i="0" kern="1200" dirty="0" smtClean="0">
                <a:solidFill>
                  <a:schemeClr val="tx1"/>
                </a:solidFill>
                <a:effectLst/>
                <a:latin typeface="+mn-lt"/>
                <a:ea typeface="+mn-ea"/>
                <a:cs typeface="+mn-cs"/>
              </a:rPr>
              <a:t>), ilk gelen son çıkar (</a:t>
            </a:r>
            <a:r>
              <a:rPr lang="tr-TR" sz="1200" b="0" i="0" kern="1200" dirty="0" err="1" smtClean="0">
                <a:solidFill>
                  <a:schemeClr val="tx1"/>
                </a:solidFill>
                <a:effectLst/>
                <a:latin typeface="+mn-lt"/>
                <a:ea typeface="+mn-ea"/>
                <a:cs typeface="+mn-cs"/>
              </a:rPr>
              <a:t>first</a:t>
            </a:r>
            <a:r>
              <a:rPr lang="tr-TR" sz="1200" b="0" i="0" kern="1200" dirty="0" smtClean="0">
                <a:solidFill>
                  <a:schemeClr val="tx1"/>
                </a:solidFill>
                <a:effectLst/>
                <a:latin typeface="+mn-lt"/>
                <a:ea typeface="+mn-ea"/>
                <a:cs typeface="+mn-cs"/>
              </a:rPr>
              <a:t> in </a:t>
            </a:r>
            <a:r>
              <a:rPr lang="tr-TR" sz="1200" b="0" i="0" kern="1200" dirty="0" err="1" smtClean="0">
                <a:solidFill>
                  <a:schemeClr val="tx1"/>
                </a:solidFill>
                <a:effectLst/>
                <a:latin typeface="+mn-lt"/>
                <a:ea typeface="+mn-ea"/>
                <a:cs typeface="+mn-cs"/>
              </a:rPr>
              <a:t>last</a:t>
            </a:r>
            <a:r>
              <a:rPr lang="tr-TR" sz="1200" b="0" i="0" kern="1200" dirty="0" smtClean="0">
                <a:solidFill>
                  <a:schemeClr val="tx1"/>
                </a:solidFill>
                <a:effectLst/>
                <a:latin typeface="+mn-lt"/>
                <a:ea typeface="+mn-ea"/>
                <a:cs typeface="+mn-cs"/>
              </a:rPr>
              <a:t> </a:t>
            </a:r>
            <a:r>
              <a:rPr lang="tr-TR" sz="1200" b="0" i="0" kern="1200" dirty="0" err="1" smtClean="0">
                <a:solidFill>
                  <a:schemeClr val="tx1"/>
                </a:solidFill>
                <a:effectLst/>
                <a:latin typeface="+mn-lt"/>
                <a:ea typeface="+mn-ea"/>
                <a:cs typeface="+mn-cs"/>
              </a:rPr>
              <a:t>out</a:t>
            </a:r>
            <a:r>
              <a:rPr lang="tr-TR" sz="1200" b="0" i="0" kern="1200" dirty="0" smtClean="0">
                <a:solidFill>
                  <a:schemeClr val="tx1"/>
                </a:solidFill>
                <a:effectLst/>
                <a:latin typeface="+mn-lt"/>
                <a:ea typeface="+mn-ea"/>
                <a:cs typeface="+mn-cs"/>
              </a:rPr>
              <a:t>) gibi algoritmalar ise kesmeyen algoritmalara örnektir.</a:t>
            </a:r>
            <a:endParaRPr lang="tr-TR" dirty="0"/>
          </a:p>
        </p:txBody>
      </p:sp>
      <p:sp>
        <p:nvSpPr>
          <p:cNvPr id="4" name="Slayt Numarası Yer Tutucusu 3"/>
          <p:cNvSpPr>
            <a:spLocks noGrp="1"/>
          </p:cNvSpPr>
          <p:nvPr>
            <p:ph type="sldNum" sz="quarter" idx="10"/>
          </p:nvPr>
        </p:nvSpPr>
        <p:spPr/>
        <p:txBody>
          <a:bodyPr/>
          <a:lstStyle/>
          <a:p>
            <a:fld id="{82276650-E37A-438E-860C-9D216900B7EE}" type="slidenum">
              <a:rPr lang="tr-TR" smtClean="0"/>
              <a:t>22</a:t>
            </a:fld>
            <a:endParaRPr lang="tr-TR"/>
          </a:p>
        </p:txBody>
      </p:sp>
    </p:spTree>
    <p:extLst>
      <p:ext uri="{BB962C8B-B14F-4D97-AF65-F5344CB8AC3E}">
        <p14:creationId xmlns:p14="http://schemas.microsoft.com/office/powerpoint/2010/main" val="19728264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tr-TR" smtClean="0"/>
              <a:t>Asıl başlık stili için tıklatın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5/5/2018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6903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tr-TR" smtClean="0"/>
              <a:t>Resim eklemek için simgeyi tıklatın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48A87A34-81AB-432B-8DAE-1953F412C126}" type="datetimeFigureOut">
              <a:rPr lang="en-US" smtClean="0"/>
              <a:t>5/5/2018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68644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48A87A34-81AB-432B-8DAE-1953F412C126}" type="datetimeFigureOut">
              <a:rPr lang="en-US" smtClean="0"/>
              <a:t>5/5/2018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27447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tr-TR" smtClean="0"/>
              <a:t>Asıl başlık stili için tıklatın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48A87A34-81AB-432B-8DAE-1953F412C126}" type="datetimeFigureOut">
              <a:rPr lang="en-US" smtClean="0"/>
              <a:t>5/5/2018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90814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48A87A34-81AB-432B-8DAE-1953F412C126}" type="datetimeFigureOut">
              <a:rPr lang="en-US" smtClean="0"/>
              <a:t>5/5/2018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7318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tr-TR" smtClean="0"/>
              <a:t>Asıl başlık stili için tıklatın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48A87A34-81AB-432B-8DAE-1953F412C126}" type="datetimeFigureOut">
              <a:rPr lang="en-US" smtClean="0"/>
              <a:t>5/5/2018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53637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tr-TR" smtClean="0"/>
              <a:t>Asıl başlık stili için tıklatın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smtClean="0"/>
              <a:t>Resim eklemek için simgeyi tıklatın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smtClean="0"/>
              <a:t>Resim eklemek için simgeyi tıklatın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smtClean="0"/>
              <a:t>Resim eklemek için simgeyi tıklatın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48A87A34-81AB-432B-8DAE-1953F412C126}" type="datetimeFigureOut">
              <a:rPr lang="en-US" smtClean="0"/>
              <a:t>5/5/2018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4464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3087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7919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8014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tr-TR" smtClean="0"/>
              <a:t>Asıl başlık stili için tıklatın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48A87A34-81AB-432B-8DAE-1953F412C126}" type="datetimeFigureOut">
              <a:rPr lang="en-US" smtClean="0"/>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0872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2782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141410" y="3073397"/>
            <a:ext cx="4878391" cy="2717801"/>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172200" y="3073397"/>
            <a:ext cx="4875210" cy="2717801"/>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1253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6345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5529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tr-TR" smtClean="0"/>
              <a:t>Asıl başlık stili için tıklatın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48A87A34-81AB-432B-8DAE-1953F412C126}" type="datetimeFigureOut">
              <a:rPr lang="en-US" smtClean="0"/>
              <a:t>5/5/2018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0664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48A87A34-81AB-432B-8DAE-1953F412C126}" type="datetimeFigureOut">
              <a:rPr lang="en-US" smtClean="0"/>
              <a:t>5/5/2018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82689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5/5/2018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46984800"/>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epochconverter.com/timezones?q=152543918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876424" y="1103895"/>
            <a:ext cx="9725890" cy="2387600"/>
          </a:xfrm>
        </p:spPr>
        <p:txBody>
          <a:bodyPr/>
          <a:lstStyle/>
          <a:p>
            <a:r>
              <a:rPr lang="tr-TR" dirty="0" smtClean="0"/>
              <a:t>LARAVEL Real-</a:t>
            </a:r>
            <a:r>
              <a:rPr lang="tr-TR" dirty="0" err="1" smtClean="0"/>
              <a:t>TIme</a:t>
            </a:r>
            <a:r>
              <a:rPr lang="tr-TR" dirty="0" smtClean="0"/>
              <a:t> </a:t>
            </a:r>
            <a:r>
              <a:rPr lang="tr-TR" dirty="0" err="1" smtClean="0"/>
              <a:t>UygulamaLAR</a:t>
            </a:r>
            <a:endParaRPr lang="tr-TR" dirty="0"/>
          </a:p>
        </p:txBody>
      </p:sp>
      <p:sp>
        <p:nvSpPr>
          <p:cNvPr id="3" name="Alt Başlık 2"/>
          <p:cNvSpPr>
            <a:spLocks noGrp="1"/>
          </p:cNvSpPr>
          <p:nvPr>
            <p:ph type="subTitle" idx="1"/>
          </p:nvPr>
        </p:nvSpPr>
        <p:spPr/>
        <p:txBody>
          <a:bodyPr/>
          <a:lstStyle/>
          <a:p>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674" y="3823125"/>
            <a:ext cx="1772773" cy="1213588"/>
          </a:xfrm>
          <a:prstGeom prst="rect">
            <a:avLst/>
          </a:prstGeom>
        </p:spPr>
      </p:pic>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8086" y="3794760"/>
            <a:ext cx="2299913" cy="1241953"/>
          </a:xfrm>
          <a:prstGeom prst="rect">
            <a:avLst/>
          </a:prstGeom>
        </p:spPr>
      </p:pic>
      <p:pic>
        <p:nvPicPr>
          <p:cNvPr id="8" name="Resim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131" y="3794760"/>
            <a:ext cx="1406905" cy="1406905"/>
          </a:xfrm>
          <a:prstGeom prst="rect">
            <a:avLst/>
          </a:prstGeom>
        </p:spPr>
      </p:pic>
    </p:spTree>
    <p:extLst>
      <p:ext uri="{BB962C8B-B14F-4D97-AF65-F5344CB8AC3E}">
        <p14:creationId xmlns:p14="http://schemas.microsoft.com/office/powerpoint/2010/main" val="600728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Ne olacağı, bu </a:t>
            </a:r>
            <a:r>
              <a:rPr lang="tr-TR" dirty="0" smtClean="0"/>
              <a:t>pizzacının pizzalarını </a:t>
            </a:r>
            <a:r>
              <a:rPr lang="tr-TR" dirty="0"/>
              <a:t>kimin yediğine bağlıdır. </a:t>
            </a:r>
            <a:r>
              <a:rPr lang="tr-TR" dirty="0" err="1" smtClean="0"/>
              <a:t>Dominos’ta</a:t>
            </a:r>
            <a:r>
              <a:rPr lang="tr-TR" dirty="0" smtClean="0"/>
              <a:t> 9.99TL ye </a:t>
            </a:r>
            <a:r>
              <a:rPr lang="tr-TR" dirty="0" smtClean="0"/>
              <a:t>aldığımız </a:t>
            </a:r>
            <a:r>
              <a:rPr lang="tr-TR" dirty="0"/>
              <a:t>hafif yanık </a:t>
            </a:r>
            <a:r>
              <a:rPr lang="tr-TR" dirty="0" smtClean="0"/>
              <a:t>pizzayı </a:t>
            </a:r>
            <a:r>
              <a:rPr lang="tr-TR" dirty="0"/>
              <a:t>müşteriye </a:t>
            </a:r>
            <a:r>
              <a:rPr lang="tr-TR" dirty="0" smtClean="0"/>
              <a:t>verirsiniz </a:t>
            </a:r>
            <a:r>
              <a:rPr lang="tr-TR" dirty="0"/>
              <a:t>gider, en kötü ihtimal o müşteri, bir daha </a:t>
            </a:r>
            <a:r>
              <a:rPr lang="tr-TR" dirty="0" smtClean="0"/>
              <a:t>pizzacıya </a:t>
            </a:r>
            <a:r>
              <a:rPr lang="tr-TR" dirty="0"/>
              <a:t>uğramaz. Yani çok da dert değil, müşterinin suyu mu çıktı? Bu gelmezse öbürü gelir.</a:t>
            </a:r>
          </a:p>
        </p:txBody>
      </p:sp>
    </p:spTree>
    <p:extLst>
      <p:ext uri="{BB962C8B-B14F-4D97-AF65-F5344CB8AC3E}">
        <p14:creationId xmlns:p14="http://schemas.microsoft.com/office/powerpoint/2010/main" val="6413144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Eğer söz konusu </a:t>
            </a:r>
            <a:r>
              <a:rPr lang="tr-TR" dirty="0" smtClean="0"/>
              <a:t>pizzacı</a:t>
            </a:r>
            <a:r>
              <a:rPr lang="tr-TR" dirty="0"/>
              <a:t>, </a:t>
            </a:r>
            <a:r>
              <a:rPr lang="tr-TR" dirty="0" smtClean="0"/>
              <a:t>ünlü bir pizzacı ise </a:t>
            </a:r>
            <a:r>
              <a:rPr lang="tr-TR" dirty="0" err="1" smtClean="0"/>
              <a:t>Mezzaluna</a:t>
            </a:r>
            <a:r>
              <a:rPr lang="tr-TR" dirty="0" smtClean="0"/>
              <a:t> gibi, işte </a:t>
            </a:r>
            <a:r>
              <a:rPr lang="tr-TR" dirty="0"/>
              <a:t>o zaman durum kritiktir, hayati bir durum söz konusudur. Artık </a:t>
            </a:r>
            <a:r>
              <a:rPr lang="tr-TR" dirty="0" smtClean="0"/>
              <a:t>pizzacıya </a:t>
            </a:r>
            <a:r>
              <a:rPr lang="tr-TR" dirty="0" err="1"/>
              <a:t>reset</a:t>
            </a:r>
            <a:r>
              <a:rPr lang="tr-TR" dirty="0"/>
              <a:t> mi atarlar, </a:t>
            </a:r>
            <a:r>
              <a:rPr lang="tr-TR" dirty="0" smtClean="0"/>
              <a:t>mekanda kavga mı çıkar </a:t>
            </a:r>
            <a:r>
              <a:rPr lang="tr-TR" dirty="0"/>
              <a:t>oturtup Youtube'da videosunu mu yayınlarlar bilemiyorum</a:t>
            </a:r>
            <a:r>
              <a:rPr lang="tr-TR" dirty="0" smtClean="0"/>
              <a:t>. </a:t>
            </a:r>
            <a:r>
              <a:rPr lang="tr-TR" dirty="0"/>
              <a:t/>
            </a:r>
            <a:br>
              <a:rPr lang="tr-TR" dirty="0"/>
            </a:br>
            <a:endParaRPr lang="tr-TR" dirty="0"/>
          </a:p>
        </p:txBody>
      </p:sp>
    </p:spTree>
    <p:extLst>
      <p:ext uri="{BB962C8B-B14F-4D97-AF65-F5344CB8AC3E}">
        <p14:creationId xmlns:p14="http://schemas.microsoft.com/office/powerpoint/2010/main" val="19680925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Birinci </a:t>
            </a:r>
            <a:r>
              <a:rPr lang="tr-TR" dirty="0" smtClean="0"/>
              <a:t>pizzacı </a:t>
            </a:r>
            <a:r>
              <a:rPr lang="tr-TR" dirty="0"/>
              <a:t>organizması, </a:t>
            </a:r>
            <a:r>
              <a:rPr lang="tr-TR" b="1" dirty="0" err="1"/>
              <a:t>soft</a:t>
            </a:r>
            <a:r>
              <a:rPr lang="tr-TR" b="1" dirty="0"/>
              <a:t> </a:t>
            </a:r>
            <a:r>
              <a:rPr lang="tr-TR" b="1" dirty="0" err="1"/>
              <a:t>real</a:t>
            </a:r>
            <a:r>
              <a:rPr lang="tr-TR" b="1" dirty="0"/>
              <a:t>-time</a:t>
            </a:r>
            <a:r>
              <a:rPr lang="tr-TR" dirty="0"/>
              <a:t> sisteme; ikinci </a:t>
            </a:r>
            <a:r>
              <a:rPr lang="tr-TR" dirty="0" smtClean="0"/>
              <a:t>pizzacı </a:t>
            </a:r>
            <a:r>
              <a:rPr lang="tr-TR" dirty="0"/>
              <a:t>organizması, </a:t>
            </a:r>
            <a:r>
              <a:rPr lang="tr-TR" b="1" dirty="0"/>
              <a:t>hard </a:t>
            </a:r>
            <a:r>
              <a:rPr lang="tr-TR" b="1" dirty="0" err="1"/>
              <a:t>real</a:t>
            </a:r>
            <a:r>
              <a:rPr lang="tr-TR" b="1" dirty="0"/>
              <a:t>-time</a:t>
            </a:r>
            <a:r>
              <a:rPr lang="tr-TR" dirty="0"/>
              <a:t> sisteme örnektir</a:t>
            </a:r>
            <a:r>
              <a:rPr lang="tr-TR" dirty="0" smtClean="0"/>
              <a:t>.</a:t>
            </a:r>
          </a:p>
          <a:p>
            <a:r>
              <a:rPr lang="tr-TR" dirty="0" err="1" smtClean="0"/>
              <a:t>Soft</a:t>
            </a:r>
            <a:r>
              <a:rPr lang="tr-TR" dirty="0"/>
              <a:t> </a:t>
            </a:r>
            <a:r>
              <a:rPr lang="tr-TR" dirty="0" err="1" smtClean="0"/>
              <a:t>real</a:t>
            </a:r>
            <a:r>
              <a:rPr lang="tr-TR" dirty="0" smtClean="0"/>
              <a:t>-time: Görev için atanan süre önemli değildir. Kayıp </a:t>
            </a:r>
            <a:r>
              <a:rPr lang="tr-TR" dirty="0" err="1" smtClean="0"/>
              <a:t>tolere</a:t>
            </a:r>
            <a:r>
              <a:rPr lang="tr-TR" dirty="0" smtClean="0"/>
              <a:t> edilebilir.</a:t>
            </a:r>
          </a:p>
          <a:p>
            <a:r>
              <a:rPr lang="tr-TR" dirty="0" smtClean="0"/>
              <a:t>Hard </a:t>
            </a:r>
            <a:r>
              <a:rPr lang="tr-TR" dirty="0" err="1" smtClean="0"/>
              <a:t>real</a:t>
            </a:r>
            <a:r>
              <a:rPr lang="tr-TR" dirty="0" smtClean="0"/>
              <a:t>-time: Görev için atanan süre önemlidir. Kayıp zarar verici etkiler oluştura bilir.</a:t>
            </a:r>
          </a:p>
          <a:p>
            <a:r>
              <a:rPr lang="tr-TR" dirty="0" err="1" smtClean="0"/>
              <a:t>Firm</a:t>
            </a:r>
            <a:r>
              <a:rPr lang="tr-TR" dirty="0" smtClean="0"/>
              <a:t> </a:t>
            </a:r>
            <a:r>
              <a:rPr lang="tr-TR" dirty="0" err="1" smtClean="0"/>
              <a:t>real</a:t>
            </a:r>
            <a:r>
              <a:rPr lang="tr-TR" dirty="0" smtClean="0"/>
              <a:t>-time kesinlikle zamanında bitmesi gereken görevlerdir.</a:t>
            </a:r>
            <a:endParaRPr lang="tr-TR" dirty="0"/>
          </a:p>
        </p:txBody>
      </p:sp>
    </p:spTree>
    <p:extLst>
      <p:ext uri="{BB962C8B-B14F-4D97-AF65-F5344CB8AC3E}">
        <p14:creationId xmlns:p14="http://schemas.microsoft.com/office/powerpoint/2010/main" val="1264652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İşlerimizi, belli bir sapmayı aşmayacak şekilde yapacağını bize garanti eden sistemimiz, arada sırada bu sözünü yerine getiremiyor ama bu kusurun, göz ardı edilebilir sonuçları oluyorsa, söz konusu sistem </a:t>
            </a:r>
            <a:r>
              <a:rPr lang="tr-TR" b="1" dirty="0" err="1"/>
              <a:t>soft</a:t>
            </a:r>
            <a:r>
              <a:rPr lang="tr-TR" b="1" dirty="0"/>
              <a:t> </a:t>
            </a:r>
            <a:r>
              <a:rPr lang="tr-TR" b="1" dirty="0" err="1"/>
              <a:t>real-time</a:t>
            </a:r>
            <a:r>
              <a:rPr lang="tr-TR" dirty="0" err="1"/>
              <a:t>'dır</a:t>
            </a:r>
            <a:r>
              <a:rPr lang="tr-TR" dirty="0"/>
              <a:t>.</a:t>
            </a:r>
          </a:p>
        </p:txBody>
      </p:sp>
    </p:spTree>
    <p:extLst>
      <p:ext uri="{BB962C8B-B14F-4D97-AF65-F5344CB8AC3E}">
        <p14:creationId xmlns:p14="http://schemas.microsoft.com/office/powerpoint/2010/main" val="1023365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Sistemimiz, garanti edilen sapma aralığının asla ve asla dışına çıkmıyorsa ve bu sistemde çalışan işler, sapma aralığının dışına çıkıldığında kabul edilemez sonuçlar doğuruyorsa, sistemimiz </a:t>
            </a:r>
            <a:r>
              <a:rPr lang="tr-TR" b="1" dirty="0"/>
              <a:t>hard </a:t>
            </a:r>
            <a:r>
              <a:rPr lang="tr-TR" b="1" dirty="0" err="1"/>
              <a:t>real-time</a:t>
            </a:r>
            <a:r>
              <a:rPr lang="tr-TR" dirty="0" err="1"/>
              <a:t>'dır</a:t>
            </a:r>
            <a:r>
              <a:rPr lang="tr-TR" dirty="0"/>
              <a:t>.</a:t>
            </a:r>
            <a:br>
              <a:rPr lang="tr-TR" dirty="0"/>
            </a:br>
            <a:endParaRPr lang="tr-TR" dirty="0"/>
          </a:p>
        </p:txBody>
      </p:sp>
    </p:spTree>
    <p:extLst>
      <p:ext uri="{BB962C8B-B14F-4D97-AF65-F5344CB8AC3E}">
        <p14:creationId xmlns:p14="http://schemas.microsoft.com/office/powerpoint/2010/main" val="286832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Jitter</a:t>
            </a:r>
            <a:endParaRPr lang="tr-TR" dirty="0"/>
          </a:p>
        </p:txBody>
      </p:sp>
      <p:sp>
        <p:nvSpPr>
          <p:cNvPr id="3" name="İçerik Yer Tutucusu 2"/>
          <p:cNvSpPr>
            <a:spLocks noGrp="1"/>
          </p:cNvSpPr>
          <p:nvPr>
            <p:ph idx="1"/>
          </p:nvPr>
        </p:nvSpPr>
        <p:spPr/>
        <p:txBody>
          <a:bodyPr/>
          <a:lstStyle/>
          <a:p>
            <a:r>
              <a:rPr lang="tr-TR" dirty="0" smtClean="0"/>
              <a:t>Pizzacıların </a:t>
            </a:r>
            <a:r>
              <a:rPr lang="tr-TR" dirty="0"/>
              <a:t>bir tipi vardır ki buna da </a:t>
            </a:r>
            <a:r>
              <a:rPr lang="tr-TR" dirty="0" err="1"/>
              <a:t>jitter</a:t>
            </a:r>
            <a:r>
              <a:rPr lang="tr-TR" dirty="0"/>
              <a:t> denir. Mutfak havalandırmasının iyi olmamasından dolayı sürekli buhar altında kalan ve yamaklığı sırasında her gün zorla üç çuval </a:t>
            </a:r>
            <a:r>
              <a:rPr lang="tr-TR" dirty="0" smtClean="0"/>
              <a:t>un yoğuran pizzacılar </a:t>
            </a:r>
            <a:r>
              <a:rPr lang="tr-TR" dirty="0"/>
              <a:t>arasında sıklıkla bu tipe rastlanır. </a:t>
            </a:r>
            <a:r>
              <a:rPr lang="tr-TR" dirty="0" err="1"/>
              <a:t>Jitter'lar</a:t>
            </a:r>
            <a:r>
              <a:rPr lang="tr-TR" dirty="0"/>
              <a:t> </a:t>
            </a:r>
            <a:r>
              <a:rPr lang="tr-TR" dirty="0" smtClean="0"/>
              <a:t>pizzayı, </a:t>
            </a:r>
            <a:r>
              <a:rPr lang="tr-TR" dirty="0"/>
              <a:t>bazen az pişmiş bırakır, bazen hafiften yakarlar. Ama bazen de bakarsın en mükemmel </a:t>
            </a:r>
            <a:r>
              <a:rPr lang="tr-TR" dirty="0" smtClean="0"/>
              <a:t>pizza ile </a:t>
            </a:r>
            <a:r>
              <a:rPr lang="tr-TR" dirty="0"/>
              <a:t>çıkıp gelirler.</a:t>
            </a:r>
          </a:p>
        </p:txBody>
      </p:sp>
    </p:spTree>
    <p:extLst>
      <p:ext uri="{BB962C8B-B14F-4D97-AF65-F5344CB8AC3E}">
        <p14:creationId xmlns:p14="http://schemas.microsoft.com/office/powerpoint/2010/main" val="11026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Bu tip </a:t>
            </a:r>
            <a:r>
              <a:rPr lang="tr-TR" dirty="0" smtClean="0"/>
              <a:t>pizzacılar </a:t>
            </a:r>
            <a:r>
              <a:rPr lang="tr-TR" dirty="0"/>
              <a:t>lokanta sahipleri tarafından pek sevilmez ve istenmezler çünkü müşteriyi kaçırırlar. </a:t>
            </a:r>
            <a:r>
              <a:rPr lang="tr-TR" dirty="0" smtClean="0"/>
              <a:t>Pizzayı </a:t>
            </a:r>
            <a:r>
              <a:rPr lang="tr-TR" dirty="0"/>
              <a:t>hep pişkin yapsa sorun değil, o zaman en azından pişkin </a:t>
            </a:r>
            <a:r>
              <a:rPr lang="tr-TR" dirty="0" smtClean="0"/>
              <a:t>pizza </a:t>
            </a:r>
            <a:r>
              <a:rPr lang="tr-TR" dirty="0"/>
              <a:t>seven müşteriler sürekli gelir. Sürekli az pişmiş bıraksa da sorun değil, o zaman da az pişmiş </a:t>
            </a:r>
            <a:r>
              <a:rPr lang="tr-TR" dirty="0" smtClean="0"/>
              <a:t>pizza </a:t>
            </a:r>
            <a:r>
              <a:rPr lang="tr-TR" dirty="0"/>
              <a:t>seven müşterilerle idare edilir. Mutfaktan ne çıkacağı belli olmayınca, müşterinin hiçbir türü kalmaz.</a:t>
            </a:r>
          </a:p>
        </p:txBody>
      </p:sp>
    </p:spTree>
    <p:extLst>
      <p:ext uri="{BB962C8B-B14F-4D97-AF65-F5344CB8AC3E}">
        <p14:creationId xmlns:p14="http://schemas.microsoft.com/office/powerpoint/2010/main" val="3695227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lnSpcReduction="20000"/>
          </a:bodyPr>
          <a:lstStyle/>
          <a:p>
            <a:r>
              <a:rPr lang="tr-TR" dirty="0"/>
              <a:t>Bu nedenle gerçek zamanlı sistemlerde </a:t>
            </a:r>
            <a:r>
              <a:rPr lang="tr-TR" dirty="0" err="1"/>
              <a:t>jitter</a:t>
            </a:r>
            <a:r>
              <a:rPr lang="tr-TR" dirty="0"/>
              <a:t> sevilmez. Sapma olacaksa bile (ki mutlaka olur, bu sadece ne kadar hassas ölçüm yaptığımıza bağlıdır) en azından sapmaların hep aynı yönde ve benzer oranlarda olması istenir; tabii garanti edilen aralığı da aşmamak koşulu ile</a:t>
            </a:r>
            <a:r>
              <a:rPr lang="tr-TR" dirty="0" smtClean="0"/>
              <a:t>...</a:t>
            </a:r>
          </a:p>
          <a:p>
            <a:r>
              <a:rPr lang="tr-TR" dirty="0" err="1" smtClean="0"/>
              <a:t>Jitter</a:t>
            </a:r>
            <a:r>
              <a:rPr lang="tr-TR" dirty="0" smtClean="0"/>
              <a:t> IP ortamında </a:t>
            </a:r>
            <a:r>
              <a:rPr lang="tr-TR" dirty="0"/>
              <a:t>paketlerin hedefe </a:t>
            </a:r>
            <a:r>
              <a:rPr lang="tr-TR" dirty="0" smtClean="0"/>
              <a:t>varış sürelerindeki değişmelerdir.</a:t>
            </a:r>
          </a:p>
          <a:p>
            <a:r>
              <a:rPr lang="tr-TR" dirty="0" err="1"/>
              <a:t>Priority</a:t>
            </a:r>
            <a:r>
              <a:rPr lang="tr-TR" dirty="0"/>
              <a:t> </a:t>
            </a:r>
            <a:r>
              <a:rPr lang="tr-TR" dirty="0" smtClean="0"/>
              <a:t>Queuing(</a:t>
            </a:r>
            <a:r>
              <a:rPr lang="tr-TR" dirty="0" err="1" smtClean="0"/>
              <a:t>Kuyruklama</a:t>
            </a:r>
            <a:r>
              <a:rPr lang="tr-TR" dirty="0" smtClean="0"/>
              <a:t> Teknolojisi) kullanılırsa sıkıntı olmaz. .Önceliği yüksek </a:t>
            </a:r>
            <a:r>
              <a:rPr lang="tr-TR" dirty="0"/>
              <a:t>olan paketler hemen </a:t>
            </a:r>
            <a:r>
              <a:rPr lang="tr-TR" dirty="0" smtClean="0"/>
              <a:t>gönderilir. Düşük </a:t>
            </a:r>
            <a:r>
              <a:rPr lang="tr-TR" dirty="0"/>
              <a:t>olanlar kuyrukta bekler. </a:t>
            </a:r>
            <a:r>
              <a:rPr lang="tr-TR" dirty="0" smtClean="0"/>
              <a:t>Eğer sürekli yüksek öncelikli </a:t>
            </a:r>
            <a:r>
              <a:rPr lang="tr-TR" dirty="0"/>
              <a:t>paket gelirse bu durumda </a:t>
            </a:r>
            <a:r>
              <a:rPr lang="tr-TR" dirty="0" smtClean="0"/>
              <a:t>düşük öncelikli </a:t>
            </a:r>
            <a:r>
              <a:rPr lang="tr-TR" dirty="0"/>
              <a:t>paketlerin </a:t>
            </a:r>
            <a:r>
              <a:rPr lang="tr-TR" dirty="0" smtClean="0"/>
              <a:t>kuyruklarında </a:t>
            </a:r>
            <a:r>
              <a:rPr lang="tr-TR" dirty="0" err="1" smtClean="0"/>
              <a:t>failed</a:t>
            </a:r>
            <a:r>
              <a:rPr lang="tr-TR" dirty="0" smtClean="0"/>
              <a:t> </a:t>
            </a:r>
            <a:r>
              <a:rPr lang="tr-TR" dirty="0"/>
              <a:t>olmaya </a:t>
            </a:r>
            <a:r>
              <a:rPr lang="tr-TR" dirty="0" smtClean="0"/>
              <a:t>başlar. </a:t>
            </a:r>
            <a:endParaRPr lang="tr-TR" dirty="0"/>
          </a:p>
        </p:txBody>
      </p:sp>
    </p:spTree>
    <p:extLst>
      <p:ext uri="{BB962C8B-B14F-4D97-AF65-F5344CB8AC3E}">
        <p14:creationId xmlns:p14="http://schemas.microsoft.com/office/powerpoint/2010/main" val="2037922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Gerçek zamanlı sistem hızlı mı olmalı?</a:t>
            </a:r>
            <a:endParaRPr lang="tr-TR" dirty="0"/>
          </a:p>
        </p:txBody>
      </p:sp>
      <p:sp>
        <p:nvSpPr>
          <p:cNvPr id="3" name="İçerik Yer Tutucusu 2"/>
          <p:cNvSpPr>
            <a:spLocks noGrp="1"/>
          </p:cNvSpPr>
          <p:nvPr>
            <p:ph idx="1"/>
          </p:nvPr>
        </p:nvSpPr>
        <p:spPr/>
        <p:txBody>
          <a:bodyPr/>
          <a:lstStyle/>
          <a:p>
            <a:r>
              <a:rPr lang="tr-TR" dirty="0"/>
              <a:t>Aşçımız, evde çocuklarına yemek pişiren bir anne ise hızlı olmasına gerek yoktur, üç tencereyi kontrol altında tutabilmesi yeterlidir. Ama onlarca yemeğin aynı anda hazırlanması gereken bir lokanta söz konusu ise bunca yemeği aynı anda kontrol edebilecek ve hepsinin tam kıvamında pişmesini sağlayabilecek hızlı bir aşçıya ihtiyaç vardır.</a:t>
            </a:r>
          </a:p>
        </p:txBody>
      </p:sp>
    </p:spTree>
    <p:extLst>
      <p:ext uri="{BB962C8B-B14F-4D97-AF65-F5344CB8AC3E}">
        <p14:creationId xmlns:p14="http://schemas.microsoft.com/office/powerpoint/2010/main" val="3878003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Tabi </a:t>
            </a:r>
            <a:r>
              <a:rPr lang="tr-TR" dirty="0"/>
              <a:t>aşçının hızlı olması, yemekleri tam kıvamında pişireceğinin garantisi değildir. Ama aynı zamanda, beş kap yemeği tam kıvamında pişirebilen bir aşçının, yeterince hızlı değilse on kap yemeği tam kıvamında pişireceği de garanti değildir.</a:t>
            </a:r>
          </a:p>
        </p:txBody>
      </p:sp>
    </p:spTree>
    <p:extLst>
      <p:ext uri="{BB962C8B-B14F-4D97-AF65-F5344CB8AC3E}">
        <p14:creationId xmlns:p14="http://schemas.microsoft.com/office/powerpoint/2010/main" val="3333616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pt-BR" dirty="0"/>
              <a:t>Gerçek zamanlı (real-time) sistem </a:t>
            </a:r>
            <a:r>
              <a:rPr lang="pt-BR" dirty="0" smtClean="0"/>
              <a:t>nedir</a:t>
            </a:r>
            <a:r>
              <a:rPr lang="tr-TR" dirty="0" smtClean="0"/>
              <a:t>?</a:t>
            </a:r>
            <a:endParaRPr lang="tr-TR" dirty="0"/>
          </a:p>
        </p:txBody>
      </p:sp>
      <p:sp>
        <p:nvSpPr>
          <p:cNvPr id="3" name="İçerik Yer Tutucusu 2"/>
          <p:cNvSpPr>
            <a:spLocks noGrp="1"/>
          </p:cNvSpPr>
          <p:nvPr>
            <p:ph idx="1"/>
          </p:nvPr>
        </p:nvSpPr>
        <p:spPr/>
        <p:txBody>
          <a:bodyPr/>
          <a:lstStyle/>
          <a:p>
            <a:r>
              <a:rPr lang="tr-TR" dirty="0"/>
              <a:t>İşlerini, tam zamanında yapan sisteme, gerçek zamanlı sistem denir</a:t>
            </a:r>
            <a:r>
              <a:rPr lang="tr-TR" dirty="0" smtClean="0"/>
              <a:t>.</a:t>
            </a:r>
            <a:endParaRPr lang="tr-TR" dirty="0"/>
          </a:p>
        </p:txBody>
      </p:sp>
    </p:spTree>
    <p:extLst>
      <p:ext uri="{BB962C8B-B14F-4D97-AF65-F5344CB8AC3E}">
        <p14:creationId xmlns:p14="http://schemas.microsoft.com/office/powerpoint/2010/main" val="35615503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Gerçek zamanlı sistemler, kaldırabileceği oranda iş yükleri varsa gerçek zamanlı olma özelliklerini koruyabilirler. Dolayısı ile gerçek zamanlı bir sistem kurgulanırken iş yükü, baştan kesin bir doğrulukla hesaplanmalıdır.</a:t>
            </a:r>
          </a:p>
        </p:txBody>
      </p:sp>
    </p:spTree>
    <p:extLst>
      <p:ext uri="{BB962C8B-B14F-4D97-AF65-F5344CB8AC3E}">
        <p14:creationId xmlns:p14="http://schemas.microsoft.com/office/powerpoint/2010/main" val="4088179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Gerçek zamanlı sistemde tampon (</a:t>
            </a:r>
            <a:r>
              <a:rPr lang="tr-TR" b="1" dirty="0" err="1"/>
              <a:t>buffer</a:t>
            </a:r>
            <a:r>
              <a:rPr lang="tr-TR" b="1" dirty="0"/>
              <a:t>) kullanımı</a:t>
            </a:r>
            <a:endParaRPr lang="tr-TR" dirty="0"/>
          </a:p>
        </p:txBody>
      </p:sp>
      <p:sp>
        <p:nvSpPr>
          <p:cNvPr id="3" name="İçerik Yer Tutucusu 2"/>
          <p:cNvSpPr>
            <a:spLocks noGrp="1"/>
          </p:cNvSpPr>
          <p:nvPr>
            <p:ph idx="1"/>
          </p:nvPr>
        </p:nvSpPr>
        <p:spPr/>
        <p:txBody>
          <a:bodyPr/>
          <a:lstStyle/>
          <a:p>
            <a:r>
              <a:rPr lang="tr-TR" dirty="0"/>
              <a:t>Börekçiler tampon ile çalışır. </a:t>
            </a:r>
            <a:r>
              <a:rPr lang="tr-TR" dirty="0" smtClean="0"/>
              <a:t>Bir </a:t>
            </a:r>
            <a:r>
              <a:rPr lang="tr-TR" dirty="0"/>
              <a:t>sabah börekçiye gidip '</a:t>
            </a:r>
            <a:r>
              <a:rPr lang="tr-TR" i="1" dirty="0"/>
              <a:t>peynirli var mı</a:t>
            </a:r>
            <a:r>
              <a:rPr lang="tr-TR" dirty="0"/>
              <a:t>' diye sorulduğunda '</a:t>
            </a:r>
            <a:r>
              <a:rPr lang="tr-TR" i="1" dirty="0"/>
              <a:t>10 dakika sonra hazır</a:t>
            </a:r>
            <a:r>
              <a:rPr lang="tr-TR" dirty="0"/>
              <a:t>' cevabı alınabilirken, ertesi gün tezgahın üzerinde tonlarca peynirli börek bulunabilir. Dolayısı ile '</a:t>
            </a:r>
            <a:r>
              <a:rPr lang="tr-TR" i="1" dirty="0"/>
              <a:t>bugün kesin peynirli börek </a:t>
            </a:r>
            <a:r>
              <a:rPr lang="tr-TR" i="1" dirty="0" smtClean="0"/>
              <a:t>yiyeceğim</a:t>
            </a:r>
            <a:r>
              <a:rPr lang="tr-TR" dirty="0" smtClean="0"/>
              <a:t>' </a:t>
            </a:r>
            <a:r>
              <a:rPr lang="tr-TR" dirty="0"/>
              <a:t>diye börekçiye gidip oturduğumuzda böreğin ne zaman önünüze geleceğinden asla emin olamayız. Bu nedenle hard </a:t>
            </a:r>
            <a:r>
              <a:rPr lang="tr-TR" dirty="0" err="1"/>
              <a:t>real</a:t>
            </a:r>
            <a:r>
              <a:rPr lang="tr-TR" dirty="0"/>
              <a:t>-time sistemlerde tampon kullanılmaz.</a:t>
            </a:r>
          </a:p>
        </p:txBody>
      </p:sp>
    </p:spTree>
    <p:extLst>
      <p:ext uri="{BB962C8B-B14F-4D97-AF65-F5344CB8AC3E}">
        <p14:creationId xmlns:p14="http://schemas.microsoft.com/office/powerpoint/2010/main" val="1041060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Pre-emptive</a:t>
            </a:r>
            <a:r>
              <a:rPr lang="tr-TR" b="1" dirty="0"/>
              <a:t> nedir</a:t>
            </a:r>
            <a:r>
              <a:rPr lang="tr-TR" b="1" dirty="0" smtClean="0"/>
              <a:t>?</a:t>
            </a:r>
            <a:endParaRPr lang="tr-TR" dirty="0"/>
          </a:p>
        </p:txBody>
      </p:sp>
      <p:sp>
        <p:nvSpPr>
          <p:cNvPr id="3" name="İçerik Yer Tutucusu 2"/>
          <p:cNvSpPr>
            <a:spLocks noGrp="1"/>
          </p:cNvSpPr>
          <p:nvPr>
            <p:ph idx="1"/>
          </p:nvPr>
        </p:nvSpPr>
        <p:spPr/>
        <p:txBody>
          <a:bodyPr/>
          <a:lstStyle/>
          <a:p>
            <a:r>
              <a:rPr lang="tr-TR" dirty="0"/>
              <a:t>Aile terbiyesi almamış </a:t>
            </a:r>
            <a:r>
              <a:rPr lang="tr-TR" dirty="0" smtClean="0"/>
              <a:t>pizzacıya, </a:t>
            </a:r>
            <a:r>
              <a:rPr lang="tr-TR" dirty="0" err="1"/>
              <a:t>pre-emptive</a:t>
            </a:r>
            <a:r>
              <a:rPr lang="tr-TR" dirty="0"/>
              <a:t> denir. Bu </a:t>
            </a:r>
            <a:r>
              <a:rPr lang="tr-TR" dirty="0" smtClean="0"/>
              <a:t>pizzacı </a:t>
            </a:r>
            <a:r>
              <a:rPr lang="tr-TR" dirty="0"/>
              <a:t>tipi, </a:t>
            </a:r>
            <a:r>
              <a:rPr lang="tr-TR" dirty="0" smtClean="0"/>
              <a:t>pizzalarına </a:t>
            </a:r>
            <a:r>
              <a:rPr lang="tr-TR" dirty="0"/>
              <a:t>özen göstermez, kimini yakar, kimini çiğ bırakır. </a:t>
            </a:r>
            <a:r>
              <a:rPr lang="tr-TR" dirty="0" smtClean="0"/>
              <a:t>Pizza </a:t>
            </a:r>
            <a:r>
              <a:rPr lang="tr-TR" dirty="0"/>
              <a:t>diye çiğ </a:t>
            </a:r>
            <a:r>
              <a:rPr lang="tr-TR" dirty="0" smtClean="0"/>
              <a:t>hamur </a:t>
            </a:r>
            <a:r>
              <a:rPr lang="tr-TR" dirty="0"/>
              <a:t>sunduğu bile görülmüştür ama ne zaman ki kapıdan yağlı bir müşteri girer, hemen Oktay Usta kesilir. Bu müşterinin </a:t>
            </a:r>
            <a:r>
              <a:rPr lang="tr-TR" dirty="0" smtClean="0"/>
              <a:t>pizzalarına </a:t>
            </a:r>
            <a:r>
              <a:rPr lang="tr-TR" dirty="0"/>
              <a:t>özel bir hassasiyet gösterir, mükemmel olması için gayret eder. Tabii bu tip bir </a:t>
            </a:r>
            <a:r>
              <a:rPr lang="tr-TR" dirty="0" smtClean="0"/>
              <a:t>pizzacı </a:t>
            </a:r>
            <a:r>
              <a:rPr lang="tr-TR" dirty="0"/>
              <a:t>bozuntusunun ne derece mükemmel(!) iş yapacağı malumunuz. O nedenle hard </a:t>
            </a:r>
            <a:r>
              <a:rPr lang="tr-TR" dirty="0" err="1"/>
              <a:t>real</a:t>
            </a:r>
            <a:r>
              <a:rPr lang="tr-TR" dirty="0"/>
              <a:t>-time dünyasında yeri yoktur, adam yerine konulmaz.</a:t>
            </a:r>
          </a:p>
        </p:txBody>
      </p:sp>
    </p:spTree>
    <p:extLst>
      <p:ext uri="{BB962C8B-B14F-4D97-AF65-F5344CB8AC3E}">
        <p14:creationId xmlns:p14="http://schemas.microsoft.com/office/powerpoint/2010/main" val="2941182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sp>
        <p:nvSpPr>
          <p:cNvPr id="3" name="İçerik Yer Tutucusu 2"/>
          <p:cNvSpPr>
            <a:spLocks noGrp="1"/>
          </p:cNvSpPr>
          <p:nvPr>
            <p:ph idx="1"/>
          </p:nvPr>
        </p:nvSpPr>
        <p:spPr/>
        <p:txBody>
          <a:bodyPr/>
          <a:lstStyle/>
          <a:p>
            <a:r>
              <a:rPr lang="tr-TR" dirty="0"/>
              <a:t>Bu </a:t>
            </a:r>
            <a:r>
              <a:rPr lang="tr-TR" dirty="0" err="1" smtClean="0"/>
              <a:t>slaytan</a:t>
            </a:r>
            <a:r>
              <a:rPr lang="tr-TR" dirty="0" smtClean="0"/>
              <a:t> </a:t>
            </a:r>
            <a:r>
              <a:rPr lang="tr-TR" dirty="0"/>
              <a:t>çıkarılacak sonuca gelirsek, son söz olarak şunu diyebiliriz: </a:t>
            </a:r>
            <a:endParaRPr lang="tr-TR" dirty="0" smtClean="0"/>
          </a:p>
          <a:p>
            <a:pPr marL="0" indent="0">
              <a:buNone/>
            </a:pPr>
            <a:r>
              <a:rPr lang="tr-TR" dirty="0" smtClean="0"/>
              <a:t>‘Pizza</a:t>
            </a:r>
            <a:r>
              <a:rPr lang="tr-TR" i="1" dirty="0" smtClean="0"/>
              <a:t> yemeyin</a:t>
            </a:r>
            <a:r>
              <a:rPr lang="tr-TR" dirty="0" smtClean="0"/>
              <a:t>’</a:t>
            </a:r>
            <a:endParaRPr lang="tr-TR" dirty="0"/>
          </a:p>
        </p:txBody>
      </p:sp>
    </p:spTree>
    <p:extLst>
      <p:ext uri="{BB962C8B-B14F-4D97-AF65-F5344CB8AC3E}">
        <p14:creationId xmlns:p14="http://schemas.microsoft.com/office/powerpoint/2010/main" val="1757118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Bir işin, tam zamanında yapılması gerekiyorsa bu iş, zaman açısından kritik bir iştir. Zaman açısından kritik işler, zamanında yapılamazlarsa başarısızlıkla sonuçlanmış olurlar.</a:t>
            </a:r>
          </a:p>
        </p:txBody>
      </p:sp>
    </p:spTree>
    <p:extLst>
      <p:ext uri="{BB962C8B-B14F-4D97-AF65-F5344CB8AC3E}">
        <p14:creationId xmlns:p14="http://schemas.microsoft.com/office/powerpoint/2010/main" val="31969275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Örneğin </a:t>
            </a:r>
            <a:r>
              <a:rPr lang="tr-TR" dirty="0" smtClean="0"/>
              <a:t>pizza </a:t>
            </a:r>
            <a:r>
              <a:rPr lang="tr-TR" dirty="0"/>
              <a:t>pişirmek, zaman açısından kritik bir iştir. Bir </a:t>
            </a:r>
            <a:r>
              <a:rPr lang="tr-TR" dirty="0" smtClean="0"/>
              <a:t>pizza, </a:t>
            </a:r>
            <a:r>
              <a:rPr lang="tr-TR" dirty="0"/>
              <a:t>olması gerekenden az veya çok pişirilirse, başarısızlıkla sonuçlanmış demektir. Dolayısı ile iyi </a:t>
            </a:r>
            <a:r>
              <a:rPr lang="tr-TR" dirty="0" smtClean="0"/>
              <a:t>pizzacılar, </a:t>
            </a:r>
            <a:r>
              <a:rPr lang="tr-TR" dirty="0"/>
              <a:t>gerçek zamanlı çalışan organik sistemlerdir.</a:t>
            </a:r>
            <a:br>
              <a:rPr lang="tr-TR" dirty="0"/>
            </a:b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6587" y="4020344"/>
            <a:ext cx="2330824" cy="17481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775239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Yalnız bu tanımda dikkat edilmesi gereken bir şey daha vardır. O da </a:t>
            </a:r>
            <a:r>
              <a:rPr lang="tr-TR" b="1" dirty="0"/>
              <a:t>tam zamanında</a:t>
            </a:r>
            <a:r>
              <a:rPr lang="tr-TR" dirty="0"/>
              <a:t> ifadesi ile kastedilen işin bitirilme anının, aslında akıp giden zaman içinde bir anı değil, bir süreyi ifade ettiğidir.</a:t>
            </a:r>
          </a:p>
        </p:txBody>
      </p:sp>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5152" y="4466020"/>
            <a:ext cx="3218518" cy="205869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448572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Gerçek-Zaman</a:t>
            </a:r>
            <a:endParaRPr lang="tr-TR" dirty="0"/>
          </a:p>
        </p:txBody>
      </p:sp>
      <p:sp>
        <p:nvSpPr>
          <p:cNvPr id="3" name="İçerik Yer Tutucusu 2"/>
          <p:cNvSpPr>
            <a:spLocks noGrp="1"/>
          </p:cNvSpPr>
          <p:nvPr>
            <p:ph idx="1"/>
          </p:nvPr>
        </p:nvSpPr>
        <p:spPr/>
        <p:txBody>
          <a:bodyPr>
            <a:normAutofit fontScale="92500"/>
          </a:bodyPr>
          <a:lstStyle/>
          <a:p>
            <a:r>
              <a:rPr lang="tr-TR" dirty="0" smtClean="0"/>
              <a:t>Yürütülen işlemlerin cevap verme süresinin belli bir değer arasında olmasıdır.</a:t>
            </a:r>
          </a:p>
          <a:p>
            <a:r>
              <a:rPr lang="tr-TR" dirty="0" smtClean="0"/>
              <a:t>Gerçek – Zaman </a:t>
            </a:r>
          </a:p>
          <a:p>
            <a:r>
              <a:rPr lang="tr-TR" dirty="0"/>
              <a:t>Gerçek (</a:t>
            </a:r>
            <a:r>
              <a:rPr lang="tr-TR" dirty="0" smtClean="0"/>
              <a:t>1525439188+000) </a:t>
            </a:r>
            <a:r>
              <a:rPr lang="pt-BR" dirty="0"/>
              <a:t>Cuma, 4 Mayıs 2018 </a:t>
            </a:r>
            <a:r>
              <a:rPr lang="pt-BR" dirty="0" smtClean="0"/>
              <a:t>16:06:28</a:t>
            </a:r>
            <a:r>
              <a:rPr lang="tr-TR" dirty="0" smtClean="0"/>
              <a:t>.000</a:t>
            </a:r>
            <a:r>
              <a:rPr lang="pt-BR" dirty="0"/>
              <a:t> </a:t>
            </a:r>
            <a:r>
              <a:rPr lang="pt-BR" dirty="0" smtClean="0">
                <a:hlinkClick r:id="rId3" tooltip="convert to other time zones"/>
              </a:rPr>
              <a:t>GMT+03:00</a:t>
            </a:r>
            <a:endParaRPr lang="tr-TR" dirty="0" smtClean="0"/>
          </a:p>
          <a:p>
            <a:r>
              <a:rPr lang="tr-TR" dirty="0" smtClean="0"/>
              <a:t>+Gecikme(</a:t>
            </a:r>
            <a:r>
              <a:rPr lang="tr-TR" dirty="0" err="1" smtClean="0"/>
              <a:t>latency</a:t>
            </a:r>
            <a:r>
              <a:rPr lang="tr-TR" dirty="0" smtClean="0"/>
              <a:t> yada </a:t>
            </a:r>
            <a:r>
              <a:rPr lang="tr-TR" dirty="0" err="1" smtClean="0"/>
              <a:t>lag</a:t>
            </a:r>
            <a:r>
              <a:rPr lang="tr-TR" dirty="0" smtClean="0"/>
              <a:t> yada </a:t>
            </a:r>
            <a:r>
              <a:rPr lang="tr-TR" dirty="0" err="1" smtClean="0"/>
              <a:t>ping</a:t>
            </a:r>
            <a:r>
              <a:rPr lang="tr-TR" dirty="0" smtClean="0"/>
              <a:t>) -&gt; +120MS </a:t>
            </a:r>
          </a:p>
          <a:p>
            <a:r>
              <a:rPr lang="tr-TR" dirty="0" smtClean="0"/>
              <a:t>(1000MS üzeri gerçek zamanlı iletişim olarak kabul edilmez)</a:t>
            </a:r>
          </a:p>
          <a:p>
            <a:r>
              <a:rPr lang="tr-TR" dirty="0" smtClean="0"/>
              <a:t>Zaman (1525439188+120) </a:t>
            </a:r>
            <a:r>
              <a:rPr lang="pt-BR" dirty="0"/>
              <a:t>Cuma, 4 Mayıs 2018 16:06:28</a:t>
            </a:r>
            <a:r>
              <a:rPr lang="tr-TR" dirty="0" smtClean="0"/>
              <a:t>.120</a:t>
            </a:r>
            <a:r>
              <a:rPr lang="pt-BR" dirty="0"/>
              <a:t> </a:t>
            </a:r>
            <a:r>
              <a:rPr lang="pt-BR" dirty="0">
                <a:hlinkClick r:id="rId3" tooltip="convert to other time zones"/>
              </a:rPr>
              <a:t>GMT+03:00</a:t>
            </a:r>
            <a:endParaRPr lang="tr-TR" dirty="0"/>
          </a:p>
          <a:p>
            <a:endParaRPr lang="tr-TR" dirty="0"/>
          </a:p>
        </p:txBody>
      </p:sp>
      <p:pic>
        <p:nvPicPr>
          <p:cNvPr id="4" name="Resi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1118" y="5405718"/>
            <a:ext cx="1452282" cy="1452282"/>
          </a:xfrm>
          <a:prstGeom prst="rect">
            <a:avLst/>
          </a:prstGeom>
        </p:spPr>
      </p:pic>
      <p:pic>
        <p:nvPicPr>
          <p:cNvPr id="5" name="Resim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6806" y="618518"/>
            <a:ext cx="2329182" cy="13111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Resim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1283" y="5510633"/>
            <a:ext cx="2362944" cy="12424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16464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180°'de </a:t>
            </a:r>
            <a:r>
              <a:rPr lang="tr-TR" dirty="0" smtClean="0"/>
              <a:t>25 </a:t>
            </a:r>
            <a:r>
              <a:rPr lang="tr-TR" dirty="0"/>
              <a:t>dakika pişmesi gereken p</a:t>
            </a:r>
            <a:r>
              <a:rPr lang="tr-TR" dirty="0" smtClean="0"/>
              <a:t>izza, 23. </a:t>
            </a:r>
            <a:r>
              <a:rPr lang="tr-TR" dirty="0"/>
              <a:t>dakikada veya </a:t>
            </a:r>
            <a:r>
              <a:rPr lang="tr-TR" dirty="0" smtClean="0"/>
              <a:t>27. </a:t>
            </a:r>
            <a:r>
              <a:rPr lang="tr-TR" dirty="0"/>
              <a:t>dakikada fırından çıkarırsak aslında hatalı </a:t>
            </a:r>
            <a:r>
              <a:rPr lang="tr-TR" dirty="0" smtClean="0"/>
              <a:t>bir şey </a:t>
            </a:r>
            <a:r>
              <a:rPr lang="tr-TR" dirty="0"/>
              <a:t>yapmış olmayız çünkü bu ufak sapma, kabul edilebilir düzeydedir ve kimse kalkıp da '</a:t>
            </a:r>
            <a:r>
              <a:rPr lang="tr-TR" i="1" dirty="0"/>
              <a:t>bu </a:t>
            </a:r>
            <a:r>
              <a:rPr lang="tr-TR" i="1" dirty="0" smtClean="0"/>
              <a:t>pizza </a:t>
            </a:r>
            <a:r>
              <a:rPr lang="tr-TR" i="1" dirty="0"/>
              <a:t>iyi pişmemiş</a:t>
            </a:r>
            <a:r>
              <a:rPr lang="tr-TR" dirty="0"/>
              <a:t>' demez. Eğer </a:t>
            </a:r>
            <a:r>
              <a:rPr lang="tr-TR" dirty="0" smtClean="0"/>
              <a:t>pizzacı, işinin </a:t>
            </a:r>
            <a:r>
              <a:rPr lang="tr-TR" dirty="0"/>
              <a:t>ehli </a:t>
            </a:r>
            <a:r>
              <a:rPr lang="tr-TR" dirty="0" smtClean="0"/>
              <a:t>biri ise pizzanın, </a:t>
            </a:r>
            <a:r>
              <a:rPr lang="tr-TR" dirty="0"/>
              <a:t>çiğ veya yanık şekilde önümüze gelmeyeceğini biliriz.</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3153" y="4612341"/>
            <a:ext cx="3370728" cy="18960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441866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Gerçek zamanlı sistemler, </a:t>
            </a:r>
            <a:r>
              <a:rPr lang="tr-TR" b="1" dirty="0" err="1"/>
              <a:t>latency</a:t>
            </a:r>
            <a:r>
              <a:rPr lang="tr-TR" dirty="0"/>
              <a:t> terimi ile ifade edilen bu sapmaların, belli bir değerden küçük olacağını bize garanti ederler</a:t>
            </a:r>
            <a:r>
              <a:rPr lang="tr-TR" dirty="0" smtClean="0"/>
              <a:t>. (1SN)</a:t>
            </a:r>
          </a:p>
          <a:p>
            <a:r>
              <a:rPr lang="tr-TR" dirty="0"/>
              <a:t>İstanbul’dan Ankara’ya giden bir ip paketi, hedef noktaya </a:t>
            </a:r>
            <a:r>
              <a:rPr lang="tr-TR" dirty="0" smtClean="0"/>
              <a:t>8MS’de </a:t>
            </a:r>
            <a:r>
              <a:rPr lang="tr-TR" dirty="0"/>
              <a:t>ulaşırken, İstanbul’dan Paris’e giden bir ip paketi </a:t>
            </a:r>
            <a:r>
              <a:rPr lang="tr-TR" dirty="0" smtClean="0"/>
              <a:t>16MS, </a:t>
            </a:r>
            <a:r>
              <a:rPr lang="tr-TR" dirty="0"/>
              <a:t>İstanbul’dan New York’a giden bir ip paketi iste </a:t>
            </a:r>
            <a:r>
              <a:rPr lang="tr-TR" dirty="0" smtClean="0"/>
              <a:t>30MS </a:t>
            </a:r>
            <a:r>
              <a:rPr lang="tr-TR" dirty="0"/>
              <a:t>hedefe ulaşır</a:t>
            </a:r>
            <a:r>
              <a:rPr lang="tr-TR" dirty="0" smtClean="0"/>
              <a:t>.</a:t>
            </a:r>
            <a:r>
              <a:rPr lang="tr-TR" dirty="0"/>
              <a:t/>
            </a:r>
            <a:br>
              <a:rPr lang="tr-TR" dirty="0"/>
            </a:br>
            <a:r>
              <a:rPr lang="tr-TR" dirty="0"/>
              <a:t>Bu süreye </a:t>
            </a:r>
            <a:r>
              <a:rPr lang="tr-TR" dirty="0" err="1"/>
              <a:t>latency</a:t>
            </a:r>
            <a:r>
              <a:rPr lang="tr-TR" dirty="0"/>
              <a:t> denir</a:t>
            </a:r>
            <a:r>
              <a:rPr lang="tr-TR" dirty="0" smtClean="0"/>
              <a:t>. (Namı diğer «</a:t>
            </a:r>
            <a:r>
              <a:rPr lang="tr-TR" dirty="0" err="1" smtClean="0"/>
              <a:t>ping</a:t>
            </a:r>
            <a:r>
              <a:rPr lang="tr-TR" dirty="0" smtClean="0"/>
              <a:t>»)</a:t>
            </a:r>
            <a:endParaRPr lang="tr-TR" dirty="0"/>
          </a:p>
        </p:txBody>
      </p:sp>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8247" y="4787153"/>
            <a:ext cx="2774576" cy="15606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370769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Soft Real-time </a:t>
            </a:r>
            <a:r>
              <a:rPr lang="tr-TR" smtClean="0"/>
              <a:t>&amp;</a:t>
            </a:r>
            <a:r>
              <a:rPr lang="en-US" smtClean="0"/>
              <a:t> </a:t>
            </a:r>
            <a:r>
              <a:rPr lang="en-US" dirty="0"/>
              <a:t>Hard Real-time</a:t>
            </a:r>
            <a:endParaRPr lang="tr-TR" dirty="0"/>
          </a:p>
        </p:txBody>
      </p:sp>
      <p:sp>
        <p:nvSpPr>
          <p:cNvPr id="3" name="İçerik Yer Tutucusu 2"/>
          <p:cNvSpPr>
            <a:spLocks noGrp="1"/>
          </p:cNvSpPr>
          <p:nvPr>
            <p:ph idx="1"/>
          </p:nvPr>
        </p:nvSpPr>
        <p:spPr/>
        <p:txBody>
          <a:bodyPr/>
          <a:lstStyle/>
          <a:p>
            <a:r>
              <a:rPr lang="tr-TR" dirty="0" smtClean="0"/>
              <a:t>Pizzacı </a:t>
            </a:r>
            <a:r>
              <a:rPr lang="tr-TR" dirty="0"/>
              <a:t>denilen organizmaların, </a:t>
            </a:r>
            <a:r>
              <a:rPr lang="tr-TR" dirty="0" smtClean="0"/>
              <a:t>pizza </a:t>
            </a:r>
            <a:r>
              <a:rPr lang="tr-TR" dirty="0"/>
              <a:t>pişirilme süreleri konusunda ne kadar hassas sistemler olduğuna değinmiştik. Peki ama </a:t>
            </a:r>
            <a:r>
              <a:rPr lang="tr-TR" dirty="0" smtClean="0"/>
              <a:t>pizzacılar </a:t>
            </a:r>
            <a:r>
              <a:rPr lang="tr-TR" dirty="0"/>
              <a:t>hiç mi hata yapmaz? Bir </a:t>
            </a:r>
            <a:r>
              <a:rPr lang="tr-TR" dirty="0" smtClean="0"/>
              <a:t>pizzacı, </a:t>
            </a:r>
            <a:r>
              <a:rPr lang="tr-TR" dirty="0"/>
              <a:t>arada bir hata yapıp </a:t>
            </a:r>
            <a:r>
              <a:rPr lang="tr-TR" dirty="0" smtClean="0"/>
              <a:t>hafif </a:t>
            </a:r>
            <a:r>
              <a:rPr lang="tr-TR" dirty="0"/>
              <a:t>yaksa ne olur?</a:t>
            </a:r>
          </a:p>
        </p:txBody>
      </p:sp>
      <p:pic>
        <p:nvPicPr>
          <p:cNvPr id="1026" name="Picture 2" descr="yanÄ±k pizza ile ilgili gÃ¶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9455" y="4028585"/>
            <a:ext cx="3132359" cy="176261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1012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re">
  <a:themeElements>
    <a:clrScheme name="Devre">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Devre">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vre">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TM04033919[[fn=Devre]]</Template>
  <TotalTime>272</TotalTime>
  <Words>1009</Words>
  <Application>Microsoft Office PowerPoint</Application>
  <PresentationFormat>Geniş ekran</PresentationFormat>
  <Paragraphs>54</Paragraphs>
  <Slides>23</Slides>
  <Notes>6</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23</vt:i4>
      </vt:variant>
    </vt:vector>
  </HeadingPairs>
  <TitlesOfParts>
    <vt:vector size="28" baseType="lpstr">
      <vt:lpstr>Arial</vt:lpstr>
      <vt:lpstr>Calibri</vt:lpstr>
      <vt:lpstr>Trebuchet MS</vt:lpstr>
      <vt:lpstr>Tw Cen MT</vt:lpstr>
      <vt:lpstr>Devre</vt:lpstr>
      <vt:lpstr>LARAVEL Real-TIme UygulamaLAR</vt:lpstr>
      <vt:lpstr>Gerçek zamanlı (real-time) sistem nedir?</vt:lpstr>
      <vt:lpstr>PowerPoint Sunusu</vt:lpstr>
      <vt:lpstr>PowerPoint Sunusu</vt:lpstr>
      <vt:lpstr>PowerPoint Sunusu</vt:lpstr>
      <vt:lpstr>Gerçek-Zaman</vt:lpstr>
      <vt:lpstr>PowerPoint Sunusu</vt:lpstr>
      <vt:lpstr>PowerPoint Sunusu</vt:lpstr>
      <vt:lpstr>Soft Real-time &amp; Hard Real-time</vt:lpstr>
      <vt:lpstr>PowerPoint Sunusu</vt:lpstr>
      <vt:lpstr>PowerPoint Sunusu</vt:lpstr>
      <vt:lpstr>PowerPoint Sunusu</vt:lpstr>
      <vt:lpstr>PowerPoint Sunusu</vt:lpstr>
      <vt:lpstr>PowerPoint Sunusu</vt:lpstr>
      <vt:lpstr>Jitter</vt:lpstr>
      <vt:lpstr>PowerPoint Sunusu</vt:lpstr>
      <vt:lpstr>PowerPoint Sunusu</vt:lpstr>
      <vt:lpstr>Gerçek zamanlı sistem hızlı mı olmalı?</vt:lpstr>
      <vt:lpstr>PowerPoint Sunusu</vt:lpstr>
      <vt:lpstr>PowerPoint Sunusu</vt:lpstr>
      <vt:lpstr>Gerçek zamanlı sistemde tampon (buffer) kullanımı</vt:lpstr>
      <vt:lpstr>Pre-emptive nedir?</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LARAVEL RealTIme UygulamaLAR</dc:title>
  <dc:creator>Ömer EVREN</dc:creator>
  <cp:lastModifiedBy>Ömer EVREN</cp:lastModifiedBy>
  <cp:revision>65</cp:revision>
  <dcterms:created xsi:type="dcterms:W3CDTF">2018-05-01T16:11:49Z</dcterms:created>
  <dcterms:modified xsi:type="dcterms:W3CDTF">2018-05-05T09:19:27Z</dcterms:modified>
</cp:coreProperties>
</file>