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81" r:id="rId10"/>
    <p:sldId id="264" r:id="rId11"/>
    <p:sldId id="265" r:id="rId12"/>
    <p:sldId id="267" r:id="rId13"/>
    <p:sldId id="266" r:id="rId14"/>
    <p:sldId id="270" r:id="rId15"/>
    <p:sldId id="271" r:id="rId16"/>
    <p:sldId id="272" r:id="rId17"/>
    <p:sldId id="283" r:id="rId18"/>
    <p:sldId id="273" r:id="rId19"/>
    <p:sldId id="274" r:id="rId20"/>
    <p:sldId id="275" r:id="rId21"/>
    <p:sldId id="268" r:id="rId22"/>
    <p:sldId id="269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897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44E59-4321-4D97-8920-6BCDD038180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6B4E8-E84A-435B-9994-9B87FE24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6B4E8-E84A-435B-9994-9B87FE24F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6B4E8-E84A-435B-9994-9B87FE24F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Skewed towards non diabetic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6B4E8-E84A-435B-9994-9B87FE24F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6B4E8-E84A-435B-9994-9B87FE24F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6B4E8-E84A-435B-9994-9B87FE24F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47C9-D927-4F85-9A18-5DDA4D04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4" y="2656608"/>
            <a:ext cx="8567608" cy="154478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4800" dirty="0"/>
              <a:t>Diabetes Prediction </a:t>
            </a:r>
            <a:r>
              <a:rPr lang="tr-TR" sz="4800" dirty="0"/>
              <a:t>us</a:t>
            </a:r>
            <a:r>
              <a:rPr lang="en-US" sz="4800" dirty="0"/>
              <a:t>ing 		PIMA Indians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DE13D-9E1D-4200-BF09-6AA692DD5599}"/>
              </a:ext>
            </a:extLst>
          </p:cNvPr>
          <p:cNvSpPr txBox="1"/>
          <p:nvPr/>
        </p:nvSpPr>
        <p:spPr>
          <a:xfrm>
            <a:off x="4564856" y="5382310"/>
            <a:ext cx="2531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Emre Hakan Erdemir</a:t>
            </a:r>
          </a:p>
          <a:p>
            <a:r>
              <a:rPr lang="tr-TR" dirty="0"/>
              <a:t>  Ömer Faruk Aydın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E7E-190E-4DAA-A83B-A4DA7801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081" y="3150288"/>
            <a:ext cx="4266678" cy="557424"/>
          </a:xfrm>
        </p:spPr>
        <p:txBody>
          <a:bodyPr/>
          <a:lstStyle/>
          <a:p>
            <a:r>
              <a:rPr lang="en-US" dirty="0"/>
              <a:t>Preprocessing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366257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DA43-7EF0-4C51-96CD-05E6BFD3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4495"/>
            <a:ext cx="4770786" cy="1049235"/>
          </a:xfrm>
        </p:spPr>
        <p:txBody>
          <a:bodyPr/>
          <a:lstStyle/>
          <a:p>
            <a:r>
              <a:rPr lang="tr-TR" dirty="0"/>
              <a:t>   Null Values for each 	  	      column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4D5099-328B-4A2E-80FE-B10DCC664EF2}"/>
              </a:ext>
            </a:extLst>
          </p:cNvPr>
          <p:cNvSpPr txBox="1">
            <a:spLocks/>
          </p:cNvSpPr>
          <p:nvPr/>
        </p:nvSpPr>
        <p:spPr>
          <a:xfrm>
            <a:off x="6721445" y="864494"/>
            <a:ext cx="385130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tr-TR" dirty="0"/>
              <a:t>0 Values for each       	  column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8C7879-6D1A-41B4-83C2-36A073E6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7" y="1913727"/>
            <a:ext cx="4965729" cy="37441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A92367-5161-445A-B0D0-E7CD75B5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070" y="1913728"/>
            <a:ext cx="4965729" cy="37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0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9ED8-8205-4620-BDA0-79522DB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462" y="153224"/>
            <a:ext cx="1743075" cy="50400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C08C-B2F9-4F5E-8DC6-80D938FA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09" y="862081"/>
            <a:ext cx="9556780" cy="14667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By setting the lower quantile 0.05 </a:t>
            </a:r>
          </a:p>
          <a:p>
            <a:pPr marL="0" indent="0">
              <a:buNone/>
            </a:pPr>
            <a:r>
              <a:rPr lang="en-US" dirty="0"/>
              <a:t>  and upper quantile 0.95 we can find the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E3E97-C109-458C-BA07-ADDBA5DB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2328862"/>
            <a:ext cx="4933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8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BEC1-CDC8-4835-83A2-EA09D833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3C5E-08C9-4F84-B953-90565467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filled the 0 values of the columns with the median based on the outcome</a:t>
            </a:r>
          </a:p>
          <a:p>
            <a:r>
              <a:rPr lang="en-US" dirty="0"/>
              <a:t>We capped the outliers to a max and min range</a:t>
            </a:r>
          </a:p>
        </p:txBody>
      </p:sp>
    </p:spTree>
    <p:extLst>
      <p:ext uri="{BB962C8B-B14F-4D97-AF65-F5344CB8AC3E}">
        <p14:creationId xmlns:p14="http://schemas.microsoft.com/office/powerpoint/2010/main" val="344499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B6BF8D-2E78-48BC-9207-4825219ECF70}"/>
              </a:ext>
            </a:extLst>
          </p:cNvPr>
          <p:cNvSpPr txBox="1">
            <a:spLocks/>
          </p:cNvSpPr>
          <p:nvPr/>
        </p:nvSpPr>
        <p:spPr>
          <a:xfrm>
            <a:off x="5060369" y="3150288"/>
            <a:ext cx="1743076" cy="557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1535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E83D-1F85-4977-B5E5-2675665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F0CB-52C6-410D-9DEE-25D01309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tree recursively splits the dataset based on features, choosing the feature that provides the best separation according to a certain criterion</a:t>
            </a:r>
          </a:p>
          <a:p>
            <a:r>
              <a:rPr lang="en-US" dirty="0"/>
              <a:t>Easy to interpret!</a:t>
            </a:r>
          </a:p>
        </p:txBody>
      </p:sp>
    </p:spTree>
    <p:extLst>
      <p:ext uri="{BB962C8B-B14F-4D97-AF65-F5344CB8AC3E}">
        <p14:creationId xmlns:p14="http://schemas.microsoft.com/office/powerpoint/2010/main" val="278913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E675-8DAE-4C7D-9AEF-9D64458A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20" y="953323"/>
            <a:ext cx="9603275" cy="1049235"/>
          </a:xfrm>
        </p:spPr>
        <p:txBody>
          <a:bodyPr/>
          <a:lstStyle/>
          <a:p>
            <a:r>
              <a:rPr lang="en-US" dirty="0"/>
              <a:t>An example decision tree from 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D5985-8398-4291-BCB5-4D326B6D4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417" y="1477941"/>
            <a:ext cx="8108980" cy="4588653"/>
          </a:xfrm>
        </p:spPr>
      </p:pic>
    </p:spTree>
    <p:extLst>
      <p:ext uri="{BB962C8B-B14F-4D97-AF65-F5344CB8AC3E}">
        <p14:creationId xmlns:p14="http://schemas.microsoft.com/office/powerpoint/2010/main" val="322182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2B11-DAAE-4FF7-B957-23075EA4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71" y="47624"/>
            <a:ext cx="8323858" cy="570676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Performing Decision Tree (Height 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4A2140-5B24-4DA4-916A-8A0BA1E6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00"/>
            <a:ext cx="12192000" cy="62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700-530A-4FB5-881A-D4C0DEA8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019" y="115124"/>
            <a:ext cx="6346856" cy="1049235"/>
          </a:xfrm>
        </p:spPr>
        <p:txBody>
          <a:bodyPr/>
          <a:lstStyle/>
          <a:p>
            <a:r>
              <a:rPr lang="en-US" dirty="0"/>
              <a:t>Results from the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CDC9C-8997-462A-81F1-4549F6E5E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63179"/>
            <a:ext cx="6960194" cy="49316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FEF2B-4DE6-4CA0-BFDD-F5284FDB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2648527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853E-79FF-4BC1-97B9-81D6DF52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867037"/>
            <a:ext cx="9603275" cy="1049235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DEAF-D965-4962-9F35-43946B54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They are an ensemble learning method that combines multiple decision trees to create a more accurate model by majority voting</a:t>
            </a:r>
          </a:p>
          <a:p>
            <a:r>
              <a:rPr lang="en-US" dirty="0"/>
              <a:t>At each tree creation, only a subset of the data is considered</a:t>
            </a:r>
          </a:p>
        </p:txBody>
      </p:sp>
    </p:spTree>
    <p:extLst>
      <p:ext uri="{BB962C8B-B14F-4D97-AF65-F5344CB8AC3E}">
        <p14:creationId xmlns:p14="http://schemas.microsoft.com/office/powerpoint/2010/main" val="374663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EC31-CFAC-48D6-A75B-E89FAAC2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EA32-12E2-4878-B7A4-7C28A3A8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it is needed</a:t>
            </a:r>
          </a:p>
          <a:p>
            <a:r>
              <a:rPr lang="en-US" dirty="0"/>
              <a:t>Dataset Explanation</a:t>
            </a:r>
          </a:p>
          <a:p>
            <a:r>
              <a:rPr lang="en-US" dirty="0"/>
              <a:t>Preprocessing Steps</a:t>
            </a:r>
          </a:p>
          <a:p>
            <a:r>
              <a:rPr lang="en-US" dirty="0"/>
              <a:t>Model’s / Results</a:t>
            </a:r>
          </a:p>
          <a:p>
            <a:r>
              <a:rPr lang="en-US" dirty="0"/>
              <a:t>Related Studies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2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B9CA-9091-44CD-A74B-78B4EE2E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12" y="85806"/>
            <a:ext cx="9603275" cy="1049235"/>
          </a:xfrm>
        </p:spPr>
        <p:txBody>
          <a:bodyPr/>
          <a:lstStyle/>
          <a:p>
            <a:r>
              <a:rPr lang="en-US" dirty="0"/>
              <a:t>Results for the Random Forest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B9258-DB5D-4CE5-997E-269E5022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26" y="992166"/>
            <a:ext cx="6517624" cy="4618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7ACAA-D1F6-4E05-8624-9A434B7A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2259734"/>
            <a:ext cx="4933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6F6B-DC75-B80B-E0E3-80F0CFA4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41C3D-1904-4011-C7B7-814B30299661}"/>
              </a:ext>
            </a:extLst>
          </p:cNvPr>
          <p:cNvSpPr txBox="1"/>
          <p:nvPr/>
        </p:nvSpPr>
        <p:spPr>
          <a:xfrm>
            <a:off x="1130270" y="1801842"/>
            <a:ext cx="81502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# Custom Logistic Regression Model</a:t>
            </a:r>
          </a:p>
          <a:p>
            <a:endParaRPr lang="en-US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LR_Model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LogisticRegression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							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learning_rate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=0.0001, 									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num_iterations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=1000)</a:t>
            </a:r>
          </a:p>
          <a:p>
            <a:endParaRPr lang="en-US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LR_Model.fit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X_train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y_train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2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F8845-19B2-AB32-4BD6-20CBC5C72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2001838"/>
            <a:ext cx="4666085" cy="3294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661AB-037D-50DA-D3C0-C99072F66A98}"/>
              </a:ext>
            </a:extLst>
          </p:cNvPr>
          <p:cNvSpPr txBox="1"/>
          <p:nvPr/>
        </p:nvSpPr>
        <p:spPr>
          <a:xfrm>
            <a:off x="6177010" y="2001838"/>
            <a:ext cx="455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Accuracy: 0.6883116883116883 Precision: 0.5945945945945946 Recall: 0.4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F1: 0.4782608695652174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D29C91-3261-8CF6-675E-BA19669F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/>
          <a:lstStyle/>
          <a:p>
            <a:r>
              <a:rPr lang="en-US" dirty="0"/>
              <a:t>Custom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9894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55DF8-BC92-ACBA-9CA3-D64D6DB1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2001838"/>
            <a:ext cx="4666085" cy="32940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DD2019-267A-1591-EBA9-F0413FA8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0F991-1208-643D-8818-8DDF46764CAF}"/>
              </a:ext>
            </a:extLst>
          </p:cNvPr>
          <p:cNvSpPr txBox="1"/>
          <p:nvPr/>
        </p:nvSpPr>
        <p:spPr>
          <a:xfrm>
            <a:off x="6177010" y="2001838"/>
            <a:ext cx="455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Accuracy: 0.7792207792207793 Precision: 0.723404255319149 Recall: 0.6181818181818182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F1: 0.6666666666666667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96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7D79-C093-C680-DE3C-280A7E43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41A1A-F1C1-EACF-41DD-29A3CEBB9AA5}"/>
              </a:ext>
            </a:extLst>
          </p:cNvPr>
          <p:cNvSpPr txBox="1"/>
          <p:nvPr/>
        </p:nvSpPr>
        <p:spPr>
          <a:xfrm>
            <a:off x="1130269" y="1782129"/>
            <a:ext cx="87302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# Model architecture</a:t>
            </a:r>
          </a:p>
          <a:p>
            <a:endParaRPr lang="en-US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self.model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nn.Sequential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nn.Linear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input_size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hidden_size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self.activation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nn.Linear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hidden_size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output_size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nn.LogSoftmax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(dim=1)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349879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51C38B-E36E-E08B-CC17-D7AE7A4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/>
          <a:lstStyle/>
          <a:p>
            <a:r>
              <a:rPr lang="en-US" dirty="0"/>
              <a:t>Multilayer Perceptron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8CB99-0D6E-BE0B-BA81-4EE1CEACD96E}"/>
              </a:ext>
            </a:extLst>
          </p:cNvPr>
          <p:cNvSpPr txBox="1"/>
          <p:nvPr/>
        </p:nvSpPr>
        <p:spPr>
          <a:xfrm>
            <a:off x="1130300" y="1679354"/>
            <a:ext cx="48013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 Create the activation function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if activation == "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relu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":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self.activation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nn.ReLU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elif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activation == "sigmoid":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self.activation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nn.Sigmoid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elif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activation == "tanh":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self.activation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nn.Tanh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else: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raise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ValueError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("Invalid activation function")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FB9AD-2E69-498D-5ED7-C866DEC7F89E}"/>
              </a:ext>
            </a:extLst>
          </p:cNvPr>
          <p:cNvSpPr txBox="1"/>
          <p:nvPr/>
        </p:nvSpPr>
        <p:spPr>
          <a:xfrm>
            <a:off x="5931694" y="1679354"/>
            <a:ext cx="48013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 Create the optimizer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if optimizer == "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adam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":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self.optimizer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optim.Adam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self.parameters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(), 					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self.learning_rate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elif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optimizer == "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sgd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":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self.optimizer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optim.SGD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self.parameters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(), 					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self.learning_rate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else: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raise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ValueError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("Invalid optimizer")</a:t>
            </a:r>
          </a:p>
        </p:txBody>
      </p:sp>
    </p:spTree>
    <p:extLst>
      <p:ext uri="{BB962C8B-B14F-4D97-AF65-F5344CB8AC3E}">
        <p14:creationId xmlns:p14="http://schemas.microsoft.com/office/powerpoint/2010/main" val="387029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1E5BD-CFAF-8F8B-9EB2-37008CB9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81968"/>
            <a:ext cx="4224330" cy="32940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52057F-A3BB-C793-DC58-4025F4A6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7B41C-7672-1E6B-6654-7FACF01C839E}"/>
              </a:ext>
            </a:extLst>
          </p:cNvPr>
          <p:cNvSpPr txBox="1"/>
          <p:nvPr/>
        </p:nvSpPr>
        <p:spPr>
          <a:xfrm>
            <a:off x="6976281" y="2439501"/>
            <a:ext cx="455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Accuracy: 0.8831168831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Precision: 0.877551020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Recall: 0.78181818181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F1: 0.8269230769230769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59246B-332B-84F1-E0F4-240615FB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781969"/>
            <a:ext cx="4666084" cy="32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7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1064-DD90-45DF-A3C9-A765CF12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187" y="701112"/>
            <a:ext cx="4503532" cy="1433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 </a:t>
            </a:r>
            <a:r>
              <a:rPr lang="en-US" sz="5400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F5E5B-676E-AF0A-17B0-F9C6C5A17750}"/>
              </a:ext>
            </a:extLst>
          </p:cNvPr>
          <p:cNvSpPr txBox="1"/>
          <p:nvPr/>
        </p:nvSpPr>
        <p:spPr>
          <a:xfrm>
            <a:off x="2340648" y="1610773"/>
            <a:ext cx="26750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 Decision Tree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Accuracy: 0.8831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Precision: 0.8032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Recall: 0.8909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F1: 0.8448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BBC86-5121-A798-9DB3-847A42B855AD}"/>
              </a:ext>
            </a:extLst>
          </p:cNvPr>
          <p:cNvSpPr txBox="1"/>
          <p:nvPr/>
        </p:nvSpPr>
        <p:spPr>
          <a:xfrm>
            <a:off x="6844181" y="1610773"/>
            <a:ext cx="26750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 Random Forest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Accuracy: 0.8896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Precision: 0.88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Recall: 0.8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F1: 0.8380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84F80-8BA8-C67D-397A-37680BCB3B90}"/>
              </a:ext>
            </a:extLst>
          </p:cNvPr>
          <p:cNvSpPr txBox="1"/>
          <p:nvPr/>
        </p:nvSpPr>
        <p:spPr>
          <a:xfrm>
            <a:off x="2340648" y="3733589"/>
            <a:ext cx="32754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 Logistic Regression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Accuracy: 0.7792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Precision: 0.7234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Recall: 0.6181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F1: 0.6666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84911-A3B6-D031-AC6C-CD7A3014F0A1}"/>
              </a:ext>
            </a:extLst>
          </p:cNvPr>
          <p:cNvSpPr txBox="1"/>
          <p:nvPr/>
        </p:nvSpPr>
        <p:spPr>
          <a:xfrm>
            <a:off x="6844181" y="3733589"/>
            <a:ext cx="33846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 Multilayer Perceptron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Accuracy: 0.8831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Precision: 0.8775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Recall: 0.7818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F1: 0.8269</a:t>
            </a:r>
          </a:p>
        </p:txBody>
      </p:sp>
    </p:spTree>
    <p:extLst>
      <p:ext uri="{BB962C8B-B14F-4D97-AF65-F5344CB8AC3E}">
        <p14:creationId xmlns:p14="http://schemas.microsoft.com/office/powerpoint/2010/main" val="10932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35A7-2174-4E11-A947-440EAA9C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439" y="973201"/>
            <a:ext cx="1951122" cy="507729"/>
          </a:xfrm>
        </p:spPr>
        <p:txBody>
          <a:bodyPr>
            <a:normAutofit fontScale="90000"/>
          </a:bodyPr>
          <a:lstStyle/>
          <a:p>
            <a:r>
              <a:rPr lang="en-US" dirty="0"/>
              <a:t>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4796-6E20-45AB-9396-9342556E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a chronic disease that has many contributors</a:t>
            </a:r>
          </a:p>
          <a:p>
            <a:endParaRPr lang="en-US" dirty="0"/>
          </a:p>
          <a:p>
            <a:r>
              <a:rPr lang="en-US" dirty="0"/>
              <a:t>Type 1 diabetes which often develops during childhood</a:t>
            </a:r>
          </a:p>
          <a:p>
            <a:r>
              <a:rPr lang="en-US" dirty="0"/>
              <a:t>Types 2 diabetes which often develops during adulthood</a:t>
            </a:r>
          </a:p>
          <a:p>
            <a:r>
              <a:rPr lang="en-US" dirty="0"/>
              <a:t>Gestational diabetes which develops during pregnancy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4EEF-AA63-4CC7-81E2-1C5F0E8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312" y="1098035"/>
            <a:ext cx="3787376" cy="587241"/>
          </a:xfrm>
        </p:spPr>
        <p:txBody>
          <a:bodyPr/>
          <a:lstStyle/>
          <a:p>
            <a:r>
              <a:rPr lang="en-US" dirty="0"/>
              <a:t>What is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AFCD-7E43-48D5-96A6-24ABE919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464903"/>
            <a:ext cx="9603275" cy="3001441"/>
          </a:xfrm>
        </p:spPr>
        <p:txBody>
          <a:bodyPr/>
          <a:lstStyle/>
          <a:p>
            <a:r>
              <a:rPr lang="en-US" dirty="0"/>
              <a:t>Early detection can help with timely interventions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Understanding the factors that contribute to the disease</a:t>
            </a:r>
          </a:p>
        </p:txBody>
      </p:sp>
    </p:spTree>
    <p:extLst>
      <p:ext uri="{BB962C8B-B14F-4D97-AF65-F5344CB8AC3E}">
        <p14:creationId xmlns:p14="http://schemas.microsoft.com/office/powerpoint/2010/main" val="41740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B325-028C-4045-8D25-994AEA28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23" y="71906"/>
            <a:ext cx="10207488" cy="1049235"/>
          </a:xfrm>
        </p:spPr>
        <p:txBody>
          <a:bodyPr/>
          <a:lstStyle/>
          <a:p>
            <a:r>
              <a:rPr lang="en-US" dirty="0"/>
              <a:t>Our Dataset – PIMA Indians Dataset from Kaggle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CF23C-B34A-4608-83A2-FC6007870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4035"/>
            <a:ext cx="12192000" cy="5883965"/>
          </a:xfrm>
        </p:spPr>
      </p:pic>
    </p:spTree>
    <p:extLst>
      <p:ext uri="{BB962C8B-B14F-4D97-AF65-F5344CB8AC3E}">
        <p14:creationId xmlns:p14="http://schemas.microsoft.com/office/powerpoint/2010/main" val="402481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C22F-DF4D-4B25-B75A-0B0D21C9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826" y="2904382"/>
            <a:ext cx="5300347" cy="1049235"/>
          </a:xfrm>
        </p:spPr>
        <p:txBody>
          <a:bodyPr/>
          <a:lstStyle/>
          <a:p>
            <a:r>
              <a:rPr lang="en-US" dirty="0"/>
              <a:t>Challenges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414B-3F90-454F-A44E-9D444371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D140-353A-42C1-AB0F-BAE0FA4C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78" y="78681"/>
            <a:ext cx="5350041" cy="557423"/>
          </a:xfrm>
        </p:spPr>
        <p:txBody>
          <a:bodyPr>
            <a:normAutofit/>
          </a:bodyPr>
          <a:lstStyle/>
          <a:p>
            <a:r>
              <a:rPr lang="en-US" dirty="0"/>
              <a:t>The Outcome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39C7D-4A4A-4E2F-A367-AF31B301F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3507" y="973202"/>
            <a:ext cx="9964985" cy="5153865"/>
          </a:xfrm>
        </p:spPr>
      </p:pic>
    </p:spTree>
    <p:extLst>
      <p:ext uri="{BB962C8B-B14F-4D97-AF65-F5344CB8AC3E}">
        <p14:creationId xmlns:p14="http://schemas.microsoft.com/office/powerpoint/2010/main" val="133773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4349-6FB9-49CE-99F3-33FC7021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29978"/>
            <a:ext cx="9643747" cy="4422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81D51-2EAA-4960-98FF-AF4028398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3720" y="1447765"/>
            <a:ext cx="8756374" cy="4580257"/>
          </a:xfrm>
        </p:spPr>
      </p:pic>
    </p:spTree>
    <p:extLst>
      <p:ext uri="{BB962C8B-B14F-4D97-AF65-F5344CB8AC3E}">
        <p14:creationId xmlns:p14="http://schemas.microsoft.com/office/powerpoint/2010/main" val="385214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4150-814B-3F52-0E40-72EC407F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BF0E-0BD5-EF95-75BA-6E2EBE665F51}"/>
              </a:ext>
            </a:extLst>
          </p:cNvPr>
          <p:cNvSpPr txBox="1"/>
          <p:nvPr/>
        </p:nvSpPr>
        <p:spPr>
          <a:xfrm>
            <a:off x="1130269" y="1640091"/>
            <a:ext cx="103092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are many projects and articles written about classifying diabetes with this dataset, However the data was generally considered clean and optimized and the</a:t>
            </a:r>
            <a:r>
              <a:rPr lang="tr-TR" sz="2400" dirty="0"/>
              <a:t>y </a:t>
            </a:r>
            <a:r>
              <a:rPr lang="en-US" sz="2400" dirty="0"/>
              <a:t>didn't emphasize too much on the preprocessing phase.</a:t>
            </a:r>
          </a:p>
        </p:txBody>
      </p:sp>
    </p:spTree>
    <p:extLst>
      <p:ext uri="{BB962C8B-B14F-4D97-AF65-F5344CB8AC3E}">
        <p14:creationId xmlns:p14="http://schemas.microsoft.com/office/powerpoint/2010/main" val="38311394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398</TotalTime>
  <Words>665</Words>
  <Application>Microsoft Office PowerPoint</Application>
  <PresentationFormat>Widescreen</PresentationFormat>
  <Paragraphs>128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Cascadia Mono</vt:lpstr>
      <vt:lpstr>Century Gothic</vt:lpstr>
      <vt:lpstr>Consolas</vt:lpstr>
      <vt:lpstr>Gallery</vt:lpstr>
      <vt:lpstr>Diabetes Prediction using   PIMA Indians Dataset</vt:lpstr>
      <vt:lpstr>Outline</vt:lpstr>
      <vt:lpstr>Diabetes</vt:lpstr>
      <vt:lpstr>What is the point?</vt:lpstr>
      <vt:lpstr>Our Dataset – PIMA Indians Dataset from Kaggle</vt:lpstr>
      <vt:lpstr>Challenges with the data</vt:lpstr>
      <vt:lpstr>The Outcome Distribution</vt:lpstr>
      <vt:lpstr>PowerPoint Presentation</vt:lpstr>
      <vt:lpstr>Related Works</vt:lpstr>
      <vt:lpstr>Preprocessing Steps</vt:lpstr>
      <vt:lpstr>   Null Values for each           column</vt:lpstr>
      <vt:lpstr>Outliers</vt:lpstr>
      <vt:lpstr>PowerPoint Presentation</vt:lpstr>
      <vt:lpstr>PowerPoint Presentation</vt:lpstr>
      <vt:lpstr>Decision Trees</vt:lpstr>
      <vt:lpstr>An example decision tree from our dataset</vt:lpstr>
      <vt:lpstr>The Best Performing Decision Tree (Height 5)</vt:lpstr>
      <vt:lpstr>Results from the Decision Tree</vt:lpstr>
      <vt:lpstr>Random Forest</vt:lpstr>
      <vt:lpstr>Results for the Random Forest algorithm</vt:lpstr>
      <vt:lpstr>Custom Logistic Regression</vt:lpstr>
      <vt:lpstr>Custom Logistic Regression</vt:lpstr>
      <vt:lpstr>Sklearn Logistic Regression</vt:lpstr>
      <vt:lpstr>Multilayer Perceptron</vt:lpstr>
      <vt:lpstr>Multilayer Perceptron Parameters</vt:lpstr>
      <vt:lpstr>Multilayer Perceptron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 erdemir</dc:creator>
  <cp:lastModifiedBy>hakan erdemir</cp:lastModifiedBy>
  <cp:revision>44</cp:revision>
  <dcterms:created xsi:type="dcterms:W3CDTF">2024-01-01T13:04:38Z</dcterms:created>
  <dcterms:modified xsi:type="dcterms:W3CDTF">2024-01-01T19:56:05Z</dcterms:modified>
</cp:coreProperties>
</file>