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7" r:id="rId13"/>
    <p:sldId id="266" r:id="rId14"/>
    <p:sldId id="278" r:id="rId15"/>
    <p:sldId id="276" r:id="rId16"/>
    <p:sldId id="268" r:id="rId17"/>
    <p:sldId id="271" r:id="rId18"/>
    <p:sldId id="284" r:id="rId19"/>
    <p:sldId id="283" r:id="rId20"/>
    <p:sldId id="282" r:id="rId21"/>
    <p:sldId id="281" r:id="rId22"/>
    <p:sldId id="280" r:id="rId23"/>
    <p:sldId id="285" r:id="rId24"/>
    <p:sldId id="286" r:id="rId25"/>
    <p:sldId id="269" r:id="rId26"/>
    <p:sldId id="272" r:id="rId27"/>
    <p:sldId id="273" r:id="rId28"/>
    <p:sldId id="275" r:id="rId29"/>
    <p:sldId id="274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42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8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0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3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04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85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3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3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9903F6-9FC2-440E-9931-921295181342}" type="datetimeFigureOut">
              <a:rPr lang="tr-TR" smtClean="0"/>
              <a:t>4.05.2020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69BC6-4299-4372-9128-B69C0738FF9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52B95C-F824-4309-BDFE-19F2FE2C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043" y="1896949"/>
            <a:ext cx="8361229" cy="105312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BRAILLE KLAVYE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939C6E-BDCC-48A4-A08F-8576DCD3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564" y="4453343"/>
            <a:ext cx="7222186" cy="162908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dirty="0"/>
              <a:t>Bilal Nadir Karataş</a:t>
            </a:r>
          </a:p>
          <a:p>
            <a:pPr algn="ctr"/>
            <a:r>
              <a:rPr lang="tr-TR" dirty="0"/>
              <a:t>Hakan Emre Başol</a:t>
            </a:r>
          </a:p>
          <a:p>
            <a:pPr algn="ctr"/>
            <a:r>
              <a:rPr lang="tr-TR" dirty="0"/>
              <a:t>Ömer Fatih Canbolat</a:t>
            </a:r>
          </a:p>
          <a:p>
            <a:pPr algn="ctr"/>
            <a:r>
              <a:rPr lang="tr-TR" dirty="0"/>
              <a:t>Oğuzhan </a:t>
            </a:r>
            <a:r>
              <a:rPr lang="tr-TR" dirty="0" err="1"/>
              <a:t>Eyerci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93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1494D-2592-4F6D-9F45-8AC465E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1AD86B6-3802-4A5B-B36E-2FD60C99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90" y="1935323"/>
            <a:ext cx="6731994" cy="3786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07B093A-910C-4EB8-B1A0-CB4D6987A518}"/>
              </a:ext>
            </a:extLst>
          </p:cNvPr>
          <p:cNvSpPr txBox="1"/>
          <p:nvPr/>
        </p:nvSpPr>
        <p:spPr>
          <a:xfrm>
            <a:off x="786677" y="1831629"/>
            <a:ext cx="4275517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Kalibrasyon</a:t>
            </a:r>
            <a:endParaRPr lang="tr-TR" sz="2000" dirty="0"/>
          </a:p>
          <a:p>
            <a:pPr>
              <a:lnSpc>
                <a:spcPct val="150000"/>
              </a:lnSpc>
            </a:pPr>
            <a:r>
              <a:rPr lang="tr-TR" sz="2000" dirty="0"/>
              <a:t>- Beyaz </a:t>
            </a:r>
            <a:r>
              <a:rPr lang="tr-TR" sz="2000" dirty="0" err="1"/>
              <a:t>kısıma</a:t>
            </a:r>
            <a:r>
              <a:rPr lang="tr-TR" sz="2000" dirty="0"/>
              <a:t> üç parmağı dokunulması halinde bu noktaları </a:t>
            </a:r>
            <a:r>
              <a:rPr lang="tr-TR" sz="2000" dirty="0" err="1"/>
              <a:t>json</a:t>
            </a:r>
            <a:r>
              <a:rPr lang="tr-TR" sz="2000" dirty="0"/>
              <a:t> formatında </a:t>
            </a:r>
            <a:r>
              <a:rPr lang="tr-TR" sz="2000" spc="-1" dirty="0" err="1">
                <a:ea typeface="Arial Unicode MS"/>
              </a:rPr>
              <a:t>preferences</a:t>
            </a:r>
            <a:r>
              <a:rPr lang="tr-TR" sz="2000" spc="-1" dirty="0">
                <a:ea typeface="Arial Unicode MS"/>
              </a:rPr>
              <a:t> </a:t>
            </a:r>
            <a:r>
              <a:rPr lang="tr-TR" sz="2000" spc="-1" dirty="0" err="1">
                <a:ea typeface="Arial Unicode MS"/>
              </a:rPr>
              <a:t>managera</a:t>
            </a:r>
            <a:r>
              <a:rPr lang="tr-TR" sz="2000" spc="-1" dirty="0">
                <a:ea typeface="Arial Unicode MS"/>
              </a:rPr>
              <a:t> da  kaydedilir.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- Üç </a:t>
            </a:r>
            <a:r>
              <a:rPr lang="tr-TR" sz="2000" dirty="0" err="1"/>
              <a:t>parmakdan</a:t>
            </a:r>
            <a:r>
              <a:rPr lang="tr-TR" sz="2000" dirty="0"/>
              <a:t> fazla veya az dokunulması halinde kayıt silinmekte ve tekrar dokunulması istenmektedir.</a:t>
            </a:r>
          </a:p>
          <a:p>
            <a:pPr>
              <a:lnSpc>
                <a:spcPct val="150000"/>
              </a:lnSpc>
            </a:pPr>
            <a:endParaRPr lang="tr-TR" sz="20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9C7DFAC-A0C6-4F41-BB9B-1F618E6696F1}"/>
              </a:ext>
            </a:extLst>
          </p:cNvPr>
          <p:cNvSpPr txBox="1"/>
          <p:nvPr/>
        </p:nvSpPr>
        <p:spPr>
          <a:xfrm>
            <a:off x="6778981" y="5920033"/>
            <a:ext cx="416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2.1: </a:t>
            </a:r>
            <a:r>
              <a:rPr lang="tr-TR" dirty="0"/>
              <a:t>Sağ parmaklar için kalibrasyon</a:t>
            </a:r>
          </a:p>
        </p:txBody>
      </p:sp>
    </p:spTree>
    <p:extLst>
      <p:ext uri="{BB962C8B-B14F-4D97-AF65-F5344CB8AC3E}">
        <p14:creationId xmlns:p14="http://schemas.microsoft.com/office/powerpoint/2010/main" val="102880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1494D-2592-4F6D-9F45-8AC465E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322AE85-05ED-4035-9C8F-569E671354C3}"/>
              </a:ext>
            </a:extLst>
          </p:cNvPr>
          <p:cNvSpPr txBox="1"/>
          <p:nvPr/>
        </p:nvSpPr>
        <p:spPr>
          <a:xfrm>
            <a:off x="1036320" y="1737360"/>
            <a:ext cx="414402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Kalibrasyon</a:t>
            </a:r>
          </a:p>
          <a:p>
            <a:pPr>
              <a:lnSpc>
                <a:spcPct val="150000"/>
              </a:lnSpc>
            </a:pPr>
            <a:endParaRPr lang="tr-TR" sz="2000" dirty="0"/>
          </a:p>
          <a:p>
            <a:pPr>
              <a:lnSpc>
                <a:spcPct val="150000"/>
              </a:lnSpc>
            </a:pPr>
            <a:r>
              <a:rPr lang="tr-TR" sz="2000" dirty="0"/>
              <a:t>- İlk kısım için kalibrasyon bittiğinde diğer kısım için işlev açılır ve aynı şekilde kayıt alınır.</a:t>
            </a:r>
            <a:endParaRPr lang="tr-TR" sz="2000" spc="-1" dirty="0">
              <a:ea typeface="Arial Unicode MS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AF3E63A-D44A-40DC-B284-BA97C8301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7" y="1899840"/>
            <a:ext cx="6945904" cy="39070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AB8E5CA-00ED-471B-81EB-F5CADE316F31}"/>
              </a:ext>
            </a:extLst>
          </p:cNvPr>
          <p:cNvSpPr txBox="1"/>
          <p:nvPr/>
        </p:nvSpPr>
        <p:spPr>
          <a:xfrm>
            <a:off x="6778981" y="5920033"/>
            <a:ext cx="416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2.2: </a:t>
            </a:r>
            <a:r>
              <a:rPr lang="tr-TR" dirty="0"/>
              <a:t>Sol parmaklar için kalibrasyon</a:t>
            </a:r>
          </a:p>
        </p:txBody>
      </p:sp>
    </p:spTree>
    <p:extLst>
      <p:ext uri="{BB962C8B-B14F-4D97-AF65-F5344CB8AC3E}">
        <p14:creationId xmlns:p14="http://schemas.microsoft.com/office/powerpoint/2010/main" val="249190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841184-0A50-42CE-ABF9-B41FD22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1282D2-9F9F-444E-9331-57827AE8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563"/>
            <a:ext cx="10058400" cy="4023360"/>
          </a:xfrm>
        </p:spPr>
        <p:txBody>
          <a:bodyPr>
            <a:normAutofit/>
          </a:bodyPr>
          <a:lstStyle/>
          <a:p>
            <a:r>
              <a:rPr lang="tr-TR" sz="3200" b="1" dirty="0"/>
              <a:t>Öğretici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2800" dirty="0"/>
              <a:t> Kullanıcının evrensel Braille alfabesini mobil uygulamamızda nasıl kullanması gerektiğini göstermek için kalibrasyon devamında öğretici klavyesi açılmaktadır. </a:t>
            </a:r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5180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1494D-2592-4F6D-9F45-8AC465E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07B093A-910C-4EB8-B1A0-CB4D6987A518}"/>
              </a:ext>
            </a:extLst>
          </p:cNvPr>
          <p:cNvSpPr txBox="1"/>
          <p:nvPr/>
        </p:nvSpPr>
        <p:spPr>
          <a:xfrm>
            <a:off x="701835" y="2113801"/>
            <a:ext cx="492456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Öğretici</a:t>
            </a:r>
            <a:endParaRPr lang="tr-TR" sz="2000" dirty="0"/>
          </a:p>
          <a:p>
            <a:pPr>
              <a:lnSpc>
                <a:spcPct val="150000"/>
              </a:lnSpc>
            </a:pPr>
            <a:r>
              <a:rPr lang="tr-TR" sz="2000" dirty="0"/>
              <a:t>	Burada Braille alfabesinde kullanılan harf kodlarına göre parmak tutuş şekli ve birkaç harf , sembol ve işaretleri nasıl yapılacağı sesli olarak söylenmektedir.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	Bu adımlarda öğretici görevleri yerine getirmesi beklenmektedir.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743BC04-1916-47F1-AE29-8FA429FD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46" y="2113801"/>
            <a:ext cx="6062767" cy="341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496035D-03DB-479A-A68F-D2E3C1A1147D}"/>
              </a:ext>
            </a:extLst>
          </p:cNvPr>
          <p:cNvSpPr txBox="1"/>
          <p:nvPr/>
        </p:nvSpPr>
        <p:spPr>
          <a:xfrm>
            <a:off x="7099493" y="5715882"/>
            <a:ext cx="416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3: </a:t>
            </a:r>
            <a:r>
              <a:rPr lang="tr-TR" dirty="0"/>
              <a:t>Öğretici Ekranı</a:t>
            </a:r>
          </a:p>
        </p:txBody>
      </p:sp>
    </p:spTree>
    <p:extLst>
      <p:ext uri="{BB962C8B-B14F-4D97-AF65-F5344CB8AC3E}">
        <p14:creationId xmlns:p14="http://schemas.microsoft.com/office/powerpoint/2010/main" val="124424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4DEB01-BC6A-43F5-824F-5068E9DE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Önerilen Kullanım </a:t>
            </a:r>
            <a:r>
              <a:rPr lang="tr-TR" dirty="0" err="1"/>
              <a:t>Modu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BCE35C-E9F4-486A-87D3-4A8BCDBE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66" y="2320120"/>
            <a:ext cx="3734028" cy="28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7E5A2-A19C-4F31-9FE4-55465E99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Masaüstü Kullanım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693C0F-08EE-4647-ACBB-07B1A3A4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25" y="2303060"/>
            <a:ext cx="3966949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1494D-2592-4F6D-9F45-8AC465E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07B093A-910C-4EB8-B1A0-CB4D6987A518}"/>
              </a:ext>
            </a:extLst>
          </p:cNvPr>
          <p:cNvSpPr txBox="1"/>
          <p:nvPr/>
        </p:nvSpPr>
        <p:spPr>
          <a:xfrm>
            <a:off x="720689" y="2105006"/>
            <a:ext cx="492456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Öğretici</a:t>
            </a:r>
            <a:endParaRPr lang="tr-TR" sz="2000" dirty="0"/>
          </a:p>
          <a:p>
            <a:pPr>
              <a:lnSpc>
                <a:spcPct val="150000"/>
              </a:lnSpc>
            </a:pPr>
            <a:r>
              <a:rPr lang="tr-TR" sz="2000" dirty="0"/>
              <a:t>Tüm adımlar </a:t>
            </a:r>
            <a:r>
              <a:rPr lang="tr-TR" sz="2000" dirty="0" err="1"/>
              <a:t>intro</a:t>
            </a:r>
            <a:r>
              <a:rPr lang="tr-TR" sz="2000" dirty="0"/>
              <a:t> sürecinde devam etmektedir. Adımları doğru bir şekilde </a:t>
            </a:r>
            <a:r>
              <a:rPr lang="tr-TR" sz="2000" dirty="0" err="1"/>
              <a:t>irlenmesi</a:t>
            </a:r>
            <a:r>
              <a:rPr lang="tr-TR" sz="2000" dirty="0"/>
              <a:t> halinde </a:t>
            </a:r>
            <a:r>
              <a:rPr lang="tr-TR" sz="2000" dirty="0" err="1"/>
              <a:t>intro</a:t>
            </a:r>
            <a:r>
              <a:rPr lang="tr-TR" sz="2000" dirty="0"/>
              <a:t>, kalibrasyon ve öğretici biter ve ana menüye yönlendirilir.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6B963D1-0ACA-49A1-977F-70AFA39A3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53" y="2105006"/>
            <a:ext cx="5977848" cy="3362540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D61DC03-4557-44DC-BB0B-F87051F54C89}"/>
              </a:ext>
            </a:extLst>
          </p:cNvPr>
          <p:cNvSpPr txBox="1"/>
          <p:nvPr/>
        </p:nvSpPr>
        <p:spPr>
          <a:xfrm>
            <a:off x="7486065" y="5650526"/>
            <a:ext cx="416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4: </a:t>
            </a:r>
            <a:r>
              <a:rPr lang="tr-TR" dirty="0" err="1"/>
              <a:t>İntro</a:t>
            </a:r>
            <a:r>
              <a:rPr lang="tr-TR" dirty="0"/>
              <a:t> sonu</a:t>
            </a:r>
          </a:p>
        </p:txBody>
      </p:sp>
    </p:spTree>
    <p:extLst>
      <p:ext uri="{BB962C8B-B14F-4D97-AF65-F5344CB8AC3E}">
        <p14:creationId xmlns:p14="http://schemas.microsoft.com/office/powerpoint/2010/main" val="14102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0A0512-9333-4C7E-A666-31389E6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6519F3-0DEE-460E-BA2C-ACF7A636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Web Servis</a:t>
            </a:r>
          </a:p>
          <a:p>
            <a:r>
              <a:rPr lang="tr-TR" sz="2800" dirty="0"/>
              <a:t>Ağ üzerinden haberleşmeyi sağlamak için Web servis yazdık. Web API Visual </a:t>
            </a:r>
            <a:r>
              <a:rPr lang="tr-TR" sz="2800" dirty="0" err="1"/>
              <a:t>Studio</a:t>
            </a:r>
            <a:r>
              <a:rPr lang="tr-TR" sz="2800" dirty="0"/>
              <a:t>’ da C# ile yazılmıştır.</a:t>
            </a:r>
          </a:p>
          <a:p>
            <a:r>
              <a:rPr lang="tr-TR" sz="2800" dirty="0"/>
              <a:t> MSSQL kullanılarak yazılan veri tabanı kısmında kullanıcı bilgilerini ve elde ettiği skorları tutması için başlangıç olarak 2 tablo ile başlanmıştır. </a:t>
            </a:r>
            <a:r>
              <a:rPr lang="tr-TR" sz="2800" dirty="0" err="1"/>
              <a:t>WebApi</a:t>
            </a:r>
            <a:r>
              <a:rPr lang="tr-TR" sz="2800" dirty="0"/>
              <a:t> test süreci tamamlandıktan sonra senkron bir şekilde tablo artırımına devam edilecektir.</a:t>
            </a:r>
          </a:p>
        </p:txBody>
      </p:sp>
    </p:spTree>
    <p:extLst>
      <p:ext uri="{BB962C8B-B14F-4D97-AF65-F5344CB8AC3E}">
        <p14:creationId xmlns:p14="http://schemas.microsoft.com/office/powerpoint/2010/main" val="1018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087618-CFF5-4CD1-90C8-5B3AB8EA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Modellerimiz</a:t>
            </a:r>
          </a:p>
        </p:txBody>
      </p:sp>
      <p:pic>
        <p:nvPicPr>
          <p:cNvPr id="5" name="İçerik Yer Tutucusu 4" descr="ekran görüntüsü, ekran, telefon, cep telefonu içeren bir resim&#10;&#10;Açıklama otomatik olarak oluşturuldu">
            <a:extLst>
              <a:ext uri="{FF2B5EF4-FFF2-40B4-BE49-F238E27FC236}">
                <a16:creationId xmlns:a16="http://schemas.microsoft.com/office/drawing/2014/main" id="{774DB879-54BE-4068-ACEA-9ACA8E94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82" y="1846263"/>
            <a:ext cx="7597361" cy="4022725"/>
          </a:xfrm>
        </p:spPr>
      </p:pic>
    </p:spTree>
    <p:extLst>
      <p:ext uri="{BB962C8B-B14F-4D97-AF65-F5344CB8AC3E}">
        <p14:creationId xmlns:p14="http://schemas.microsoft.com/office/powerpoint/2010/main" val="44073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8736F-A9C2-4C44-861B-BA388F9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DataAccessLayer</a:t>
            </a:r>
            <a:r>
              <a:rPr lang="tr-TR" sz="3200" dirty="0"/>
              <a:t> bölümü</a:t>
            </a:r>
          </a:p>
        </p:txBody>
      </p:sp>
      <p:pic>
        <p:nvPicPr>
          <p:cNvPr id="5" name="İçerik Yer Tutucusu 4" descr="ekran, ekran görüntüsü, bilgisayar, tablo içeren bir resim&#10;&#10;Açıklama otomatik olarak oluşturuldu">
            <a:extLst>
              <a:ext uri="{FF2B5EF4-FFF2-40B4-BE49-F238E27FC236}">
                <a16:creationId xmlns:a16="http://schemas.microsoft.com/office/drawing/2014/main" id="{122A0427-FE9A-4D77-94B1-5F35E9F8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47" y="1846263"/>
            <a:ext cx="7256031" cy="4022725"/>
          </a:xfrm>
        </p:spPr>
      </p:pic>
    </p:spTree>
    <p:extLst>
      <p:ext uri="{BB962C8B-B14F-4D97-AF65-F5344CB8AC3E}">
        <p14:creationId xmlns:p14="http://schemas.microsoft.com/office/powerpoint/2010/main" val="10149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15066F-4610-4F8F-9C9C-3D572F8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8785"/>
          </a:xfrm>
        </p:spPr>
        <p:txBody>
          <a:bodyPr>
            <a:normAutofit/>
          </a:bodyPr>
          <a:lstStyle/>
          <a:p>
            <a:r>
              <a:rPr lang="tr-TR" dirty="0"/>
              <a:t>Ne Yapıyoruz?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A43EE-39E7-45C8-A4E2-E8102331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620"/>
            <a:ext cx="9601200" cy="4143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/>
              <a:t>Braille alfabesini öğrenmek isteyen bireyler, görme engelliler okulunda öğrenim gören öğrenciler ve görme yetisini tamamen kaybetmiş bireyler için tasarlanmış bir eğitim uygulaması üzerinde çalışmaktayız. </a:t>
            </a:r>
          </a:p>
          <a:p>
            <a:pPr>
              <a:lnSpc>
                <a:spcPct val="150000"/>
              </a:lnSpc>
            </a:pPr>
            <a:r>
              <a:rPr lang="tr-TR" sz="2800" dirty="0"/>
              <a:t>Uygulamayı, kolay erişim ve kullanım için mobil uygulama olarak geliştiriyoruz.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142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E90DD5-E31D-4D54-B4A0-8D4DD8E6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Db bağlantı kısmımız</a:t>
            </a:r>
          </a:p>
        </p:txBody>
      </p:sp>
      <p:pic>
        <p:nvPicPr>
          <p:cNvPr id="5" name="İçerik Yer Tutucusu 4" descr="ekran, ekran görüntüsü, bilgisayar, dizüstü içeren bir resim&#10;&#10;Açıklama otomatik olarak oluşturuldu">
            <a:extLst>
              <a:ext uri="{FF2B5EF4-FFF2-40B4-BE49-F238E27FC236}">
                <a16:creationId xmlns:a16="http://schemas.microsoft.com/office/drawing/2014/main" id="{14B2D29E-4725-4396-8CAD-FDBA851C7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86" y="1846263"/>
            <a:ext cx="7474954" cy="4022725"/>
          </a:xfrm>
        </p:spPr>
      </p:pic>
    </p:spTree>
    <p:extLst>
      <p:ext uri="{BB962C8B-B14F-4D97-AF65-F5344CB8AC3E}">
        <p14:creationId xmlns:p14="http://schemas.microsoft.com/office/powerpoint/2010/main" val="282828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D651E7-2FA3-4407-83DD-45C92F65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Gerekli kelime ‘GET’ ve ‘POST’ metotları</a:t>
            </a:r>
          </a:p>
        </p:txBody>
      </p:sp>
      <p:pic>
        <p:nvPicPr>
          <p:cNvPr id="5" name="İçerik Yer Tutucusu 4" descr="ekran görüntüsü, ekran, dizüstü, oturma içeren bir resim&#10;&#10;Açıklama otomatik olarak oluşturuldu">
            <a:extLst>
              <a:ext uri="{FF2B5EF4-FFF2-40B4-BE49-F238E27FC236}">
                <a16:creationId xmlns:a16="http://schemas.microsoft.com/office/drawing/2014/main" id="{CBCD56D5-C876-4209-8599-5097D8426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45" y="1846263"/>
            <a:ext cx="7259835" cy="4022725"/>
          </a:xfrm>
        </p:spPr>
      </p:pic>
    </p:spTree>
    <p:extLst>
      <p:ext uri="{BB962C8B-B14F-4D97-AF65-F5344CB8AC3E}">
        <p14:creationId xmlns:p14="http://schemas.microsoft.com/office/powerpoint/2010/main" val="40142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FB8F11-E5BE-4C30-839C-0AE9154F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Gerekli skor ‘GET’ ve ‘POST’ metotları</a:t>
            </a:r>
          </a:p>
        </p:txBody>
      </p:sp>
      <p:pic>
        <p:nvPicPr>
          <p:cNvPr id="5" name="İçerik Yer Tutucusu 4" descr="ekran görüntüsü, ekran, dizüstü, oturma içeren bir resim&#10;&#10;Açıklama otomatik olarak oluşturuldu">
            <a:extLst>
              <a:ext uri="{FF2B5EF4-FFF2-40B4-BE49-F238E27FC236}">
                <a16:creationId xmlns:a16="http://schemas.microsoft.com/office/drawing/2014/main" id="{960939DB-DDEB-4484-A900-E88D809E2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1" y="1846263"/>
            <a:ext cx="7237123" cy="4022725"/>
          </a:xfrm>
        </p:spPr>
      </p:pic>
    </p:spTree>
    <p:extLst>
      <p:ext uri="{BB962C8B-B14F-4D97-AF65-F5344CB8AC3E}">
        <p14:creationId xmlns:p14="http://schemas.microsoft.com/office/powerpoint/2010/main" val="424040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0E88AF-CF0A-4BE0-B454-5534756F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Örnek bir </a:t>
            </a:r>
            <a:r>
              <a:rPr lang="tr-TR" sz="3200" dirty="0" err="1"/>
              <a:t>json</a:t>
            </a:r>
            <a:r>
              <a:rPr lang="tr-TR" sz="3200" dirty="0"/>
              <a:t> tipi ‘</a:t>
            </a:r>
            <a:r>
              <a:rPr lang="tr-TR" sz="3200" dirty="0" err="1"/>
              <a:t>get</a:t>
            </a:r>
            <a:r>
              <a:rPr lang="tr-TR" sz="3200" dirty="0"/>
              <a:t>’ </a:t>
            </a:r>
            <a:r>
              <a:rPr lang="tr-TR" sz="3200" dirty="0" err="1"/>
              <a:t>metotumuz</a:t>
            </a:r>
            <a:endParaRPr lang="tr-TR" sz="32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D1DE504-8AC7-4EC4-A56E-562AC0C03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34" y="1846263"/>
            <a:ext cx="2712257" cy="4022725"/>
          </a:xfrm>
        </p:spPr>
      </p:pic>
    </p:spTree>
    <p:extLst>
      <p:ext uri="{BB962C8B-B14F-4D97-AF65-F5344CB8AC3E}">
        <p14:creationId xmlns:p14="http://schemas.microsoft.com/office/powerpoint/2010/main" val="371540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A065DB-289E-4E93-AD97-1B6C828E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05669-7FEB-4CE4-83E9-8A2C3FAD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03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38AAB-1FA2-4859-BB0F-D76E18E0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 Kütüphaneleri Kullandık?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027E44-3A22-4CBA-A57E-99C2FEC3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35396" cy="4023360"/>
          </a:xfr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pc="-1" dirty="0" err="1">
                <a:latin typeface="Arial"/>
              </a:rPr>
              <a:t>ButterKnife</a:t>
            </a:r>
            <a:endParaRPr lang="tr-TR" spc="-1" dirty="0">
              <a:latin typeface="Arial"/>
            </a:endParaRPr>
          </a:p>
          <a:p>
            <a:pPr marL="400608" lvl="1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tr-TR" dirty="0"/>
              <a:t>önyüzde tanımladığımız </a:t>
            </a:r>
            <a:r>
              <a:rPr lang="tr-TR" dirty="0" err="1"/>
              <a:t>view</a:t>
            </a:r>
            <a:r>
              <a:rPr lang="tr-TR" dirty="0"/>
              <a:t> bileşenlerini, </a:t>
            </a:r>
            <a:r>
              <a:rPr lang="tr-TR" dirty="0" err="1"/>
              <a:t>annotation'lar</a:t>
            </a:r>
            <a:r>
              <a:rPr lang="tr-TR" dirty="0"/>
              <a:t> kullanarak projemize dâhil etmemize olanak sağlar.</a:t>
            </a:r>
            <a:endParaRPr lang="tr-TR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pc="-1" dirty="0" err="1">
                <a:latin typeface="Arial"/>
              </a:rPr>
              <a:t>Gson</a:t>
            </a:r>
            <a:endParaRPr lang="tr-TR" spc="-1" dirty="0">
              <a:latin typeface="Arial"/>
            </a:endParaRP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tr-TR" dirty="0"/>
              <a:t>      </a:t>
            </a:r>
            <a:r>
              <a:rPr lang="tr-TR" sz="1800" dirty="0" err="1"/>
              <a:t>java</a:t>
            </a:r>
            <a:r>
              <a:rPr lang="tr-TR" sz="1800" dirty="0"/>
              <a:t> objelerini </a:t>
            </a:r>
            <a:r>
              <a:rPr lang="tr-TR" sz="1800" dirty="0" err="1"/>
              <a:t>json</a:t>
            </a:r>
            <a:r>
              <a:rPr lang="tr-TR" sz="1800" dirty="0"/>
              <a:t> </a:t>
            </a:r>
            <a:r>
              <a:rPr lang="tr-TR" sz="1800" dirty="0" err="1"/>
              <a:t>stringine</a:t>
            </a:r>
            <a:r>
              <a:rPr lang="tr-TR" sz="1800" dirty="0"/>
              <a:t> çeviren bunu yanında </a:t>
            </a:r>
            <a:r>
              <a:rPr lang="tr-TR" sz="1800" dirty="0" err="1"/>
              <a:t>json</a:t>
            </a:r>
            <a:r>
              <a:rPr lang="tr-TR" sz="1800" dirty="0"/>
              <a:t> </a:t>
            </a:r>
            <a:r>
              <a:rPr lang="tr-TR" sz="1800" dirty="0" err="1"/>
              <a:t>strignlerini</a:t>
            </a:r>
            <a:r>
              <a:rPr lang="tr-TR" sz="1800" dirty="0"/>
              <a:t> de eşdeğer </a:t>
            </a:r>
            <a:r>
              <a:rPr lang="tr-TR" sz="1800" dirty="0" err="1"/>
              <a:t>java</a:t>
            </a:r>
            <a:r>
              <a:rPr lang="tr-TR" sz="1800" dirty="0"/>
              <a:t> objelerine çevirebilen bir </a:t>
            </a:r>
            <a:r>
              <a:rPr lang="tr-TR" sz="1800" dirty="0" err="1"/>
              <a:t>java</a:t>
            </a:r>
            <a:r>
              <a:rPr lang="tr-TR" sz="1800" dirty="0"/>
              <a:t> kütüphanesi</a:t>
            </a:r>
            <a:r>
              <a:rPr lang="tr-TR" dirty="0"/>
              <a:t>.</a:t>
            </a:r>
            <a:endParaRPr lang="tr-TR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pc="-1" dirty="0" err="1">
                <a:latin typeface="Arial"/>
              </a:rPr>
              <a:t>Retrofit</a:t>
            </a:r>
            <a:endParaRPr lang="tr-TR" spc="-1" dirty="0">
              <a:latin typeface="Arial"/>
            </a:endParaRPr>
          </a:p>
          <a:p>
            <a:pPr marL="108000" indent="0"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tr-TR" sz="1800" spc="-1" dirty="0" err="1"/>
              <a:t>Uzaks</a:t>
            </a:r>
            <a:r>
              <a:rPr lang="tr-TR" sz="1800" spc="-1" dirty="0"/>
              <a:t> sunuculardaki kaynakları HTTP protokolü ile </a:t>
            </a:r>
            <a:r>
              <a:rPr lang="en-US" sz="1800" dirty="0"/>
              <a:t>GET, POST, PUT, PATCH, DELETE </a:t>
            </a:r>
            <a:r>
              <a:rPr lang="en-US" sz="1800" dirty="0" err="1"/>
              <a:t>methodlarını</a:t>
            </a:r>
            <a:r>
              <a:rPr lang="en-US" sz="1800" dirty="0"/>
              <a:t> </a:t>
            </a:r>
            <a:r>
              <a:rPr lang="en-US" sz="1800" dirty="0" err="1"/>
              <a:t>çağırara</a:t>
            </a:r>
            <a:r>
              <a:rPr lang="tr-TR" sz="1800" dirty="0"/>
              <a:t>k işlememizi sağlar</a:t>
            </a:r>
            <a:endParaRPr lang="tr-TR" sz="18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pc="-1" dirty="0" err="1">
                <a:latin typeface="Arial"/>
              </a:rPr>
              <a:t>RxJava</a:t>
            </a:r>
            <a:r>
              <a:rPr lang="tr-TR" spc="-1" dirty="0">
                <a:latin typeface="Arial"/>
              </a:rPr>
              <a:t> , </a:t>
            </a:r>
            <a:r>
              <a:rPr lang="tr-TR" spc="-1" dirty="0" err="1">
                <a:latin typeface="Arial"/>
              </a:rPr>
              <a:t>RxAndroid</a:t>
            </a:r>
            <a:endParaRPr lang="tr-TR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2192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5A4CB4-3C26-4D6A-83E9-713CF09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Oyunlaştırma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BBA316-0AA6-4650-9B8C-26107A4B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2367"/>
          </a:xfrm>
        </p:spPr>
        <p:txBody>
          <a:bodyPr>
            <a:normAutofit/>
          </a:bodyPr>
          <a:lstStyle/>
          <a:p>
            <a:r>
              <a:rPr lang="tr-TR" sz="2400" dirty="0"/>
              <a:t>Oyunlaştırma çağımızda kullanıcıyı ürüne bağlı tutmak için en önemli etmenlerden birisidir. Bunun yanı sıra öğrenmeyi daha etkili kılmaktadır.</a:t>
            </a:r>
          </a:p>
          <a:p>
            <a:r>
              <a:rPr lang="tr-TR" sz="2400" dirty="0"/>
              <a:t>Uygulama içerisine</a:t>
            </a:r>
          </a:p>
          <a:p>
            <a:r>
              <a:rPr lang="tr-TR" sz="2400" dirty="0"/>
              <a:t>-Sıralama sistemi</a:t>
            </a:r>
          </a:p>
          <a:p>
            <a:r>
              <a:rPr lang="tr-TR" sz="2400" dirty="0"/>
              <a:t>-Zamana karşı yarış olarak dahil edilmiştir.</a:t>
            </a:r>
          </a:p>
        </p:txBody>
      </p:sp>
      <p:pic>
        <p:nvPicPr>
          <p:cNvPr id="1026" name="Picture 2" descr="Gamification: How to Take it to the Next Level in 2020 - Agile CRM ...">
            <a:extLst>
              <a:ext uri="{FF2B5EF4-FFF2-40B4-BE49-F238E27FC236}">
                <a16:creationId xmlns:a16="http://schemas.microsoft.com/office/drawing/2014/main" id="{1E42EBB1-EE1C-4C0C-A9D3-EC677051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33" y="4027653"/>
            <a:ext cx="4612893" cy="215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2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C784C2-09A7-4466-AC8B-127F3B2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Birim Testi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B5E26D-4CBD-4AD0-A727-44707BBF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82" y="2119312"/>
            <a:ext cx="8709636" cy="3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F47379-8FB4-48FB-8CF8-A0D51922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Sonuç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5482B75-BE6B-4E55-83A3-6F981CA3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94" y="2883303"/>
            <a:ext cx="9118873" cy="15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4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D542A-C5B9-49DA-972E-34F1FB04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Yanlış Sonuç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4A4A909-8387-4CD7-8CD3-DDA53B7D4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57" y="1928812"/>
            <a:ext cx="9096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FE4E30-2629-47EE-9713-125EF0D9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0DB526-03D7-4CB3-9699-47F331A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/>
              <a:t>Dünya çapında mobil telefonlarda %86.1 </a:t>
            </a:r>
            <a:r>
              <a:rPr lang="tr-TR" sz="2800" dirty="0">
                <a:solidFill>
                  <a:srgbClr val="FF0000"/>
                </a:solidFill>
              </a:rPr>
              <a:t>[1] </a:t>
            </a:r>
            <a:r>
              <a:rPr lang="tr-TR" sz="2800" dirty="0"/>
              <a:t>kullanım oranına sahip </a:t>
            </a:r>
            <a:r>
              <a:rPr lang="tr-TR" sz="2800" dirty="0" err="1"/>
              <a:t>android</a:t>
            </a:r>
            <a:r>
              <a:rPr lang="tr-TR" sz="2800" dirty="0"/>
              <a:t> kullanıcıları göz önüne alınarak uygulamayı daha kolay erişim sağlanabilmesi için uygulamamızı </a:t>
            </a:r>
            <a:r>
              <a:rPr lang="tr-TR" sz="2800" dirty="0" err="1"/>
              <a:t>Android</a:t>
            </a:r>
            <a:r>
              <a:rPr lang="tr-TR" sz="2800" dirty="0"/>
              <a:t> tabanlı geliştirmekteyiz.</a:t>
            </a:r>
          </a:p>
          <a:p>
            <a:pPr>
              <a:lnSpc>
                <a:spcPct val="150000"/>
              </a:lnSpc>
            </a:pPr>
            <a:endParaRPr lang="tr-TR" sz="3000" dirty="0"/>
          </a:p>
          <a:p>
            <a:r>
              <a:rPr lang="tr-TR" dirty="0">
                <a:solidFill>
                  <a:srgbClr val="FF0000"/>
                </a:solidFill>
              </a:rPr>
              <a:t>[1] </a:t>
            </a:r>
            <a:r>
              <a:rPr lang="tr-TR" dirty="0"/>
              <a:t>https://www.idc.com/promo/smartphone-market-share/os</a:t>
            </a:r>
          </a:p>
        </p:txBody>
      </p:sp>
    </p:spTree>
    <p:extLst>
      <p:ext uri="{BB962C8B-B14F-4D97-AF65-F5344CB8AC3E}">
        <p14:creationId xmlns:p14="http://schemas.microsoft.com/office/powerpoint/2010/main" val="16477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A7B56-0B8D-4D9B-9FD0-6540B35A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Yapılacak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0D565D-6F4A-4163-A96B-252E9434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0514"/>
            <a:ext cx="10058400" cy="36489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800" dirty="0"/>
              <a:t>Ana menüde serbest çalışma, zamana karşı, ayarlar ve profil seçenekleri bulunacak.</a:t>
            </a:r>
          </a:p>
          <a:p>
            <a:pPr>
              <a:lnSpc>
                <a:spcPct val="100000"/>
              </a:lnSpc>
            </a:pPr>
            <a:r>
              <a:rPr lang="tr-TR" sz="2800" dirty="0"/>
              <a:t>Serbest çalışma, kullanıcının klavyeyi pekiştirmesi için kullanım serbestliği sunmaktadır.</a:t>
            </a:r>
          </a:p>
          <a:p>
            <a:pPr>
              <a:lnSpc>
                <a:spcPct val="100000"/>
              </a:lnSpc>
            </a:pPr>
            <a:r>
              <a:rPr lang="tr-TR" sz="2800" dirty="0"/>
              <a:t>Zamana karşı, kullanıcıya verilen bir kelimeyi kaç saniyede yazdığının bilgisini tutacak bu şekilde uygulamada oyunlaştırma sağlanacak.</a:t>
            </a:r>
          </a:p>
        </p:txBody>
      </p:sp>
    </p:spTree>
    <p:extLst>
      <p:ext uri="{BB962C8B-B14F-4D97-AF65-F5344CB8AC3E}">
        <p14:creationId xmlns:p14="http://schemas.microsoft.com/office/powerpoint/2010/main" val="31642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B7256-7459-414A-B1BB-FDA3F994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FD5D03-6E98-47C9-BF31-7C7A68C1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3200" b="1" dirty="0" err="1"/>
              <a:t>Intro</a:t>
            </a:r>
            <a:endParaRPr lang="tr-TR" sz="3200" b="1" dirty="0"/>
          </a:p>
          <a:p>
            <a:pPr>
              <a:lnSpc>
                <a:spcPct val="150000"/>
              </a:lnSpc>
            </a:pPr>
            <a:r>
              <a:rPr lang="tr-TR" sz="2800" dirty="0"/>
              <a:t>Kullanıcıların uygulamayı tanıması için bir uygulama </a:t>
            </a:r>
            <a:r>
              <a:rPr lang="tr-TR" sz="2800" dirty="0" err="1"/>
              <a:t>introsu</a:t>
            </a:r>
            <a:r>
              <a:rPr lang="tr-TR" sz="2800" dirty="0"/>
              <a:t> yaptık. Bu </a:t>
            </a:r>
            <a:r>
              <a:rPr lang="tr-TR" sz="2800" dirty="0" err="1"/>
              <a:t>introda</a:t>
            </a:r>
            <a:r>
              <a:rPr lang="tr-TR" sz="2800" dirty="0"/>
              <a:t> kullanıcının görme engelli kullanımını kolaylaştırmak için sesli mesajlar ile yönlendirilmeler yapılmaktadır.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322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F4ED4-20BB-4EBF-8EE1-21F63117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95" y="511544"/>
            <a:ext cx="10058400" cy="954935"/>
          </a:xfrm>
        </p:spPr>
        <p:txBody>
          <a:bodyPr/>
          <a:lstStyle/>
          <a:p>
            <a:r>
              <a:rPr lang="tr-TR" dirty="0"/>
              <a:t>Neler Yaptık?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8952F95-F17B-4391-9BD6-AA4D4F742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5" y="1789703"/>
            <a:ext cx="7610949" cy="428115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57CD746-9223-4849-8CE1-D10FE7795EBB}"/>
              </a:ext>
            </a:extLst>
          </p:cNvPr>
          <p:cNvSpPr txBox="1"/>
          <p:nvPr/>
        </p:nvSpPr>
        <p:spPr>
          <a:xfrm>
            <a:off x="9162852" y="5608949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1: </a:t>
            </a:r>
            <a:r>
              <a:rPr lang="tr-TR" dirty="0" err="1"/>
              <a:t>İntro</a:t>
            </a:r>
            <a:r>
              <a:rPr lang="tr-TR" dirty="0"/>
              <a:t> başlangıcı</a:t>
            </a:r>
          </a:p>
        </p:txBody>
      </p:sp>
    </p:spTree>
    <p:extLst>
      <p:ext uri="{BB962C8B-B14F-4D97-AF65-F5344CB8AC3E}">
        <p14:creationId xmlns:p14="http://schemas.microsoft.com/office/powerpoint/2010/main" val="14387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73686-4B96-4D1D-A1B1-9161E441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CB277C-5CB5-4981-9B45-72B7C66A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1978"/>
            <a:ext cx="10058400" cy="4023360"/>
          </a:xfrm>
        </p:spPr>
        <p:txBody>
          <a:bodyPr/>
          <a:lstStyle/>
          <a:p>
            <a:r>
              <a:rPr lang="tr-TR" sz="3200" b="1" dirty="0" err="1"/>
              <a:t>Intro</a:t>
            </a:r>
            <a:endParaRPr lang="tr-TR" sz="2800" dirty="0"/>
          </a:p>
          <a:p>
            <a:pPr>
              <a:lnSpc>
                <a:spcPct val="150000"/>
              </a:lnSpc>
            </a:pPr>
            <a:r>
              <a:rPr lang="tr-TR" sz="2800" dirty="0" err="1"/>
              <a:t>Intro</a:t>
            </a:r>
            <a:r>
              <a:rPr lang="tr-TR" sz="2800" dirty="0"/>
              <a:t> sürecinde her kullanıcının farklı parmak ölçüleri sebebi ile en iyi kullanıcı deneyimi sağlamak amacıyla kullanıcı için klavye kalibrasyonu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64205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841184-0A50-42CE-ABF9-B41FD22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1282D2-9F9F-444E-9331-57827AE8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563"/>
            <a:ext cx="10058400" cy="4023360"/>
          </a:xfrm>
        </p:spPr>
        <p:txBody>
          <a:bodyPr>
            <a:normAutofit/>
          </a:bodyPr>
          <a:lstStyle/>
          <a:p>
            <a:r>
              <a:rPr lang="tr-TR" sz="3200" b="1" dirty="0"/>
              <a:t>Kalibrasyon</a:t>
            </a:r>
          </a:p>
          <a:p>
            <a:pPr>
              <a:lnSpc>
                <a:spcPct val="150000"/>
              </a:lnSpc>
            </a:pPr>
            <a:r>
              <a:rPr lang="tr-TR" sz="2800" dirty="0"/>
              <a:t>Kalibrasyon sürecinde kullanıcıya sesli yönlendirmeler yapılmaktadır. Kullanıcı tarafından doğabilecek hataları engellemek için telefonun kullanması gereken kısmı haricinde kalan taraflar işlevsiz bırakılmıştır. </a:t>
            </a:r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8320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81494D-2592-4F6D-9F45-8AC465E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Yaptık?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684C03-1D79-4EB8-989C-9F43D8E6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22" y="1978239"/>
            <a:ext cx="6739495" cy="3790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322AE85-05ED-4035-9C8F-569E671354C3}"/>
              </a:ext>
            </a:extLst>
          </p:cNvPr>
          <p:cNvSpPr txBox="1"/>
          <p:nvPr/>
        </p:nvSpPr>
        <p:spPr>
          <a:xfrm>
            <a:off x="823903" y="1978239"/>
            <a:ext cx="414402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/>
              <a:t>Kalibrasyon</a:t>
            </a:r>
          </a:p>
          <a:p>
            <a:pPr>
              <a:lnSpc>
                <a:spcPct val="150000"/>
              </a:lnSpc>
            </a:pPr>
            <a:endParaRPr lang="tr-TR" sz="2000" dirty="0"/>
          </a:p>
          <a:p>
            <a:pPr>
              <a:lnSpc>
                <a:spcPct val="150000"/>
              </a:lnSpc>
            </a:pPr>
            <a:r>
              <a:rPr lang="tr-TR" sz="2000" dirty="0"/>
              <a:t>-Kalibrasyon ekranı ilk görüntüsü.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-Beyaz kısım aktif alan siyah kısım ise pasif alandır. Kullanıcı siyah kısma dokunsa dahi işlev görmemektedir.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EA4368E-862C-44D4-85F5-154663A42CBF}"/>
              </a:ext>
            </a:extLst>
          </p:cNvPr>
          <p:cNvSpPr txBox="1"/>
          <p:nvPr/>
        </p:nvSpPr>
        <p:spPr>
          <a:xfrm>
            <a:off x="7418893" y="5901180"/>
            <a:ext cx="30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Şekil 2: </a:t>
            </a:r>
            <a:r>
              <a:rPr lang="tr-TR" dirty="0"/>
              <a:t>Kalibrasyon ekranı</a:t>
            </a:r>
          </a:p>
        </p:txBody>
      </p:sp>
    </p:spTree>
    <p:extLst>
      <p:ext uri="{BB962C8B-B14F-4D97-AF65-F5344CB8AC3E}">
        <p14:creationId xmlns:p14="http://schemas.microsoft.com/office/powerpoint/2010/main" val="32099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f30187a-2a7e-4fae-a66f-578adc0a8191">
            <a:hlinkClick r:id="" action="ppaction://media"/>
            <a:extLst>
              <a:ext uri="{FF2B5EF4-FFF2-40B4-BE49-F238E27FC236}">
                <a16:creationId xmlns:a16="http://schemas.microsoft.com/office/drawing/2014/main" id="{0DB1B57B-E3D8-43AD-B67E-0EEB6D1B4E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117967" y="-2138827"/>
            <a:ext cx="5956066" cy="10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603</Words>
  <Application>Microsoft Office PowerPoint</Application>
  <PresentationFormat>Geniş ekran</PresentationFormat>
  <Paragraphs>83</Paragraphs>
  <Slides>30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Geçmişe bakış</vt:lpstr>
      <vt:lpstr>BRAILLE KLAVYE</vt:lpstr>
      <vt:lpstr>Ne Yapıyoruz?</vt:lpstr>
      <vt:lpstr>Neler Yaptık</vt:lpstr>
      <vt:lpstr>Neler Yaptık? </vt:lpstr>
      <vt:lpstr>Neler Yaptık?</vt:lpstr>
      <vt:lpstr>Neler Yaptık? </vt:lpstr>
      <vt:lpstr>Neler Yaptık? </vt:lpstr>
      <vt:lpstr>Neler Yaptık?</vt:lpstr>
      <vt:lpstr>PowerPoint Sunusu</vt:lpstr>
      <vt:lpstr>Neler Yaptık?</vt:lpstr>
      <vt:lpstr>Neler Yaptık?</vt:lpstr>
      <vt:lpstr>Neler Yaptık? </vt:lpstr>
      <vt:lpstr>Neler Yaptık?</vt:lpstr>
      <vt:lpstr>Önerilen Kullanım Modu</vt:lpstr>
      <vt:lpstr>Masaüstü Kullanım</vt:lpstr>
      <vt:lpstr>Neler Yaptık?</vt:lpstr>
      <vt:lpstr>Neler Yaptık?</vt:lpstr>
      <vt:lpstr>Modellerimiz</vt:lpstr>
      <vt:lpstr>DataAccessLayer bölümü</vt:lpstr>
      <vt:lpstr>Db bağlantı kısmımız</vt:lpstr>
      <vt:lpstr>Gerekli kelime ‘GET’ ve ‘POST’ metotları</vt:lpstr>
      <vt:lpstr>Gerekli skor ‘GET’ ve ‘POST’ metotları</vt:lpstr>
      <vt:lpstr>Örnek bir json tipi ‘get’ metotumuz</vt:lpstr>
      <vt:lpstr>PowerPoint Sunusu</vt:lpstr>
      <vt:lpstr>Hangi Kütüphaneleri Kullandık?</vt:lpstr>
      <vt:lpstr>Oyunlaştırma</vt:lpstr>
      <vt:lpstr>Örnek Birim Testi</vt:lpstr>
      <vt:lpstr>Doğru Sonuç</vt:lpstr>
      <vt:lpstr>Yanlış Sonuç</vt:lpstr>
      <vt:lpstr>Neler Yapılacak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BRAILLE KLAVYE</dc:title>
  <dc:creator>Bilal Karataş</dc:creator>
  <cp:lastModifiedBy>ömer fatih canbolat</cp:lastModifiedBy>
  <cp:revision>45</cp:revision>
  <dcterms:created xsi:type="dcterms:W3CDTF">2020-04-28T09:46:25Z</dcterms:created>
  <dcterms:modified xsi:type="dcterms:W3CDTF">2020-05-04T18:56:36Z</dcterms:modified>
</cp:coreProperties>
</file>