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eek-1.tr.md_doc.pdf" TargetMode="External" /><Relationship Id="rId3" Type="http://schemas.openxmlformats.org/officeDocument/2006/relationships/hyperlink" Target="week-1.tr.md_slide.pdf" TargetMode="External" /><Relationship Id="rId4" Type="http://schemas.openxmlformats.org/officeDocument/2006/relationships/hyperlink" Target="week-1.tr.md_slide.pptx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en.wikipedia.org/wiki/List_of_most_valuable_brands" TargetMode="External" /><Relationship Id="rId3" Type="http://schemas.openxmlformats.org/officeDocument/2006/relationships/hyperlink" Target="https://en.wikipedia.org/wiki/Alphabet_Inc." TargetMode="External" /><Relationship Id="rId4" Type="http://schemas.openxmlformats.org/officeDocument/2006/relationships/hyperlink" Target="https://en.wikipedia.org/wiki/Information_technology" TargetMode="External" /><Relationship Id="rId5" Type="http://schemas.openxmlformats.org/officeDocument/2006/relationships/hyperlink" Target="https://en.wikipedia.org/wiki/Apple_Inc." TargetMode="External" /><Relationship Id="rId6" Type="http://schemas.openxmlformats.org/officeDocument/2006/relationships/hyperlink" Target="https://en.wikipedia.org/wiki/Meta_Platforms" TargetMode="External" /><Relationship Id="rId7" Type="http://schemas.openxmlformats.org/officeDocument/2006/relationships/hyperlink" Target="https://en.wikipedia.org/wiki/Microsoft" TargetMode="External" /><Relationship Id="rId8" Type="http://schemas.openxmlformats.org/officeDocument/2006/relationships/hyperlink" Target="https://en.wikipedia.org/wiki/Larry_Page" TargetMode="External" /><Relationship Id="rId9" Type="http://schemas.openxmlformats.org/officeDocument/2006/relationships/hyperlink" Target="https://en.wikipedia.org/wiki" TargetMode="External" /><Relationship Id="rId10" Type="http://schemas.openxmlformats.org/officeDocument/2006/relationships/hyperlink" Target="https://en.wikipedia.org/wiki/California" TargetMode="External" /><Relationship Id="rId11" Type="http://schemas.openxmlformats.org/officeDocument/2006/relationships/hyperlink" Target="https://en.wikipedia.org/wiki/Super-voting_stock" TargetMode="External" /><Relationship Id="rId12" Type="http://schemas.openxmlformats.org/officeDocument/2006/relationships/hyperlink" Target="https://en.wikipedia.org/wiki/Initial_public_offering" TargetMode="External" /><Relationship Id="rId13" Type="http://schemas.openxmlformats.org/officeDocument/2006/relationships/hyperlink" Target="https://en.wikipedia.org/wiki/Holding_company" TargetMode="External" /><Relationship Id="rId14" Type="http://schemas.openxmlformats.org/officeDocument/2006/relationships/hyperlink" Target="https://en.wikipedia.org/wiki/Sundar_Pichai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Örnek Ders Modülü Adı</a:t>
            </a:r>
            <a:br/>
            <a:br/>
            <a:r>
              <a:rPr/>
              <a:t>Author: Dr. Öğr. Üyesi 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E</m:t>
                    </m:r>
                    <m:r>
                      <m:t>n</m:t>
                    </m:r>
                    <m:r>
                      <m:t>d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O</m:t>
                    </m:r>
                    <m:r>
                      <m:t>f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W</m:t>
                    </m:r>
                    <m:r>
                      <m:t>e</m:t>
                    </m:r>
                    <m:r>
                      <m:t>e</m:t>
                    </m:r>
                    <m:r>
                      <m:t>k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M</m:t>
                    </m:r>
                    <m:r>
                      <m:t>o</m:t>
                    </m:r>
                    <m:r>
                      <m:t>d</m:t>
                    </m:r>
                    <m:r>
                      <m:t>u</m:t>
                    </m:r>
                    <m:r>
                      <m:t>l</m:t>
                    </m:r>
                    <m:r>
                      <m:t>e</m:t>
                    </m:r>
                  </m:oMath>
                </a14:m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Örnek Ders Adı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Hafta-1 (Örnek Ders Modülü Adı)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Bahar Dönemi, 20XX-20XX</a:t>
            </a:r>
          </a:p>
          <a:p>
            <a:pPr lvl="0" indent="0" marL="0">
              <a:buNone/>
            </a:pPr>
            <a:r>
              <a:rPr/>
              <a:t>İndir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Anahat</a:t>
            </a:r>
          </a:p>
          <a:p>
            <a:pPr lvl="0" indent="0" marL="0">
              <a:buNone/>
            </a:pPr>
            <a:r>
              <a:rPr/>
              <a:t>-Google’ı kullanma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Örnek Konu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—Google nasıl kullanılabilir?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Konu</a:t>
            </a:r>
          </a:p>
          <a:p>
            <a:pPr lvl="0"/>
            <a:r>
              <a:rPr b="1"/>
              <a:t>Google nedir?</a:t>
            </a:r>
            <a:r>
              <a:rPr/>
              <a:t> Sahip olduğu özellikler nedeniyle “dünyanın en güçlü şirketi. ve dünyanın </a:t>
            </a:r>
            <a:r>
              <a:rPr>
                <a:hlinkClick r:id="rId2"/>
              </a:rPr>
              <a:t>en değerli markalarından</a:t>
            </a:r>
            <a:r>
              <a:rPr/>
              <a:t> olarak anılmıştır. yapay zeka alanında pazar hakimiyeti, veri toplama ve teknolojik avantajlar. Ana şirketi </a:t>
            </a:r>
            <a:r>
              <a:rPr>
                <a:hlinkClick r:id="rId3"/>
              </a:rPr>
              <a:t>Alphabet</a:t>
            </a:r>
            <a:r>
              <a:rPr/>
              <a:t> [Büyük] Beş](https://en.wikipedia.org/wiki/Big_Tech”Big Tech”) Amerikan </a:t>
            </a:r>
            <a:r>
              <a:rPr>
                <a:hlinkClick r:id="rId4"/>
              </a:rPr>
              <a:t>bilgi teknolojisi</a:t>
            </a:r>
            <a:r>
              <a:rPr/>
              <a:t> şirketi, [Amazon] ](https://en.wikipedia.org/wiki/Amazon_(şirket) “Amazon (şirket)”), </a:t>
            </a:r>
            <a:r>
              <a:rPr>
                <a:hlinkClick r:id="rId5"/>
              </a:rPr>
              <a:t>Apple</a:t>
            </a:r>
            <a:r>
              <a:rPr/>
              <a:t> , </a:t>
            </a:r>
            <a:r>
              <a:rPr>
                <a:hlinkClick r:id="rId6"/>
              </a:rPr>
              <a:t>Meta</a:t>
            </a:r>
            <a:r>
              <a:rPr/>
              <a:t> ve </a:t>
            </a:r>
            <a:r>
              <a:rPr>
                <a:hlinkClick r:id="rId7"/>
              </a:rPr>
              <a:t>Microsoft</a:t>
            </a:r>
            <a:r>
              <a:rPr/>
              <a:t>. —</a:t>
            </a:r>
          </a:p>
          <a:p>
            <a:pPr lvl="0" indent="0" marL="0">
              <a:buNone/>
            </a:pPr>
            <a:r>
              <a:rPr/>
              <a:t>Örnek Konu</a:t>
            </a:r>
          </a:p>
          <a:p>
            <a:pPr lvl="0"/>
            <a:r>
              <a:rPr b="1"/>
              <a:t>Google nedir?</a:t>
            </a:r>
            <a:r>
              <a:rPr/>
              <a:t> Google, 4 Eylül 1998’de </a:t>
            </a:r>
            <a:r>
              <a:rPr>
                <a:hlinkClick r:id="rId8"/>
              </a:rPr>
              <a:t>Larry Page</a:t>
            </a:r>
            <a:r>
              <a:rPr/>
              <a:t> ve </a:t>
            </a:r>
            <a:r>
              <a:rPr>
                <a:hlinkClick r:id="rId9"/>
              </a:rPr>
              <a:t>Sergey Brin</a:t>
            </a:r>
            <a:r>
              <a:rPr/>
              <a:t> tarafından kurulmuştur. /Sergey_Brin “Sergey Brin”), wiki/Stanford_University “Stanford Üniversitesi”) </a:t>
            </a:r>
            <a:r>
              <a:rPr>
                <a:hlinkClick r:id="rId10"/>
              </a:rPr>
              <a:t>California</a:t>
            </a:r>
            <a:r>
              <a:rPr/>
              <a:t>. Birlikte, halka açık hisselerin yaklaşık %14’üne sahipler ve </a:t>
            </a:r>
            <a:r>
              <a:rPr>
                <a:hlinkClick r:id="rId11"/>
              </a:rPr>
              <a:t>süper oylama hissesi</a:t>
            </a:r>
            <a:r>
              <a:rPr/>
              <a:t> aracılığıyla hissedar oy gücünün %56’sını kontrol ediyorlar. . Şirket, </a:t>
            </a:r>
            <a:r>
              <a:rPr>
                <a:hlinkClick r:id="rId12"/>
              </a:rPr>
              <a:t>ilk halka arz</a:t>
            </a:r>
            <a:r>
              <a:rPr/>
              <a:t> (IPO) 2004 yılında.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Google Play’de Google LLC’den Android Uygulamaları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Resimler-2</a:t>
            </a:r>
          </a:p>
          <a:p>
            <a:pPr lvl="0"/>
            <a:r>
              <a:rPr/>
              <a:t>*</a:t>
            </a:r>
            <a:r>
              <a:rPr b="1"/>
              <a:t>Google nedir?</a:t>
            </a:r>
            <a:r>
              <a:rPr/>
              <a:t> In 2015, Google was reorganized as a wholly owned subsidiary of Alphabet Inc. Google is Alphabet’s largest subsidiary and is a </a:t>
            </a:r>
            <a:r>
              <a:rPr>
                <a:hlinkClick r:id="rId13"/>
              </a:rPr>
              <a:t>holding company</a:t>
            </a:r>
            <a:r>
              <a:rPr/>
              <a:t> for Alphabet’s Internet properties and interests. </a:t>
            </a:r>
            <a:r>
              <a:rPr>
                <a:hlinkClick r:id="rId14"/>
              </a:rPr>
              <a:t>Sundar Pichai</a:t>
            </a:r>
            <a:r>
              <a:rPr/>
              <a:t> was appointed CEO of Google on October 24, 2015, replacing Larry Page, who became the CEO of Alphabet. On December 3, 2019, Pichai also became the CEO of Alphabet.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Google Chrome - Vikipedi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Resimler-3</a:t>
            </a:r>
          </a:p>
          <a:p>
            <a:pPr lvl="0"/>
            <a:r>
              <a:rPr b="1"/>
              <a:t>Google nedir?</a:t>
            </a:r>
            <a:r>
              <a:rPr/>
              <a:t> Google Chrome is one of the most popular web browsers because of its fast performance, stability, efficiency, and top-notch security. And if you use Gmail, Chrome makes the transition from checking your email to surfing the web seamless.</a:t>
            </a:r>
          </a:p>
          <a:p>
            <a:pPr lvl="0"/>
            <a:r>
              <a:rPr/>
              <a:t>Browse All of Google’s Products &amp; Services - Google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Örnek Resimler-4</a:t>
            </a:r>
          </a:p>
          <a:p>
            <a:pPr lvl="0"/>
            <a:r>
              <a:rPr b="1"/>
              <a:t>Google nasıl indirilir?</a:t>
            </a:r>
            <a:r>
              <a:rPr/>
              <a:t> Google Chrome internet sine git. Google Chrome’u indirmek için herhangi bir internet tarayıcısını kullanabilirsin. Bir tarayıcı yüklemediysen, işletim sisteminin önceden yüklenmiş internet tarayıcısını (Windows için Internet Explorer ve Mac OS X için Safari) kullanabilirsin.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Örneği-1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2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3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3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2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  <m:mr>
                          <m:e>
                            <m:m>
                              <m:mPr>
                                <m:baseJc m:val="center"/>
                                <m:plcHide m:val="1"/>
                                <m:mcs>
                                  <m:mc>
                                    <m:mcPr>
                                      <m:mcJc m:val="right"/>
                                      <m:count m:val="1"/>
                                    </m:mcPr>
                                  </m:mc>
                                </m:mcs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  <m:sty m:val="p"/>
                                    </m:rPr>
                                    <m:t>compute </m:t>
                                  </m:r>
                                  <m:r>
                                    <m:t>m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sepChr m:val=""/>
                                      <m:grow/>
                                    </m:dPr>
                                    <m:e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3</m:t>
                                      </m:r>
                                    </m:e>
                                  </m:d>
                                </m:e>
                              </m:mr>
                              <m:mr>
                                <m:e>
                                  <m:limLow>
                                    <m:e>
                                      <m:limLow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m:t>{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1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4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2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5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…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m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sepChr m:val=""/>
                                              <m:grow/>
                                            </m:dPr>
                                            <m:e>
                                              <m:r>
                                                <m:t>n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−</m:t>
                                              </m:r>
                                              <m:r>
                                                <m:t>3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n</m:t>
                                              </m:r>
                                            </m:e>
                                          </m:d>
                                          <m:r>
                                            <m:rPr>
                                              <m:sty m:val="p"/>
                                            </m:rPr>
                                            <m:t>}</m:t>
                                          </m:r>
                                        </m:e>
                                        <m:lim>
                                          <m:r>
                                            <m:rPr>
                                              <m:sty m:val="p"/>
                                            </m:rPr>
                                            <m:t>⏟</m:t>
                                          </m:r>
                                        </m:lim>
                                      </m:limLow>
                                    </m:e>
                                    <m:lim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n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values</m:t>
                                      </m:r>
                                    </m:lim>
                                  </m:limLow>
                                </m:e>
                              </m:mr>
                            </m:m>
                          </m:e>
                          <m:e>
                            <m:d>
                              <m:dPr>
                                <m:begChr m:val="{"/>
                                <m:endChr m:val=""/>
                                <m:sepChr m:val=""/>
                                <m:grow/>
                              </m:dPr>
                              <m:e>
                                <m:m>
                                  <m:mPr>
                                    <m:baseJc m:val="center"/>
                                    <m:plcHide m:val="1"/>
                                    <m:mcs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  <m:mc>
                                        <m:mcPr>
                                          <m:mcJc m:val="left"/>
                                          <m:count m:val="1"/>
                                        </m:mcPr>
                                      </m:mc>
                                    </m:mcs>
                                  </m:mPr>
                                  <m:mr>
                                    <m:e/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m:t>ℓ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4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1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n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r>
                                        <m:t>3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m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sepChr m:val=""/>
                                          <m:grow/>
                                        </m:dPr>
                                        <m:e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i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3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∞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for </m:t>
                                      </m:r>
                                      <m:r>
                                        <m:t>k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=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to </m:t>
                                      </m:r>
                                      <m: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2</m:t>
                                      </m:r>
                                      <m:r>
                                        <m:rPr>
                                          <m:nor/>
                                          <m:sty m:val="p"/>
                                        </m:rPr>
                                        <m:t> do 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t> 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Latex Örneği-2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/>
                          <m:e>
                            <m:r>
                              <m:rPr>
                                <m:nor/>
                                <m:sty m:val="p"/>
                              </m:rPr>
                              <m:t>OPTIMAL-BST-COST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0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→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 prefix-sum 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: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Sum of all</m:t>
                            </m:r>
                            <m:r>
                              <m:t> 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values for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≤</m:t>
                            </m:r>
                            <m:r>
                              <m:t>i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2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compute the prefix sum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  <m:r>
                              <m:rPr>
                                <m:sty m:val="p"/>
                              </m:rPr>
                              <m:t>⇐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BSTs with</m:t>
                            </m:r>
                            <m:r>
                              <m:t> </m:t>
                            </m:r>
                            <m:r>
                              <m:t>d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consecutive keys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1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d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j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d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rPr>
                                <m:sty m:val="p"/>
                              </m:rPr>
                              <m:t>∞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for</m:t>
                            </m:r>
                            <m:r>
                              <m:t> </m:t>
                            </m:r>
                            <m:r>
                              <m:t>r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i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to</m:t>
                            </m:r>
                            <m:r>
                              <m:t> </m:t>
                            </m:r>
                            <m:r>
                              <m:t>j</m:t>
                            </m:r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do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m</m:t>
                            </m:r>
                            <m:r>
                              <m:t>i</m:t>
                            </m:r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{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r</m:t>
                                </m:r>
                                <m:r>
                                  <m:rPr>
                                    <m:sty m:val="p"/>
                                  </m:rPr>
                                  <m:t>+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–</m:t>
                            </m:r>
                            <m:r>
                              <m:t>P</m:t>
                            </m:r>
                            <m:r>
                              <m:t>S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}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if</m:t>
                            </m:r>
                            <m:r>
                              <m:t> </m:t>
                            </m:r>
                            <m:r>
                              <m:t>q</m:t>
                            </m:r>
                            <m:r>
                              <m:rPr>
                                <m:sty m:val="p"/>
                              </m:rPr>
                              <m:t>&lt;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t> 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then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q</m:t>
                            </m:r>
                          </m:e>
                        </m:mr>
                        <m:mr>
                          <m:e/>
                          <m:e>
                            <m:r>
                              <m:t>  </m:t>
                            </m:r>
                            <m:r>
                              <m:t>  </m:t>
                            </m:r>
                            <m:r>
                              <m:t> </m:t>
                            </m:r>
                            <m:r>
                              <m:t>R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j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←</m:t>
                            </m:r>
                            <m:r>
                              <m:t>r</m:t>
                            </m:r>
                          </m:e>
                        </m:mr>
                        <m:mr>
                          <m:e/>
                          <m:e>
                            <m:r>
                              <m:t> </m:t>
                            </m:r>
                            <m:r>
                              <m:rPr>
                                <m:nor/>
                                <m:sty m:val="p"/>
                              </m:rPr>
                              <m:t>return</m:t>
                            </m:r>
                            <m:r>
                              <m:t> </m:t>
                            </m:r>
                            <m:r>
                              <m:t>c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,</m:t>
                                </m:r>
                                <m:r>
                                  <m:t>n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,</m:t>
                            </m:r>
                            <m:r>
                              <m:t>R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YAPILACAKLAR</a:t>
            </a:r>
            <a:r>
              <a:rPr/>
              <a:t> KURS NOTLARINIZ İÇİN İÇERİĞİ GÜNCELLEME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Referanslar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https://avesis.erdogan.edu.tr/ugur.coruh</a:t>
            </a:r>
          </a:p>
          <a:p>
            <a:pPr lvl="0"/>
            <a:r>
              <a:rPr/>
              <a:t>https://www.linkedin.com/in/ugurcoruh/</a:t>
            </a:r>
          </a:p>
          <a:p>
            <a:pPr lvl="0"/>
            <a:r>
              <a:rPr/>
              <a:t>https://www.hindawi.com/journals/scn/2018/6563089/</a:t>
            </a:r>
          </a:p>
          <a:p>
            <a:pPr lvl="0"/>
            <a:r>
              <a:rPr/>
              <a:t>https://dl.acm.org/doi/abs/10.1145/3410352.3410836</a:t>
            </a:r>
          </a:p>
          <a:p>
            <a:pPr lvl="0"/>
            <a:r>
              <a:rPr/>
              <a:t>https://www.sciencedirect.com/science/article/abs/pii/S2214212621002623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creator>Author: Dr. Öğr. Üyesi Uğur CORUH</dc:creator>
  <cp:keywords/>
  <dcterms:created xsi:type="dcterms:W3CDTF">2022-10-18T17:26:25Z</dcterms:created>
  <dcterms:modified xsi:type="dcterms:W3CDTF">2022-10-18T17:26:25Z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Hafta-1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Öğr. Üyesi 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Örnek Ders Adı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Örnek Ders Modülü Adı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