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62" r:id="rId2"/>
    <p:sldId id="263" r:id="rId3"/>
    <p:sldId id="264" r:id="rId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8"/>
  </p:normalViewPr>
  <p:slideViewPr>
    <p:cSldViewPr snapToGrid="0">
      <p:cViewPr varScale="1">
        <p:scale>
          <a:sx n="112" d="100"/>
          <a:sy n="112" d="100"/>
        </p:scale>
        <p:origin x="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C1522-C7A1-EA4E-9B87-6D84DC02E79A}" type="datetimeFigureOut">
              <a:rPr lang="en-IL" smtClean="0"/>
              <a:t>27/03/2024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E0AAA-942C-2E4F-8CFB-38FDFA53EB79}" type="slidenum">
              <a:rPr lang="en-IL" smtClean="0"/>
              <a:t>‹#›</a:t>
            </a:fld>
            <a:endParaRPr lang="en-IL"/>
          </a:p>
        </p:txBody>
      </p:sp>
    </p:spTree>
    <p:extLst>
      <p:ext uri="{BB962C8B-B14F-4D97-AF65-F5344CB8AC3E}">
        <p14:creationId xmlns:p14="http://schemas.microsoft.com/office/powerpoint/2010/main" val="3084153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Breast cancer, the second most prevalent form of cancer among women globally, can also affect men. The BRCA1 and BRCA2 genes play a crucial role in DNA repair within cells, and alterations in these genes can elevate the likelihood of developing breast cancer. Nonetheless, it is important to note that not all cases of breast cancer are attributable to BRCA mutations, and not all women possessing these mutations will inevitably develop breast cancer.</a:t>
            </a:r>
          </a:p>
          <a:p>
            <a:endParaRPr lang="en-IL" dirty="0"/>
          </a:p>
        </p:txBody>
      </p:sp>
      <p:sp>
        <p:nvSpPr>
          <p:cNvPr id="4" name="Slide Number Placeholder 3"/>
          <p:cNvSpPr>
            <a:spLocks noGrp="1"/>
          </p:cNvSpPr>
          <p:nvPr>
            <p:ph type="sldNum" sz="quarter" idx="5"/>
          </p:nvPr>
        </p:nvSpPr>
        <p:spPr/>
        <p:txBody>
          <a:bodyPr/>
          <a:lstStyle/>
          <a:p>
            <a:fld id="{ADA04E83-3A76-47C2-B23E-88D5C2E17E9A}" type="slidenum">
              <a:rPr lang="en-US" smtClean="0"/>
              <a:t>1</a:t>
            </a:fld>
            <a:endParaRPr lang="en-US"/>
          </a:p>
        </p:txBody>
      </p:sp>
    </p:spTree>
    <p:extLst>
      <p:ext uri="{BB962C8B-B14F-4D97-AF65-F5344CB8AC3E}">
        <p14:creationId xmlns:p14="http://schemas.microsoft.com/office/powerpoint/2010/main" val="14532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Breast cancer, the second most prevalent form of cancer among women globally, can also affect men. The BRCA1 and BRCA2 genes play a crucial role in DNA repair within cells, and alterations in these genes can elevate the likelihood of developing breast cancer. Nonetheless, it is important to note that not all cases of breast cancer are attributable to BRCA mutations, and not all women possessing these mutations will inevitably develop breast cancer.</a:t>
            </a:r>
          </a:p>
          <a:p>
            <a:endParaRPr lang="en-IL" dirty="0"/>
          </a:p>
        </p:txBody>
      </p:sp>
      <p:sp>
        <p:nvSpPr>
          <p:cNvPr id="4" name="Slide Number Placeholder 3"/>
          <p:cNvSpPr>
            <a:spLocks noGrp="1"/>
          </p:cNvSpPr>
          <p:nvPr>
            <p:ph type="sldNum" sz="quarter" idx="5"/>
          </p:nvPr>
        </p:nvSpPr>
        <p:spPr/>
        <p:txBody>
          <a:bodyPr/>
          <a:lstStyle/>
          <a:p>
            <a:fld id="{ADA04E83-3A76-47C2-B23E-88D5C2E17E9A}" type="slidenum">
              <a:rPr lang="en-US" smtClean="0"/>
              <a:t>2</a:t>
            </a:fld>
            <a:endParaRPr lang="en-US"/>
          </a:p>
        </p:txBody>
      </p:sp>
    </p:spTree>
    <p:extLst>
      <p:ext uri="{BB962C8B-B14F-4D97-AF65-F5344CB8AC3E}">
        <p14:creationId xmlns:p14="http://schemas.microsoft.com/office/powerpoint/2010/main" val="400916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Breast cancer, the second most prevalent form of cancer among women globally, can also affect men. The BRCA1 and BRCA2 genes play a crucial role in DNA repair within cells, and alterations in these genes can elevate the likelihood of developing breast cancer. Nonetheless, it is important to note that not all cases of breast cancer are attributable to BRCA mutations, and not all women possessing these mutations will inevitably develop breast cancer.</a:t>
            </a:r>
          </a:p>
          <a:p>
            <a:endParaRPr lang="en-IL" dirty="0"/>
          </a:p>
        </p:txBody>
      </p:sp>
      <p:sp>
        <p:nvSpPr>
          <p:cNvPr id="4" name="Slide Number Placeholder 3"/>
          <p:cNvSpPr>
            <a:spLocks noGrp="1"/>
          </p:cNvSpPr>
          <p:nvPr>
            <p:ph type="sldNum" sz="quarter" idx="5"/>
          </p:nvPr>
        </p:nvSpPr>
        <p:spPr/>
        <p:txBody>
          <a:bodyPr/>
          <a:lstStyle/>
          <a:p>
            <a:fld id="{ADA04E83-3A76-47C2-B23E-88D5C2E17E9A}" type="slidenum">
              <a:rPr lang="en-US" smtClean="0"/>
              <a:t>3</a:t>
            </a:fld>
            <a:endParaRPr lang="en-US"/>
          </a:p>
        </p:txBody>
      </p:sp>
    </p:spTree>
    <p:extLst>
      <p:ext uri="{BB962C8B-B14F-4D97-AF65-F5344CB8AC3E}">
        <p14:creationId xmlns:p14="http://schemas.microsoft.com/office/powerpoint/2010/main" val="424062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A37F-9AA7-FFCF-D88F-2CCE9DC8BC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1BB4D2D6-A449-51E8-963D-3EBDD0CC2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38C67753-2452-98AE-2A4D-B59FD8C7C5DC}"/>
              </a:ext>
            </a:extLst>
          </p:cNvPr>
          <p:cNvSpPr>
            <a:spLocks noGrp="1"/>
          </p:cNvSpPr>
          <p:nvPr>
            <p:ph type="dt" sz="half" idx="10"/>
          </p:nvPr>
        </p:nvSpPr>
        <p:spPr/>
        <p:txBody>
          <a:bodyPr/>
          <a:lstStyle/>
          <a:p>
            <a:fld id="{FB83EDB9-136A-9C45-BEB5-373ED77A5A38}" type="datetimeFigureOut">
              <a:rPr lang="en-IL" smtClean="0"/>
              <a:t>27/03/2024</a:t>
            </a:fld>
            <a:endParaRPr lang="en-IL"/>
          </a:p>
        </p:txBody>
      </p:sp>
      <p:sp>
        <p:nvSpPr>
          <p:cNvPr id="5" name="Footer Placeholder 4">
            <a:extLst>
              <a:ext uri="{FF2B5EF4-FFF2-40B4-BE49-F238E27FC236}">
                <a16:creationId xmlns:a16="http://schemas.microsoft.com/office/drawing/2014/main" id="{B893D1D4-A3C1-2C66-1953-912CFC7F0D0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00063CE-08FE-F28F-CBE0-C851642C78D6}"/>
              </a:ext>
            </a:extLst>
          </p:cNvPr>
          <p:cNvSpPr>
            <a:spLocks noGrp="1"/>
          </p:cNvSpPr>
          <p:nvPr>
            <p:ph type="sldNum" sz="quarter" idx="12"/>
          </p:nvPr>
        </p:nvSpPr>
        <p:spPr/>
        <p:txBody>
          <a:bodyPr/>
          <a:lstStyle/>
          <a:p>
            <a:fld id="{417E3226-59EF-DF45-B223-09BD98959942}" type="slidenum">
              <a:rPr lang="en-IL" smtClean="0"/>
              <a:t>‹#›</a:t>
            </a:fld>
            <a:endParaRPr lang="en-IL"/>
          </a:p>
        </p:txBody>
      </p:sp>
    </p:spTree>
    <p:extLst>
      <p:ext uri="{BB962C8B-B14F-4D97-AF65-F5344CB8AC3E}">
        <p14:creationId xmlns:p14="http://schemas.microsoft.com/office/powerpoint/2010/main" val="3312466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D684-06F2-080D-97EA-69286D061C46}"/>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F2E0DF6-E8FE-D922-44FA-2BEA436C77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BB54691-3CB4-C451-3645-F7B86F2C50C4}"/>
              </a:ext>
            </a:extLst>
          </p:cNvPr>
          <p:cNvSpPr>
            <a:spLocks noGrp="1"/>
          </p:cNvSpPr>
          <p:nvPr>
            <p:ph type="dt" sz="half" idx="10"/>
          </p:nvPr>
        </p:nvSpPr>
        <p:spPr/>
        <p:txBody>
          <a:bodyPr/>
          <a:lstStyle/>
          <a:p>
            <a:fld id="{FB83EDB9-136A-9C45-BEB5-373ED77A5A38}" type="datetimeFigureOut">
              <a:rPr lang="en-IL" smtClean="0"/>
              <a:t>27/03/2024</a:t>
            </a:fld>
            <a:endParaRPr lang="en-IL"/>
          </a:p>
        </p:txBody>
      </p:sp>
      <p:sp>
        <p:nvSpPr>
          <p:cNvPr id="5" name="Footer Placeholder 4">
            <a:extLst>
              <a:ext uri="{FF2B5EF4-FFF2-40B4-BE49-F238E27FC236}">
                <a16:creationId xmlns:a16="http://schemas.microsoft.com/office/drawing/2014/main" id="{C533CC67-E9DB-00EB-9856-B8932D63F27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05A2A44-018A-BCB6-6125-E89AB351012C}"/>
              </a:ext>
            </a:extLst>
          </p:cNvPr>
          <p:cNvSpPr>
            <a:spLocks noGrp="1"/>
          </p:cNvSpPr>
          <p:nvPr>
            <p:ph type="sldNum" sz="quarter" idx="12"/>
          </p:nvPr>
        </p:nvSpPr>
        <p:spPr/>
        <p:txBody>
          <a:bodyPr/>
          <a:lstStyle/>
          <a:p>
            <a:fld id="{417E3226-59EF-DF45-B223-09BD98959942}" type="slidenum">
              <a:rPr lang="en-IL" smtClean="0"/>
              <a:t>‹#›</a:t>
            </a:fld>
            <a:endParaRPr lang="en-IL"/>
          </a:p>
        </p:txBody>
      </p:sp>
    </p:spTree>
    <p:extLst>
      <p:ext uri="{BB962C8B-B14F-4D97-AF65-F5344CB8AC3E}">
        <p14:creationId xmlns:p14="http://schemas.microsoft.com/office/powerpoint/2010/main" val="3740127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0F7E33-7DCA-5810-B740-8A278C6743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C4DBCC1-AFBC-84AA-591D-8B67CA6FD3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40F0014-108E-660D-9BE3-6778A41A059E}"/>
              </a:ext>
            </a:extLst>
          </p:cNvPr>
          <p:cNvSpPr>
            <a:spLocks noGrp="1"/>
          </p:cNvSpPr>
          <p:nvPr>
            <p:ph type="dt" sz="half" idx="10"/>
          </p:nvPr>
        </p:nvSpPr>
        <p:spPr/>
        <p:txBody>
          <a:bodyPr/>
          <a:lstStyle/>
          <a:p>
            <a:fld id="{FB83EDB9-136A-9C45-BEB5-373ED77A5A38}" type="datetimeFigureOut">
              <a:rPr lang="en-IL" smtClean="0"/>
              <a:t>27/03/2024</a:t>
            </a:fld>
            <a:endParaRPr lang="en-IL"/>
          </a:p>
        </p:txBody>
      </p:sp>
      <p:sp>
        <p:nvSpPr>
          <p:cNvPr id="5" name="Footer Placeholder 4">
            <a:extLst>
              <a:ext uri="{FF2B5EF4-FFF2-40B4-BE49-F238E27FC236}">
                <a16:creationId xmlns:a16="http://schemas.microsoft.com/office/drawing/2014/main" id="{F1564891-4A13-5B4A-03A1-4F6F180399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92DADB-F9AB-CC51-2025-4E7A83B26B3C}"/>
              </a:ext>
            </a:extLst>
          </p:cNvPr>
          <p:cNvSpPr>
            <a:spLocks noGrp="1"/>
          </p:cNvSpPr>
          <p:nvPr>
            <p:ph type="sldNum" sz="quarter" idx="12"/>
          </p:nvPr>
        </p:nvSpPr>
        <p:spPr/>
        <p:txBody>
          <a:bodyPr/>
          <a:lstStyle/>
          <a:p>
            <a:fld id="{417E3226-59EF-DF45-B223-09BD98959942}" type="slidenum">
              <a:rPr lang="en-IL" smtClean="0"/>
              <a:t>‹#›</a:t>
            </a:fld>
            <a:endParaRPr lang="en-IL"/>
          </a:p>
        </p:txBody>
      </p:sp>
    </p:spTree>
    <p:extLst>
      <p:ext uri="{BB962C8B-B14F-4D97-AF65-F5344CB8AC3E}">
        <p14:creationId xmlns:p14="http://schemas.microsoft.com/office/powerpoint/2010/main" val="71856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09-EBE1-139D-DA6A-AF8494D8E40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8358829-2611-D761-0B3E-B19AE5F207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435D3F4-8C07-AFBB-1802-2FC18FDECC4A}"/>
              </a:ext>
            </a:extLst>
          </p:cNvPr>
          <p:cNvSpPr>
            <a:spLocks noGrp="1"/>
          </p:cNvSpPr>
          <p:nvPr>
            <p:ph type="dt" sz="half" idx="10"/>
          </p:nvPr>
        </p:nvSpPr>
        <p:spPr/>
        <p:txBody>
          <a:bodyPr/>
          <a:lstStyle/>
          <a:p>
            <a:fld id="{FB83EDB9-136A-9C45-BEB5-373ED77A5A38}" type="datetimeFigureOut">
              <a:rPr lang="en-IL" smtClean="0"/>
              <a:t>27/03/2024</a:t>
            </a:fld>
            <a:endParaRPr lang="en-IL"/>
          </a:p>
        </p:txBody>
      </p:sp>
      <p:sp>
        <p:nvSpPr>
          <p:cNvPr id="5" name="Footer Placeholder 4">
            <a:extLst>
              <a:ext uri="{FF2B5EF4-FFF2-40B4-BE49-F238E27FC236}">
                <a16:creationId xmlns:a16="http://schemas.microsoft.com/office/drawing/2014/main" id="{281EED08-161C-5319-7CE4-3133C32D1A2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9670F5-772F-0739-3D26-F5BA54EA4FF1}"/>
              </a:ext>
            </a:extLst>
          </p:cNvPr>
          <p:cNvSpPr>
            <a:spLocks noGrp="1"/>
          </p:cNvSpPr>
          <p:nvPr>
            <p:ph type="sldNum" sz="quarter" idx="12"/>
          </p:nvPr>
        </p:nvSpPr>
        <p:spPr/>
        <p:txBody>
          <a:bodyPr/>
          <a:lstStyle/>
          <a:p>
            <a:fld id="{417E3226-59EF-DF45-B223-09BD98959942}" type="slidenum">
              <a:rPr lang="en-IL" smtClean="0"/>
              <a:t>‹#›</a:t>
            </a:fld>
            <a:endParaRPr lang="en-IL"/>
          </a:p>
        </p:txBody>
      </p:sp>
    </p:spTree>
    <p:extLst>
      <p:ext uri="{BB962C8B-B14F-4D97-AF65-F5344CB8AC3E}">
        <p14:creationId xmlns:p14="http://schemas.microsoft.com/office/powerpoint/2010/main" val="7350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F6CF-A686-40F5-84DA-CE44010487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DA0E15DD-9296-AC3A-1D13-BA286E7492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4DC61-8147-FC91-7EE2-A4CD666383C6}"/>
              </a:ext>
            </a:extLst>
          </p:cNvPr>
          <p:cNvSpPr>
            <a:spLocks noGrp="1"/>
          </p:cNvSpPr>
          <p:nvPr>
            <p:ph type="dt" sz="half" idx="10"/>
          </p:nvPr>
        </p:nvSpPr>
        <p:spPr/>
        <p:txBody>
          <a:bodyPr/>
          <a:lstStyle/>
          <a:p>
            <a:fld id="{FB83EDB9-136A-9C45-BEB5-373ED77A5A38}" type="datetimeFigureOut">
              <a:rPr lang="en-IL" smtClean="0"/>
              <a:t>27/03/2024</a:t>
            </a:fld>
            <a:endParaRPr lang="en-IL"/>
          </a:p>
        </p:txBody>
      </p:sp>
      <p:sp>
        <p:nvSpPr>
          <p:cNvPr id="5" name="Footer Placeholder 4">
            <a:extLst>
              <a:ext uri="{FF2B5EF4-FFF2-40B4-BE49-F238E27FC236}">
                <a16:creationId xmlns:a16="http://schemas.microsoft.com/office/drawing/2014/main" id="{9902651D-23B4-143C-4FC0-A4310AA20D8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C8C493A-804C-9746-F9EB-94A6111FE575}"/>
              </a:ext>
            </a:extLst>
          </p:cNvPr>
          <p:cNvSpPr>
            <a:spLocks noGrp="1"/>
          </p:cNvSpPr>
          <p:nvPr>
            <p:ph type="sldNum" sz="quarter" idx="12"/>
          </p:nvPr>
        </p:nvSpPr>
        <p:spPr/>
        <p:txBody>
          <a:bodyPr/>
          <a:lstStyle/>
          <a:p>
            <a:fld id="{417E3226-59EF-DF45-B223-09BD98959942}" type="slidenum">
              <a:rPr lang="en-IL" smtClean="0"/>
              <a:t>‹#›</a:t>
            </a:fld>
            <a:endParaRPr lang="en-IL"/>
          </a:p>
        </p:txBody>
      </p:sp>
    </p:spTree>
    <p:extLst>
      <p:ext uri="{BB962C8B-B14F-4D97-AF65-F5344CB8AC3E}">
        <p14:creationId xmlns:p14="http://schemas.microsoft.com/office/powerpoint/2010/main" val="90911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1302-D082-E32F-EA5B-C72E77E4609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916A0C0-3760-9A43-481C-58E79631C6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E8C6439-49B1-E475-8382-80F2E2FA55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F07DA1F-E193-AB70-F4EB-D3B3D3FC472C}"/>
              </a:ext>
            </a:extLst>
          </p:cNvPr>
          <p:cNvSpPr>
            <a:spLocks noGrp="1"/>
          </p:cNvSpPr>
          <p:nvPr>
            <p:ph type="dt" sz="half" idx="10"/>
          </p:nvPr>
        </p:nvSpPr>
        <p:spPr/>
        <p:txBody>
          <a:bodyPr/>
          <a:lstStyle/>
          <a:p>
            <a:fld id="{FB83EDB9-136A-9C45-BEB5-373ED77A5A38}" type="datetimeFigureOut">
              <a:rPr lang="en-IL" smtClean="0"/>
              <a:t>27/03/2024</a:t>
            </a:fld>
            <a:endParaRPr lang="en-IL"/>
          </a:p>
        </p:txBody>
      </p:sp>
      <p:sp>
        <p:nvSpPr>
          <p:cNvPr id="6" name="Footer Placeholder 5">
            <a:extLst>
              <a:ext uri="{FF2B5EF4-FFF2-40B4-BE49-F238E27FC236}">
                <a16:creationId xmlns:a16="http://schemas.microsoft.com/office/drawing/2014/main" id="{7ED637A5-5988-3C72-03DD-06C21E331BA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9F91EEF-0060-E098-6F28-776A3247C8DB}"/>
              </a:ext>
            </a:extLst>
          </p:cNvPr>
          <p:cNvSpPr>
            <a:spLocks noGrp="1"/>
          </p:cNvSpPr>
          <p:nvPr>
            <p:ph type="sldNum" sz="quarter" idx="12"/>
          </p:nvPr>
        </p:nvSpPr>
        <p:spPr/>
        <p:txBody>
          <a:bodyPr/>
          <a:lstStyle/>
          <a:p>
            <a:fld id="{417E3226-59EF-DF45-B223-09BD98959942}" type="slidenum">
              <a:rPr lang="en-IL" smtClean="0"/>
              <a:t>‹#›</a:t>
            </a:fld>
            <a:endParaRPr lang="en-IL"/>
          </a:p>
        </p:txBody>
      </p:sp>
    </p:spTree>
    <p:extLst>
      <p:ext uri="{BB962C8B-B14F-4D97-AF65-F5344CB8AC3E}">
        <p14:creationId xmlns:p14="http://schemas.microsoft.com/office/powerpoint/2010/main" val="195118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8490-0E54-0F10-0BA9-EFF4C100BCB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B3C67D0-A044-2F00-671F-038D2450BB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67C508-17D3-9933-4998-7E8C9615B1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6BD38FA-174B-7CF8-62FF-92B988F323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BFC951-72E5-17F4-8AA9-DA084DF92F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CF285EA4-AAB4-8083-B175-35BEDD3FB474}"/>
              </a:ext>
            </a:extLst>
          </p:cNvPr>
          <p:cNvSpPr>
            <a:spLocks noGrp="1"/>
          </p:cNvSpPr>
          <p:nvPr>
            <p:ph type="dt" sz="half" idx="10"/>
          </p:nvPr>
        </p:nvSpPr>
        <p:spPr/>
        <p:txBody>
          <a:bodyPr/>
          <a:lstStyle/>
          <a:p>
            <a:fld id="{FB83EDB9-136A-9C45-BEB5-373ED77A5A38}" type="datetimeFigureOut">
              <a:rPr lang="en-IL" smtClean="0"/>
              <a:t>27/03/2024</a:t>
            </a:fld>
            <a:endParaRPr lang="en-IL"/>
          </a:p>
        </p:txBody>
      </p:sp>
      <p:sp>
        <p:nvSpPr>
          <p:cNvPr id="8" name="Footer Placeholder 7">
            <a:extLst>
              <a:ext uri="{FF2B5EF4-FFF2-40B4-BE49-F238E27FC236}">
                <a16:creationId xmlns:a16="http://schemas.microsoft.com/office/drawing/2014/main" id="{E6640ACF-D79D-B987-5BEA-EC25BC5CBC73}"/>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0F78ECB4-5B7B-EF6C-36E5-0CC809D15D37}"/>
              </a:ext>
            </a:extLst>
          </p:cNvPr>
          <p:cNvSpPr>
            <a:spLocks noGrp="1"/>
          </p:cNvSpPr>
          <p:nvPr>
            <p:ph type="sldNum" sz="quarter" idx="12"/>
          </p:nvPr>
        </p:nvSpPr>
        <p:spPr/>
        <p:txBody>
          <a:bodyPr/>
          <a:lstStyle/>
          <a:p>
            <a:fld id="{417E3226-59EF-DF45-B223-09BD98959942}" type="slidenum">
              <a:rPr lang="en-IL" smtClean="0"/>
              <a:t>‹#›</a:t>
            </a:fld>
            <a:endParaRPr lang="en-IL"/>
          </a:p>
        </p:txBody>
      </p:sp>
    </p:spTree>
    <p:extLst>
      <p:ext uri="{BB962C8B-B14F-4D97-AF65-F5344CB8AC3E}">
        <p14:creationId xmlns:p14="http://schemas.microsoft.com/office/powerpoint/2010/main" val="425610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B293-AB30-B8E3-B252-0BE29B02A9DD}"/>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B9530789-72D7-C3E9-34EF-398E53004BC1}"/>
              </a:ext>
            </a:extLst>
          </p:cNvPr>
          <p:cNvSpPr>
            <a:spLocks noGrp="1"/>
          </p:cNvSpPr>
          <p:nvPr>
            <p:ph type="dt" sz="half" idx="10"/>
          </p:nvPr>
        </p:nvSpPr>
        <p:spPr/>
        <p:txBody>
          <a:bodyPr/>
          <a:lstStyle/>
          <a:p>
            <a:fld id="{FB83EDB9-136A-9C45-BEB5-373ED77A5A38}" type="datetimeFigureOut">
              <a:rPr lang="en-IL" smtClean="0"/>
              <a:t>27/03/2024</a:t>
            </a:fld>
            <a:endParaRPr lang="en-IL"/>
          </a:p>
        </p:txBody>
      </p:sp>
      <p:sp>
        <p:nvSpPr>
          <p:cNvPr id="4" name="Footer Placeholder 3">
            <a:extLst>
              <a:ext uri="{FF2B5EF4-FFF2-40B4-BE49-F238E27FC236}">
                <a16:creationId xmlns:a16="http://schemas.microsoft.com/office/drawing/2014/main" id="{97C3893D-3247-9C63-D87D-D394DDDA177C}"/>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F0F9D4AA-2FAB-2A20-A532-B3CFC244933D}"/>
              </a:ext>
            </a:extLst>
          </p:cNvPr>
          <p:cNvSpPr>
            <a:spLocks noGrp="1"/>
          </p:cNvSpPr>
          <p:nvPr>
            <p:ph type="sldNum" sz="quarter" idx="12"/>
          </p:nvPr>
        </p:nvSpPr>
        <p:spPr/>
        <p:txBody>
          <a:bodyPr/>
          <a:lstStyle/>
          <a:p>
            <a:fld id="{417E3226-59EF-DF45-B223-09BD98959942}" type="slidenum">
              <a:rPr lang="en-IL" smtClean="0"/>
              <a:t>‹#›</a:t>
            </a:fld>
            <a:endParaRPr lang="en-IL"/>
          </a:p>
        </p:txBody>
      </p:sp>
    </p:spTree>
    <p:extLst>
      <p:ext uri="{BB962C8B-B14F-4D97-AF65-F5344CB8AC3E}">
        <p14:creationId xmlns:p14="http://schemas.microsoft.com/office/powerpoint/2010/main" val="350944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09A80-4B5B-0FB5-B629-A9AED4701B86}"/>
              </a:ext>
            </a:extLst>
          </p:cNvPr>
          <p:cNvSpPr>
            <a:spLocks noGrp="1"/>
          </p:cNvSpPr>
          <p:nvPr>
            <p:ph type="dt" sz="half" idx="10"/>
          </p:nvPr>
        </p:nvSpPr>
        <p:spPr/>
        <p:txBody>
          <a:bodyPr/>
          <a:lstStyle/>
          <a:p>
            <a:fld id="{FB83EDB9-136A-9C45-BEB5-373ED77A5A38}" type="datetimeFigureOut">
              <a:rPr lang="en-IL" smtClean="0"/>
              <a:t>27/03/2024</a:t>
            </a:fld>
            <a:endParaRPr lang="en-IL"/>
          </a:p>
        </p:txBody>
      </p:sp>
      <p:sp>
        <p:nvSpPr>
          <p:cNvPr id="3" name="Footer Placeholder 2">
            <a:extLst>
              <a:ext uri="{FF2B5EF4-FFF2-40B4-BE49-F238E27FC236}">
                <a16:creationId xmlns:a16="http://schemas.microsoft.com/office/drawing/2014/main" id="{DA51C771-A1A0-8DE3-BDCF-81BF3EC5E1F2}"/>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52C0246-53F3-15C7-97B1-3BEBB29E6729}"/>
              </a:ext>
            </a:extLst>
          </p:cNvPr>
          <p:cNvSpPr>
            <a:spLocks noGrp="1"/>
          </p:cNvSpPr>
          <p:nvPr>
            <p:ph type="sldNum" sz="quarter" idx="12"/>
          </p:nvPr>
        </p:nvSpPr>
        <p:spPr/>
        <p:txBody>
          <a:bodyPr/>
          <a:lstStyle/>
          <a:p>
            <a:fld id="{417E3226-59EF-DF45-B223-09BD98959942}" type="slidenum">
              <a:rPr lang="en-IL" smtClean="0"/>
              <a:t>‹#›</a:t>
            </a:fld>
            <a:endParaRPr lang="en-IL"/>
          </a:p>
        </p:txBody>
      </p:sp>
    </p:spTree>
    <p:extLst>
      <p:ext uri="{BB962C8B-B14F-4D97-AF65-F5344CB8AC3E}">
        <p14:creationId xmlns:p14="http://schemas.microsoft.com/office/powerpoint/2010/main" val="53797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08E7-249E-6AE2-6187-559A9A663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12B07A7D-BB56-B9F2-99D5-8F4168DA2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257E371F-CA26-0FF8-6BF2-A50FF06C3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79E36C-B21C-6460-6753-9FF716E22402}"/>
              </a:ext>
            </a:extLst>
          </p:cNvPr>
          <p:cNvSpPr>
            <a:spLocks noGrp="1"/>
          </p:cNvSpPr>
          <p:nvPr>
            <p:ph type="dt" sz="half" idx="10"/>
          </p:nvPr>
        </p:nvSpPr>
        <p:spPr/>
        <p:txBody>
          <a:bodyPr/>
          <a:lstStyle/>
          <a:p>
            <a:fld id="{FB83EDB9-136A-9C45-BEB5-373ED77A5A38}" type="datetimeFigureOut">
              <a:rPr lang="en-IL" smtClean="0"/>
              <a:t>27/03/2024</a:t>
            </a:fld>
            <a:endParaRPr lang="en-IL"/>
          </a:p>
        </p:txBody>
      </p:sp>
      <p:sp>
        <p:nvSpPr>
          <p:cNvPr id="6" name="Footer Placeholder 5">
            <a:extLst>
              <a:ext uri="{FF2B5EF4-FFF2-40B4-BE49-F238E27FC236}">
                <a16:creationId xmlns:a16="http://schemas.microsoft.com/office/drawing/2014/main" id="{63ED25CA-F359-7A8A-96C1-316F6408F61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17793B1-2812-5184-B6E6-34F05776C6CA}"/>
              </a:ext>
            </a:extLst>
          </p:cNvPr>
          <p:cNvSpPr>
            <a:spLocks noGrp="1"/>
          </p:cNvSpPr>
          <p:nvPr>
            <p:ph type="sldNum" sz="quarter" idx="12"/>
          </p:nvPr>
        </p:nvSpPr>
        <p:spPr/>
        <p:txBody>
          <a:bodyPr/>
          <a:lstStyle/>
          <a:p>
            <a:fld id="{417E3226-59EF-DF45-B223-09BD98959942}" type="slidenum">
              <a:rPr lang="en-IL" smtClean="0"/>
              <a:t>‹#›</a:t>
            </a:fld>
            <a:endParaRPr lang="en-IL"/>
          </a:p>
        </p:txBody>
      </p:sp>
    </p:spTree>
    <p:extLst>
      <p:ext uri="{BB962C8B-B14F-4D97-AF65-F5344CB8AC3E}">
        <p14:creationId xmlns:p14="http://schemas.microsoft.com/office/powerpoint/2010/main" val="392027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8DCC-74EC-E958-0440-467C40737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B1156474-1407-5A52-C378-100F21393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16F110F-A3E0-793C-DBBF-BDF67BDC1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29AC6E-C7BE-FB7C-D984-439B81C65F8C}"/>
              </a:ext>
            </a:extLst>
          </p:cNvPr>
          <p:cNvSpPr>
            <a:spLocks noGrp="1"/>
          </p:cNvSpPr>
          <p:nvPr>
            <p:ph type="dt" sz="half" idx="10"/>
          </p:nvPr>
        </p:nvSpPr>
        <p:spPr/>
        <p:txBody>
          <a:bodyPr/>
          <a:lstStyle/>
          <a:p>
            <a:fld id="{FB83EDB9-136A-9C45-BEB5-373ED77A5A38}" type="datetimeFigureOut">
              <a:rPr lang="en-IL" smtClean="0"/>
              <a:t>27/03/2024</a:t>
            </a:fld>
            <a:endParaRPr lang="en-IL"/>
          </a:p>
        </p:txBody>
      </p:sp>
      <p:sp>
        <p:nvSpPr>
          <p:cNvPr id="6" name="Footer Placeholder 5">
            <a:extLst>
              <a:ext uri="{FF2B5EF4-FFF2-40B4-BE49-F238E27FC236}">
                <a16:creationId xmlns:a16="http://schemas.microsoft.com/office/drawing/2014/main" id="{7336B91D-1FB4-E641-40C1-E2E1DE209AE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F6CFAE8-B40C-6F15-1563-4C00B4E453AB}"/>
              </a:ext>
            </a:extLst>
          </p:cNvPr>
          <p:cNvSpPr>
            <a:spLocks noGrp="1"/>
          </p:cNvSpPr>
          <p:nvPr>
            <p:ph type="sldNum" sz="quarter" idx="12"/>
          </p:nvPr>
        </p:nvSpPr>
        <p:spPr/>
        <p:txBody>
          <a:bodyPr/>
          <a:lstStyle/>
          <a:p>
            <a:fld id="{417E3226-59EF-DF45-B223-09BD98959942}" type="slidenum">
              <a:rPr lang="en-IL" smtClean="0"/>
              <a:t>‹#›</a:t>
            </a:fld>
            <a:endParaRPr lang="en-IL"/>
          </a:p>
        </p:txBody>
      </p:sp>
    </p:spTree>
    <p:extLst>
      <p:ext uri="{BB962C8B-B14F-4D97-AF65-F5344CB8AC3E}">
        <p14:creationId xmlns:p14="http://schemas.microsoft.com/office/powerpoint/2010/main" val="13690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E67862-6F65-95D6-1497-3EA6E5312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0A017AC-871B-F2C1-5481-C9B1C98C0D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90D11C8-9E61-ACB0-44CB-B4AAC3BC6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83EDB9-136A-9C45-BEB5-373ED77A5A38}" type="datetimeFigureOut">
              <a:rPr lang="en-IL" smtClean="0"/>
              <a:t>27/03/2024</a:t>
            </a:fld>
            <a:endParaRPr lang="en-IL"/>
          </a:p>
        </p:txBody>
      </p:sp>
      <p:sp>
        <p:nvSpPr>
          <p:cNvPr id="5" name="Footer Placeholder 4">
            <a:extLst>
              <a:ext uri="{FF2B5EF4-FFF2-40B4-BE49-F238E27FC236}">
                <a16:creationId xmlns:a16="http://schemas.microsoft.com/office/drawing/2014/main" id="{49FB5366-CE01-DE53-4978-B535B83A9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2059E33F-465B-340E-AFE8-EAE5A671CA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7E3226-59EF-DF45-B223-09BD98959942}" type="slidenum">
              <a:rPr lang="en-IL" smtClean="0"/>
              <a:t>‹#›</a:t>
            </a:fld>
            <a:endParaRPr lang="en-IL"/>
          </a:p>
        </p:txBody>
      </p:sp>
    </p:spTree>
    <p:extLst>
      <p:ext uri="{BB962C8B-B14F-4D97-AF65-F5344CB8AC3E}">
        <p14:creationId xmlns:p14="http://schemas.microsoft.com/office/powerpoint/2010/main" val="242696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bia.cancerimagingarchive.net/nbia-search/"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79475" y="356745"/>
            <a:ext cx="8074325" cy="575154"/>
          </a:xfrm>
        </p:spPr>
        <p:txBody>
          <a:bodyPr>
            <a:normAutofit fontScale="90000"/>
          </a:bodyPr>
          <a:lstStyle/>
          <a:p>
            <a:r>
              <a:rPr lang="en-US" b="1" dirty="0"/>
              <a:t>Radiomics 4- How to use</a:t>
            </a:r>
          </a:p>
        </p:txBody>
      </p:sp>
      <p:sp>
        <p:nvSpPr>
          <p:cNvPr id="5" name="Content Placeholder 4"/>
          <p:cNvSpPr>
            <a:spLocks noGrp="1"/>
          </p:cNvSpPr>
          <p:nvPr>
            <p:ph idx="1"/>
          </p:nvPr>
        </p:nvSpPr>
        <p:spPr>
          <a:xfrm>
            <a:off x="838200" y="1069675"/>
            <a:ext cx="10515600" cy="5107288"/>
          </a:xfrm>
        </p:spPr>
        <p:txBody>
          <a:bodyPr>
            <a:normAutofit lnSpcReduction="10000"/>
          </a:bodyPr>
          <a:lstStyle/>
          <a:p>
            <a:pPr marL="0" indent="0" algn="l">
              <a:buNone/>
            </a:pPr>
            <a:endParaRPr lang="en-US" sz="2000" dirty="0"/>
          </a:p>
          <a:p>
            <a:pPr marL="0" indent="0" algn="l">
              <a:buNone/>
            </a:pPr>
            <a:endParaRPr lang="en-US" sz="2000" dirty="0"/>
          </a:p>
          <a:p>
            <a:pPr marL="0" indent="0" algn="ctr" eaLnBrk="0" fontAlgn="base" hangingPunct="0">
              <a:lnSpc>
                <a:spcPct val="100000"/>
              </a:lnSpc>
              <a:spcBef>
                <a:spcPct val="0"/>
              </a:spcBef>
              <a:spcAft>
                <a:spcPct val="0"/>
              </a:spcAft>
              <a:buNone/>
            </a:pPr>
            <a:r>
              <a:rPr kumimoji="0" lang="en-US" altLang="en-IL"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MRI Images – Data acquisition -&gt; Image Pre – processing &amp; </a:t>
            </a:r>
            <a:r>
              <a:rPr lang="en-US" altLang="en-IL" sz="2000" b="1" dirty="0">
                <a:latin typeface="Calibri" panose="020F0502020204030204" pitchFamily="34" charset="0"/>
              </a:rPr>
              <a:t>Segmentation-&gt; </a:t>
            </a:r>
            <a:r>
              <a:rPr lang="en-US" altLang="en-IL" sz="2000" b="1" dirty="0" err="1">
                <a:latin typeface="Calibri" panose="020F0502020204030204" pitchFamily="34" charset="0"/>
              </a:rPr>
              <a:t>PyRadiomics</a:t>
            </a:r>
            <a:r>
              <a:rPr lang="en-US" altLang="en-IL" sz="2000" b="1" dirty="0">
                <a:latin typeface="Calibri" panose="020F0502020204030204" pitchFamily="34" charset="0"/>
              </a:rPr>
              <a:t>-Feature Extraction</a:t>
            </a:r>
          </a:p>
          <a:p>
            <a:pPr marL="0" indent="0" algn="ctr" eaLnBrk="0" fontAlgn="base" hangingPunct="0">
              <a:lnSpc>
                <a:spcPct val="100000"/>
              </a:lnSpc>
              <a:spcBef>
                <a:spcPct val="0"/>
              </a:spcBef>
              <a:spcAft>
                <a:spcPct val="0"/>
              </a:spcAft>
              <a:buNone/>
            </a:pPr>
            <a:endParaRPr lang="en-US" altLang="en-IL" sz="2000" b="1" dirty="0">
              <a:latin typeface="Calibri" panose="020F0502020204030204" pitchFamily="34" charset="0"/>
            </a:endParaRPr>
          </a:p>
          <a:p>
            <a:r>
              <a:rPr lang="en-US" sz="2000" dirty="0"/>
              <a:t>Images were extracted from: </a:t>
            </a:r>
            <a:br>
              <a:rPr lang="en-US" sz="2000" dirty="0"/>
            </a:br>
            <a:r>
              <a:rPr lang="en-US" sz="2000" dirty="0">
                <a:hlinkClick r:id="rId3"/>
              </a:rPr>
              <a:t>https://nbia.cancerimagingarchive.net/nbia-search/</a:t>
            </a:r>
            <a:endParaRPr lang="en-US" sz="2000" dirty="0"/>
          </a:p>
          <a:p>
            <a:endParaRPr lang="en-US" sz="2000" dirty="0"/>
          </a:p>
          <a:p>
            <a:r>
              <a:rPr lang="en-US" sz="2000" dirty="0"/>
              <a:t>Later from each image, a mask file was created Using</a:t>
            </a:r>
            <a:br>
              <a:rPr lang="en-US" sz="2000" dirty="0"/>
            </a:br>
            <a:r>
              <a:rPr lang="en-US" sz="2000" dirty="0"/>
              <a:t> the editing software “ImageJ”.</a:t>
            </a:r>
            <a:br>
              <a:rPr lang="en-US" sz="2000" dirty="0"/>
            </a:br>
            <a:r>
              <a:rPr lang="en-US" sz="2000" dirty="0"/>
              <a:t>There you need to circle the tumor</a:t>
            </a:r>
            <a:br>
              <a:rPr lang="en-US" sz="2000" dirty="0"/>
            </a:br>
            <a:r>
              <a:rPr lang="en-US" sz="2000" dirty="0"/>
              <a:t>using polygon selection</a:t>
            </a:r>
            <a:br>
              <a:rPr lang="en-US" sz="2000" dirty="0"/>
            </a:br>
            <a:r>
              <a:rPr lang="en-US" sz="2000" dirty="0"/>
              <a:t>And create the mask function:</a:t>
            </a:r>
            <a:br>
              <a:rPr lang="en-US" sz="2000" dirty="0"/>
            </a:br>
            <a:r>
              <a:rPr lang="en-US" sz="2000" dirty="0"/>
              <a:t>edit -&gt; selection -&gt; create mask</a:t>
            </a:r>
            <a:br>
              <a:rPr lang="en-US" sz="2000" dirty="0"/>
            </a:br>
            <a:br>
              <a:rPr lang="en-US" sz="2000" dirty="0"/>
            </a:br>
            <a:r>
              <a:rPr lang="en-US" sz="2000" dirty="0"/>
              <a:t>save image and mask in this format: </a:t>
            </a:r>
            <a:r>
              <a:rPr lang="en-US" sz="2000" dirty="0" err="1"/>
              <a:t>Image_XX</a:t>
            </a:r>
            <a:r>
              <a:rPr lang="en-US" sz="2000" dirty="0"/>
              <a:t> , </a:t>
            </a:r>
            <a:r>
              <a:rPr lang="en-US" sz="2000" dirty="0" err="1"/>
              <a:t>Mask_XX</a:t>
            </a:r>
            <a:br>
              <a:rPr lang="en-US" sz="2000" dirty="0"/>
            </a:br>
            <a:br>
              <a:rPr lang="en-US" sz="2000" dirty="0"/>
            </a:br>
            <a:endParaRPr lang="en-US" sz="2000"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3/27/24</a:t>
            </a:fld>
            <a:endParaRPr lang="en-US" dirty="0"/>
          </a:p>
        </p:txBody>
      </p:sp>
      <p:sp>
        <p:nvSpPr>
          <p:cNvPr id="9" name="Slide Number Placeholder 8"/>
          <p:cNvSpPr>
            <a:spLocks noGrp="1"/>
          </p:cNvSpPr>
          <p:nvPr>
            <p:ph type="sldNum" sz="quarter" idx="12"/>
          </p:nvPr>
        </p:nvSpPr>
        <p:spPr/>
        <p:txBody>
          <a:bodyPr/>
          <a:lstStyle/>
          <a:p>
            <a:fld id="{397A11E8-8F25-49C3-8F7D-865FECFDFD18}" type="slidenum">
              <a:rPr lang="en-US" smtClean="0"/>
              <a:t>1</a:t>
            </a:fld>
            <a:endParaRPr lang="en-US"/>
          </a:p>
        </p:txBody>
      </p:sp>
      <p:pic>
        <p:nvPicPr>
          <p:cNvPr id="3" name="Picture 2" descr="A collage of images of a rabbit&#10;&#10;Description automatically generated">
            <a:extLst>
              <a:ext uri="{FF2B5EF4-FFF2-40B4-BE49-F238E27FC236}">
                <a16:creationId xmlns:a16="http://schemas.microsoft.com/office/drawing/2014/main" id="{46E2F144-3D66-7A94-AA39-C21256EDB241}"/>
              </a:ext>
            </a:extLst>
          </p:cNvPr>
          <p:cNvPicPr>
            <a:picLocks noChangeAspect="1"/>
          </p:cNvPicPr>
          <p:nvPr/>
        </p:nvPicPr>
        <p:blipFill>
          <a:blip r:embed="rId5"/>
          <a:stretch>
            <a:fillRect/>
          </a:stretch>
        </p:blipFill>
        <p:spPr>
          <a:xfrm>
            <a:off x="7065617" y="2195124"/>
            <a:ext cx="4288183" cy="2856390"/>
          </a:xfrm>
          <a:prstGeom prst="rect">
            <a:avLst/>
          </a:prstGeom>
        </p:spPr>
      </p:pic>
    </p:spTree>
    <p:extLst>
      <p:ext uri="{BB962C8B-B14F-4D97-AF65-F5344CB8AC3E}">
        <p14:creationId xmlns:p14="http://schemas.microsoft.com/office/powerpoint/2010/main" val="155206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79475" y="356745"/>
            <a:ext cx="8074325" cy="575154"/>
          </a:xfrm>
        </p:spPr>
        <p:txBody>
          <a:bodyPr>
            <a:normAutofit fontScale="90000"/>
          </a:bodyPr>
          <a:lstStyle/>
          <a:p>
            <a:r>
              <a:rPr lang="en-US" b="1" dirty="0"/>
              <a:t>Radiomics 4- How to use</a:t>
            </a:r>
          </a:p>
        </p:txBody>
      </p:sp>
      <p:sp>
        <p:nvSpPr>
          <p:cNvPr id="5" name="Content Placeholder 4"/>
          <p:cNvSpPr>
            <a:spLocks noGrp="1"/>
          </p:cNvSpPr>
          <p:nvPr>
            <p:ph idx="1"/>
          </p:nvPr>
        </p:nvSpPr>
        <p:spPr>
          <a:xfrm>
            <a:off x="838200" y="1069675"/>
            <a:ext cx="10515600" cy="5107288"/>
          </a:xfrm>
        </p:spPr>
        <p:txBody>
          <a:bodyPr>
            <a:normAutofit/>
          </a:bodyPr>
          <a:lstStyle/>
          <a:p>
            <a:pPr marL="0" indent="0" algn="l">
              <a:buNone/>
            </a:pPr>
            <a:endParaRPr lang="en-US" sz="2000" dirty="0"/>
          </a:p>
          <a:p>
            <a:pPr marL="0" indent="0" algn="l">
              <a:buNone/>
            </a:pPr>
            <a:endParaRPr lang="en-US" sz="2000" dirty="0"/>
          </a:p>
          <a:p>
            <a:pPr marL="0" indent="0" algn="ctr" eaLnBrk="0" fontAlgn="base" hangingPunct="0">
              <a:lnSpc>
                <a:spcPct val="100000"/>
              </a:lnSpc>
              <a:spcBef>
                <a:spcPct val="0"/>
              </a:spcBef>
              <a:spcAft>
                <a:spcPct val="0"/>
              </a:spcAft>
              <a:buNone/>
            </a:pPr>
            <a:r>
              <a:rPr kumimoji="0" lang="en-US" altLang="en-IL"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MRI Images – Data acquisition -&gt; Image Pre – processing &amp; </a:t>
            </a:r>
            <a:r>
              <a:rPr lang="en-US" altLang="en-IL" sz="2000" b="1" dirty="0">
                <a:latin typeface="Calibri" panose="020F0502020204030204" pitchFamily="34" charset="0"/>
              </a:rPr>
              <a:t>Segmentation-&gt;</a:t>
            </a:r>
            <a:r>
              <a:rPr lang="en-US" altLang="en-IL" sz="2000" b="1" dirty="0" err="1">
                <a:latin typeface="Calibri" panose="020F0502020204030204" pitchFamily="34" charset="0"/>
              </a:rPr>
              <a:t>PyRadiomics</a:t>
            </a:r>
            <a:r>
              <a:rPr lang="en-US" altLang="en-IL" sz="2000" b="1" dirty="0">
                <a:latin typeface="Calibri" panose="020F0502020204030204" pitchFamily="34" charset="0"/>
              </a:rPr>
              <a:t>-Feature Extraction</a:t>
            </a:r>
          </a:p>
          <a:p>
            <a:pPr marL="0" indent="0" algn="ctr" eaLnBrk="0" fontAlgn="base" hangingPunct="0">
              <a:lnSpc>
                <a:spcPct val="100000"/>
              </a:lnSpc>
              <a:spcBef>
                <a:spcPct val="0"/>
              </a:spcBef>
              <a:spcAft>
                <a:spcPct val="0"/>
              </a:spcAft>
              <a:buNone/>
            </a:pPr>
            <a:endParaRPr lang="en-US" altLang="en-IL" sz="2000" b="1" dirty="0">
              <a:latin typeface="Calibri" panose="020F0502020204030204" pitchFamily="34" charset="0"/>
            </a:endParaRPr>
          </a:p>
          <a:p>
            <a:r>
              <a:rPr lang="en-US" sz="2000" dirty="0"/>
              <a:t>The image and mask files should be</a:t>
            </a:r>
            <a:br>
              <a:rPr lang="en-US" sz="2000" dirty="0"/>
            </a:br>
            <a:r>
              <a:rPr lang="en-US" sz="2000" dirty="0"/>
              <a:t> saved in a csv under headlines : Image, Mask.</a:t>
            </a:r>
            <a:br>
              <a:rPr lang="en-US" sz="2000" dirty="0"/>
            </a:br>
            <a:r>
              <a:rPr lang="en-US" sz="2000" dirty="0"/>
              <a:t>In the terminal where the project is saved you need to run this command in order to extract the features from </a:t>
            </a:r>
            <a:r>
              <a:rPr lang="en-US" sz="2000" dirty="0" err="1"/>
              <a:t>pyradiomics</a:t>
            </a:r>
            <a:r>
              <a:rPr lang="en-US" sz="2000" dirty="0"/>
              <a:t> :</a:t>
            </a:r>
            <a:br>
              <a:rPr lang="en-US" sz="2000" dirty="0"/>
            </a:br>
            <a:br>
              <a:rPr lang="en-US" sz="2000" dirty="0"/>
            </a:br>
            <a:br>
              <a:rPr lang="en-US" sz="2000" dirty="0"/>
            </a:br>
            <a:br>
              <a:rPr lang="en-US" sz="2000" dirty="0"/>
            </a:br>
            <a:r>
              <a:rPr lang="en-US" sz="2000" dirty="0"/>
              <a:t>change path to input to the appropriate csv file from before and </a:t>
            </a:r>
            <a:r>
              <a:rPr lang="en-US" sz="2000" dirty="0" err="1"/>
              <a:t>results.csv</a:t>
            </a:r>
            <a:r>
              <a:rPr lang="en-US" sz="2000" dirty="0"/>
              <a:t> to place you want the output to be saved.</a:t>
            </a:r>
            <a:br>
              <a:rPr lang="en-US" sz="2000" dirty="0"/>
            </a:br>
            <a:br>
              <a:rPr lang="en-US" sz="2000" dirty="0"/>
            </a:br>
            <a:r>
              <a:rPr lang="en-US" sz="2000" dirty="0"/>
              <a:t>Combine all of the data extractions to one file.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3/27/24</a:t>
            </a:fld>
            <a:endParaRPr lang="en-US" dirty="0"/>
          </a:p>
        </p:txBody>
      </p:sp>
      <p:sp>
        <p:nvSpPr>
          <p:cNvPr id="9" name="Slide Number Placeholder 8"/>
          <p:cNvSpPr>
            <a:spLocks noGrp="1"/>
          </p:cNvSpPr>
          <p:nvPr>
            <p:ph type="sldNum" sz="quarter" idx="12"/>
          </p:nvPr>
        </p:nvSpPr>
        <p:spPr/>
        <p:txBody>
          <a:bodyPr/>
          <a:lstStyle/>
          <a:p>
            <a:fld id="{397A11E8-8F25-49C3-8F7D-865FECFDFD18}" type="slidenum">
              <a:rPr lang="en-US" smtClean="0"/>
              <a:t>2</a:t>
            </a:fld>
            <a:endParaRPr lang="en-US"/>
          </a:p>
        </p:txBody>
      </p:sp>
      <p:pic>
        <p:nvPicPr>
          <p:cNvPr id="7" name="Picture 6">
            <a:extLst>
              <a:ext uri="{FF2B5EF4-FFF2-40B4-BE49-F238E27FC236}">
                <a16:creationId xmlns:a16="http://schemas.microsoft.com/office/drawing/2014/main" id="{D576FB4D-0800-ECE0-B445-447916965C99}"/>
              </a:ext>
            </a:extLst>
          </p:cNvPr>
          <p:cNvPicPr>
            <a:picLocks noChangeAspect="1"/>
          </p:cNvPicPr>
          <p:nvPr/>
        </p:nvPicPr>
        <p:blipFill>
          <a:blip r:embed="rId4"/>
          <a:stretch>
            <a:fillRect/>
          </a:stretch>
        </p:blipFill>
        <p:spPr>
          <a:xfrm>
            <a:off x="3018183" y="4197625"/>
            <a:ext cx="7552322" cy="365125"/>
          </a:xfrm>
          <a:prstGeom prst="rect">
            <a:avLst/>
          </a:prstGeom>
        </p:spPr>
      </p:pic>
    </p:spTree>
    <p:extLst>
      <p:ext uri="{BB962C8B-B14F-4D97-AF65-F5344CB8AC3E}">
        <p14:creationId xmlns:p14="http://schemas.microsoft.com/office/powerpoint/2010/main" val="41425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79475" y="356745"/>
            <a:ext cx="8074325" cy="575154"/>
          </a:xfrm>
        </p:spPr>
        <p:txBody>
          <a:bodyPr>
            <a:normAutofit fontScale="90000"/>
          </a:bodyPr>
          <a:lstStyle/>
          <a:p>
            <a:r>
              <a:rPr lang="en-US" b="1" dirty="0"/>
              <a:t>Radiomics 4- How to use</a:t>
            </a:r>
          </a:p>
        </p:txBody>
      </p:sp>
      <p:sp>
        <p:nvSpPr>
          <p:cNvPr id="5" name="Content Placeholder 4"/>
          <p:cNvSpPr>
            <a:spLocks noGrp="1"/>
          </p:cNvSpPr>
          <p:nvPr>
            <p:ph idx="1"/>
          </p:nvPr>
        </p:nvSpPr>
        <p:spPr>
          <a:xfrm>
            <a:off x="838200" y="1069675"/>
            <a:ext cx="10515600" cy="5107288"/>
          </a:xfrm>
        </p:spPr>
        <p:txBody>
          <a:bodyPr>
            <a:normAutofit fontScale="85000" lnSpcReduction="20000"/>
          </a:bodyPr>
          <a:lstStyle/>
          <a:p>
            <a:pPr marL="0" indent="0" algn="l">
              <a:buNone/>
            </a:pPr>
            <a:endParaRPr lang="en-US" sz="2000" dirty="0"/>
          </a:p>
          <a:p>
            <a:pPr marL="0" indent="0" algn="l">
              <a:buNone/>
            </a:pPr>
            <a:endParaRPr lang="en-US" sz="2000" dirty="0"/>
          </a:p>
          <a:p>
            <a:pPr marL="0" indent="0" algn="ctr" eaLnBrk="0" fontAlgn="base" hangingPunct="0">
              <a:lnSpc>
                <a:spcPct val="100000"/>
              </a:lnSpc>
              <a:spcBef>
                <a:spcPct val="0"/>
              </a:spcBef>
              <a:spcAft>
                <a:spcPct val="0"/>
              </a:spcAft>
              <a:buNone/>
            </a:pPr>
            <a:r>
              <a:rPr kumimoji="0" lang="en-US" altLang="en-IL"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rPr>
              <a:t>Correlation with gene expression -&gt; Classification and Prediction</a:t>
            </a:r>
          </a:p>
          <a:p>
            <a:pPr marL="0" indent="0">
              <a:buNone/>
            </a:pPr>
            <a:endParaRPr lang="en-US" sz="2000" b="1" dirty="0">
              <a:latin typeface="Calibri" panose="020F0502020204030204" pitchFamily="34" charset="0"/>
            </a:endParaRPr>
          </a:p>
          <a:p>
            <a:pPr marL="0" indent="0">
              <a:buNone/>
            </a:pPr>
            <a:r>
              <a:rPr lang="en-US" sz="2100" dirty="0">
                <a:latin typeface="Calibri" panose="020F0502020204030204" pitchFamily="34" charset="0"/>
              </a:rPr>
              <a:t>Add to the CSV file from before a column named: “targets” which are the groups in this experiment, 1 or 0 ( in our case, 1 stands for BRCA mutation).</a:t>
            </a:r>
          </a:p>
          <a:p>
            <a:pPr marL="0" indent="0">
              <a:buNone/>
            </a:pPr>
            <a:endParaRPr lang="en-US" sz="2100" dirty="0">
              <a:latin typeface="Calibri" panose="020F0502020204030204" pitchFamily="34" charset="0"/>
            </a:endParaRPr>
          </a:p>
          <a:p>
            <a:pPr marL="0" indent="0">
              <a:buNone/>
            </a:pPr>
            <a:r>
              <a:rPr lang="en-US" sz="2100" dirty="0">
                <a:latin typeface="Calibri" panose="020F0502020204030204" pitchFamily="34" charset="0"/>
              </a:rPr>
              <a:t>Later, use the module as is. You need to </a:t>
            </a:r>
            <a:r>
              <a:rPr lang="en-US" sz="2100" b="1" dirty="0">
                <a:latin typeface="Calibri" panose="020F0502020204030204" pitchFamily="34" charset="0"/>
              </a:rPr>
              <a:t>change the correct path to the input files </a:t>
            </a:r>
            <a:r>
              <a:rPr lang="en-US" sz="2100" dirty="0">
                <a:latin typeface="Calibri" panose="020F0502020204030204" pitchFamily="34" charset="0"/>
              </a:rPr>
              <a:t>on your computer. All the needed files can be taken from GitHub.</a:t>
            </a:r>
          </a:p>
          <a:p>
            <a:pPr marL="0" indent="0">
              <a:buNone/>
            </a:pPr>
            <a:r>
              <a:rPr lang="en-US" sz="2100" u="sng" dirty="0">
                <a:latin typeface="Calibri" panose="020F0502020204030204" pitchFamily="34" charset="0"/>
              </a:rPr>
              <a:t>How to run the model:</a:t>
            </a:r>
          </a:p>
          <a:p>
            <a:pPr marL="0" indent="0">
              <a:buNone/>
            </a:pPr>
            <a:r>
              <a:rPr lang="en-US" sz="2100" dirty="0">
                <a:latin typeface="Calibri" panose="020F0502020204030204" pitchFamily="34" charset="0"/>
              </a:rPr>
              <a:t>Open a project in Python, add the main function to your own project.</a:t>
            </a:r>
          </a:p>
          <a:p>
            <a:pPr marL="0" indent="0">
              <a:buNone/>
            </a:pPr>
            <a:r>
              <a:rPr lang="en-US" sz="2100" dirty="0">
                <a:latin typeface="Calibri" panose="020F0502020204030204" pitchFamily="34" charset="0"/>
              </a:rPr>
              <a:t>To run the program you need to download the following libraries: NumPy, Panda, </a:t>
            </a:r>
            <a:r>
              <a:rPr lang="en-US" sz="2100" dirty="0" err="1">
                <a:latin typeface="Calibri" panose="020F0502020204030204" pitchFamily="34" charset="0"/>
              </a:rPr>
              <a:t>sklearn</a:t>
            </a:r>
            <a:r>
              <a:rPr lang="en-US" sz="2100" dirty="0">
                <a:latin typeface="Calibri" panose="020F0502020204030204" pitchFamily="34" charset="0"/>
              </a:rPr>
              <a:t>, pickle</a:t>
            </a:r>
          </a:p>
          <a:p>
            <a:pPr marL="0" indent="0">
              <a:buNone/>
            </a:pPr>
            <a:r>
              <a:rPr lang="en-US" sz="2100" dirty="0">
                <a:latin typeface="Calibri" panose="020F0502020204030204" pitchFamily="34" charset="0"/>
              </a:rPr>
              <a:t>The import commands are already in the code.</a:t>
            </a:r>
            <a:br>
              <a:rPr lang="en-US" sz="2100" dirty="0">
                <a:latin typeface="Calibri" panose="020F0502020204030204" pitchFamily="34" charset="0"/>
              </a:rPr>
            </a:br>
            <a:br>
              <a:rPr lang="en-US" sz="2100" dirty="0">
                <a:latin typeface="Calibri" panose="020F0502020204030204" pitchFamily="34" charset="0"/>
              </a:rPr>
            </a:br>
            <a:r>
              <a:rPr lang="en-US" sz="2100" dirty="0">
                <a:latin typeface="Calibri" panose="020F0502020204030204" pitchFamily="34" charset="0"/>
              </a:rPr>
              <a:t>You can choose how many features you want to consider as important.</a:t>
            </a:r>
          </a:p>
          <a:p>
            <a:pPr marL="0" indent="0">
              <a:buNone/>
            </a:pPr>
            <a:br>
              <a:rPr lang="en-US" sz="2100" dirty="0">
                <a:latin typeface="Calibri" panose="020F0502020204030204" pitchFamily="34" charset="0"/>
              </a:rPr>
            </a:br>
            <a:r>
              <a:rPr lang="en-US" sz="2100" dirty="0">
                <a:latin typeface="Calibri" panose="020F0502020204030204" pitchFamily="34" charset="0"/>
              </a:rPr>
              <a:t>There is a possibility to save the module after the training. These features are commented on and need to be uncommented if you want to use them.</a:t>
            </a:r>
            <a:br>
              <a:rPr lang="en-US" sz="2000" dirty="0"/>
            </a:br>
            <a:endParaRPr lang="en-US" sz="2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3/27/24</a:t>
            </a:fld>
            <a:endParaRPr lang="en-US" dirty="0"/>
          </a:p>
        </p:txBody>
      </p:sp>
      <p:sp>
        <p:nvSpPr>
          <p:cNvPr id="9" name="Slide Number Placeholder 8"/>
          <p:cNvSpPr>
            <a:spLocks noGrp="1"/>
          </p:cNvSpPr>
          <p:nvPr>
            <p:ph type="sldNum" sz="quarter" idx="12"/>
          </p:nvPr>
        </p:nvSpPr>
        <p:spPr/>
        <p:txBody>
          <a:bodyPr/>
          <a:lstStyle/>
          <a:p>
            <a:fld id="{397A11E8-8F25-49C3-8F7D-865FECFDFD18}" type="slidenum">
              <a:rPr lang="en-US" smtClean="0"/>
              <a:t>3</a:t>
            </a:fld>
            <a:endParaRPr lang="en-US"/>
          </a:p>
        </p:txBody>
      </p:sp>
    </p:spTree>
    <p:extLst>
      <p:ext uri="{BB962C8B-B14F-4D97-AF65-F5344CB8AC3E}">
        <p14:creationId xmlns:p14="http://schemas.microsoft.com/office/powerpoint/2010/main" val="324943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634</Words>
  <Application>Microsoft Macintosh PowerPoint</Application>
  <PresentationFormat>Widescreen</PresentationFormat>
  <Paragraphs>39</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Calibri</vt:lpstr>
      <vt:lpstr>Office Theme</vt:lpstr>
      <vt:lpstr>Radiomics 4- How to use</vt:lpstr>
      <vt:lpstr>Radiomics 4- How to use</vt:lpstr>
      <vt:lpstr>Radiomics 4- How to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Radiomics 4- How to use</dc:title>
  <dc:creator>Omer Geffen</dc:creator>
  <cp:lastModifiedBy>Omer Geffen</cp:lastModifiedBy>
  <cp:revision>4</cp:revision>
  <dcterms:created xsi:type="dcterms:W3CDTF">2024-03-25T20:16:12Z</dcterms:created>
  <dcterms:modified xsi:type="dcterms:W3CDTF">2024-03-27T13:31:23Z</dcterms:modified>
</cp:coreProperties>
</file>