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9" r:id="rId5"/>
    <p:sldId id="267" r:id="rId6"/>
    <p:sldId id="268" r:id="rId7"/>
    <p:sldId id="286" r:id="rId8"/>
    <p:sldId id="263" r:id="rId9"/>
    <p:sldId id="260" r:id="rId10"/>
    <p:sldId id="258" r:id="rId11"/>
    <p:sldId id="262" r:id="rId12"/>
    <p:sldId id="264" r:id="rId13"/>
    <p:sldId id="265" r:id="rId14"/>
    <p:sldId id="266" r:id="rId15"/>
    <p:sldId id="269" r:id="rId16"/>
    <p:sldId id="282" r:id="rId17"/>
    <p:sldId id="283" r:id="rId18"/>
    <p:sldId id="284" r:id="rId19"/>
    <p:sldId id="270" r:id="rId20"/>
    <p:sldId id="271" r:id="rId21"/>
    <p:sldId id="272" r:id="rId22"/>
    <p:sldId id="273" r:id="rId23"/>
    <p:sldId id="274" r:id="rId24"/>
    <p:sldId id="275" r:id="rId25"/>
    <p:sldId id="277" r:id="rId26"/>
    <p:sldId id="278" r:id="rId27"/>
    <p:sldId id="279" r:id="rId28"/>
    <p:sldId id="281" r:id="rId29"/>
    <p:sldId id="276"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86" autoAdjust="0"/>
    <p:restoredTop sz="83777" autoAdjust="0"/>
  </p:normalViewPr>
  <p:slideViewPr>
    <p:cSldViewPr snapToGrid="0">
      <p:cViewPr varScale="1">
        <p:scale>
          <a:sx n="93" d="100"/>
          <a:sy n="93" d="100"/>
        </p:scale>
        <p:origin x="18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31D1E-AB82-4FDD-BE92-506BFC598C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FF838D-F79A-4D0A-868F-1FEF032CF50B}">
      <dgm:prSet/>
      <dgm:spPr/>
      <dgm:t>
        <a:bodyPr/>
        <a:lstStyle/>
        <a:p>
          <a:r>
            <a:rPr lang="en-US" dirty="0"/>
            <a:t>Introduction Part</a:t>
          </a:r>
        </a:p>
      </dgm:t>
    </dgm:pt>
    <dgm:pt modelId="{F5DB70CF-CD22-4021-A1C7-0C9462E4EBE1}" type="parTrans" cxnId="{EE42DC21-5260-48A6-A271-FD290AD2C632}">
      <dgm:prSet/>
      <dgm:spPr/>
      <dgm:t>
        <a:bodyPr/>
        <a:lstStyle/>
        <a:p>
          <a:endParaRPr lang="en-US"/>
        </a:p>
      </dgm:t>
    </dgm:pt>
    <dgm:pt modelId="{0566165F-A24F-4B3D-9AC8-9CE2FB19C669}" type="sibTrans" cxnId="{EE42DC21-5260-48A6-A271-FD290AD2C632}">
      <dgm:prSet/>
      <dgm:spPr/>
      <dgm:t>
        <a:bodyPr/>
        <a:lstStyle/>
        <a:p>
          <a:endParaRPr lang="en-US"/>
        </a:p>
      </dgm:t>
    </dgm:pt>
    <dgm:pt modelId="{CBE74025-33A6-4E3C-BDFE-03FEA87D42EE}">
      <dgm:prSet custT="1"/>
      <dgm:spPr/>
      <dgm:t>
        <a:bodyPr/>
        <a:lstStyle/>
        <a:p>
          <a:r>
            <a:rPr lang="en-US" sz="2000" dirty="0"/>
            <a:t>What problem is the paper trying to</a:t>
          </a:r>
          <a:br>
            <a:rPr lang="en-US" sz="2000" dirty="0"/>
          </a:br>
          <a:r>
            <a:rPr lang="en-US" sz="2000" dirty="0"/>
            <a:t> solve?</a:t>
          </a:r>
        </a:p>
      </dgm:t>
    </dgm:pt>
    <dgm:pt modelId="{F604C83E-F71B-4BBD-AA1C-3840B74DFAF2}" type="parTrans" cxnId="{24BD32B1-9ED3-40A2-81A7-7DE75046B71D}">
      <dgm:prSet/>
      <dgm:spPr/>
      <dgm:t>
        <a:bodyPr/>
        <a:lstStyle/>
        <a:p>
          <a:endParaRPr lang="en-US"/>
        </a:p>
      </dgm:t>
    </dgm:pt>
    <dgm:pt modelId="{DD83AA5A-429C-45A2-88E1-CE7CC404016F}" type="sibTrans" cxnId="{24BD32B1-9ED3-40A2-81A7-7DE75046B71D}">
      <dgm:prSet/>
      <dgm:spPr/>
      <dgm:t>
        <a:bodyPr/>
        <a:lstStyle/>
        <a:p>
          <a:endParaRPr lang="en-US"/>
        </a:p>
      </dgm:t>
    </dgm:pt>
    <dgm:pt modelId="{B6B787F1-BBFA-48D1-9E38-31D94D560D1A}">
      <dgm:prSet custT="1"/>
      <dgm:spPr/>
      <dgm:t>
        <a:bodyPr/>
        <a:lstStyle/>
        <a:p>
          <a:r>
            <a:rPr lang="en-US" sz="2000" dirty="0"/>
            <a:t>Why is the problem interesting?</a:t>
          </a:r>
        </a:p>
      </dgm:t>
    </dgm:pt>
    <dgm:pt modelId="{F090391A-F5A9-4736-BB8D-6A7E48414AF3}" type="parTrans" cxnId="{70DC9E03-67BF-4AAE-9B95-7D1CA9C7A3B3}">
      <dgm:prSet/>
      <dgm:spPr/>
      <dgm:t>
        <a:bodyPr/>
        <a:lstStyle/>
        <a:p>
          <a:endParaRPr lang="en-US"/>
        </a:p>
      </dgm:t>
    </dgm:pt>
    <dgm:pt modelId="{E9BDC1DC-F976-47B2-8E26-604D0D547139}" type="sibTrans" cxnId="{70DC9E03-67BF-4AAE-9B95-7D1CA9C7A3B3}">
      <dgm:prSet/>
      <dgm:spPr/>
      <dgm:t>
        <a:bodyPr/>
        <a:lstStyle/>
        <a:p>
          <a:endParaRPr lang="en-US"/>
        </a:p>
      </dgm:t>
    </dgm:pt>
    <dgm:pt modelId="{28E072AA-6660-4099-9B77-9D93514D1B57}">
      <dgm:prSet custT="1"/>
      <dgm:spPr/>
      <dgm:t>
        <a:bodyPr/>
        <a:lstStyle/>
        <a:p>
          <a:r>
            <a:rPr lang="en-US" sz="2000" dirty="0"/>
            <a:t>Explaining Node Embedding</a:t>
          </a:r>
        </a:p>
      </dgm:t>
    </dgm:pt>
    <dgm:pt modelId="{23D40339-6A42-45D9-A428-5B7AD3AE8562}" type="parTrans" cxnId="{B671C5C4-B517-4F2E-A210-06E59C1EE165}">
      <dgm:prSet/>
      <dgm:spPr/>
      <dgm:t>
        <a:bodyPr/>
        <a:lstStyle/>
        <a:p>
          <a:endParaRPr lang="en-US"/>
        </a:p>
      </dgm:t>
    </dgm:pt>
    <dgm:pt modelId="{94E2DE9D-EA4D-4A1A-9BC9-1A4ECC01E11F}" type="sibTrans" cxnId="{B671C5C4-B517-4F2E-A210-06E59C1EE165}">
      <dgm:prSet/>
      <dgm:spPr/>
      <dgm:t>
        <a:bodyPr/>
        <a:lstStyle/>
        <a:p>
          <a:endParaRPr lang="en-US"/>
        </a:p>
      </dgm:t>
    </dgm:pt>
    <dgm:pt modelId="{044BAD41-60FF-4362-804A-7117FA690278}">
      <dgm:prSet custT="1"/>
      <dgm:spPr/>
      <dgm:t>
        <a:bodyPr/>
        <a:lstStyle/>
        <a:p>
          <a:r>
            <a:rPr lang="en-US" sz="2000" dirty="0"/>
            <a:t>Explaining Node2Vec</a:t>
          </a:r>
        </a:p>
      </dgm:t>
    </dgm:pt>
    <dgm:pt modelId="{B1981CE4-0576-4FA8-BA57-89A6975625F7}" type="parTrans" cxnId="{D5131E79-3083-4928-901C-557CEC33AFED}">
      <dgm:prSet/>
      <dgm:spPr/>
      <dgm:t>
        <a:bodyPr/>
        <a:lstStyle/>
        <a:p>
          <a:endParaRPr lang="en-US"/>
        </a:p>
      </dgm:t>
    </dgm:pt>
    <dgm:pt modelId="{BE3257A1-A29A-4E00-8994-A01FAC0AAE5A}" type="sibTrans" cxnId="{D5131E79-3083-4928-901C-557CEC33AFED}">
      <dgm:prSet/>
      <dgm:spPr/>
      <dgm:t>
        <a:bodyPr/>
        <a:lstStyle/>
        <a:p>
          <a:endParaRPr lang="en-US"/>
        </a:p>
      </dgm:t>
    </dgm:pt>
    <dgm:pt modelId="{6D143ED3-216F-4686-A5D0-CDD70B41D2A9}">
      <dgm:prSet/>
      <dgm:spPr/>
      <dgm:t>
        <a:bodyPr/>
        <a:lstStyle/>
        <a:p>
          <a:r>
            <a:rPr lang="en-US"/>
            <a:t>Application Part</a:t>
          </a:r>
        </a:p>
      </dgm:t>
    </dgm:pt>
    <dgm:pt modelId="{7B15439F-26CD-4445-822B-906F83020561}" type="parTrans" cxnId="{156068F1-5810-4602-B4A6-1E0BEF3C95DD}">
      <dgm:prSet/>
      <dgm:spPr/>
      <dgm:t>
        <a:bodyPr/>
        <a:lstStyle/>
        <a:p>
          <a:endParaRPr lang="en-US"/>
        </a:p>
      </dgm:t>
    </dgm:pt>
    <dgm:pt modelId="{2B155A49-4FBF-4F79-B180-FAC68B3948DB}" type="sibTrans" cxnId="{156068F1-5810-4602-B4A6-1E0BEF3C95DD}">
      <dgm:prSet/>
      <dgm:spPr/>
      <dgm:t>
        <a:bodyPr/>
        <a:lstStyle/>
        <a:p>
          <a:endParaRPr lang="en-US"/>
        </a:p>
      </dgm:t>
    </dgm:pt>
    <dgm:pt modelId="{00DC3E91-729C-4E40-B39A-FF11BA189C21}">
      <dgm:prSet custT="1"/>
      <dgm:spPr/>
      <dgm:t>
        <a:bodyPr/>
        <a:lstStyle/>
        <a:p>
          <a:r>
            <a:rPr lang="en-US" sz="2000" dirty="0"/>
            <a:t>A Brief Summary of Steps of Code</a:t>
          </a:r>
        </a:p>
      </dgm:t>
    </dgm:pt>
    <dgm:pt modelId="{91B599FB-6728-4D62-B052-4B5EADF7F19A}" type="parTrans" cxnId="{6CCF37CF-2508-46DD-A738-D0FD6F35DC3C}">
      <dgm:prSet/>
      <dgm:spPr/>
      <dgm:t>
        <a:bodyPr/>
        <a:lstStyle/>
        <a:p>
          <a:endParaRPr lang="en-US"/>
        </a:p>
      </dgm:t>
    </dgm:pt>
    <dgm:pt modelId="{EE8C5108-1BE0-40CD-A72E-95C20B87A066}" type="sibTrans" cxnId="{6CCF37CF-2508-46DD-A738-D0FD6F35DC3C}">
      <dgm:prSet/>
      <dgm:spPr/>
      <dgm:t>
        <a:bodyPr/>
        <a:lstStyle/>
        <a:p>
          <a:endParaRPr lang="en-US"/>
        </a:p>
      </dgm:t>
    </dgm:pt>
    <dgm:pt modelId="{18A07D0E-96DA-490B-ADD7-5A4EDAC52B31}">
      <dgm:prSet custT="1"/>
      <dgm:spPr/>
      <dgm:t>
        <a:bodyPr/>
        <a:lstStyle/>
        <a:p>
          <a:r>
            <a:rPr lang="en-US" sz="2000" dirty="0"/>
            <a:t>The Result</a:t>
          </a:r>
        </a:p>
      </dgm:t>
    </dgm:pt>
    <dgm:pt modelId="{D840A002-5A80-4B00-85D8-0D089527B11C}" type="parTrans" cxnId="{02F2D1B3-A131-4246-B4AD-E834C2F05668}">
      <dgm:prSet/>
      <dgm:spPr/>
      <dgm:t>
        <a:bodyPr/>
        <a:lstStyle/>
        <a:p>
          <a:endParaRPr lang="en-US"/>
        </a:p>
      </dgm:t>
    </dgm:pt>
    <dgm:pt modelId="{E6A19700-4D79-424F-B9C8-BC16DB986BB2}" type="sibTrans" cxnId="{02F2D1B3-A131-4246-B4AD-E834C2F05668}">
      <dgm:prSet/>
      <dgm:spPr/>
      <dgm:t>
        <a:bodyPr/>
        <a:lstStyle/>
        <a:p>
          <a:endParaRPr lang="en-US"/>
        </a:p>
      </dgm:t>
    </dgm:pt>
    <dgm:pt modelId="{410D4CF4-1048-4466-A0FC-F882946BF1B3}">
      <dgm:prSet custT="1"/>
      <dgm:spPr/>
      <dgm:t>
        <a:bodyPr/>
        <a:lstStyle/>
        <a:p>
          <a:r>
            <a:rPr lang="en-US" sz="2000" dirty="0"/>
            <a:t>Comparing the Results</a:t>
          </a:r>
        </a:p>
      </dgm:t>
    </dgm:pt>
    <dgm:pt modelId="{572184EC-C646-40A3-A8F6-B107F1ADF33E}" type="parTrans" cxnId="{FBC7BD8F-68DA-4E12-A7CC-22AB1181A722}">
      <dgm:prSet/>
      <dgm:spPr/>
      <dgm:t>
        <a:bodyPr/>
        <a:lstStyle/>
        <a:p>
          <a:endParaRPr lang="en-US"/>
        </a:p>
      </dgm:t>
    </dgm:pt>
    <dgm:pt modelId="{91A8A147-4B17-45BE-A730-1730169033FC}" type="sibTrans" cxnId="{FBC7BD8F-68DA-4E12-A7CC-22AB1181A722}">
      <dgm:prSet/>
      <dgm:spPr/>
      <dgm:t>
        <a:bodyPr/>
        <a:lstStyle/>
        <a:p>
          <a:endParaRPr lang="en-US"/>
        </a:p>
      </dgm:t>
    </dgm:pt>
    <dgm:pt modelId="{D50D894A-641B-454C-A172-CDD40107C202}">
      <dgm:prSet/>
      <dgm:spPr/>
      <dgm:t>
        <a:bodyPr/>
        <a:lstStyle/>
        <a:p>
          <a:r>
            <a:rPr lang="en-US" dirty="0"/>
            <a:t>Take Aways</a:t>
          </a:r>
        </a:p>
      </dgm:t>
    </dgm:pt>
    <dgm:pt modelId="{A2CD5F78-7489-4864-8224-E3151A369DB6}" type="parTrans" cxnId="{DB85E958-F38C-48F5-AB46-84C05ACE86AC}">
      <dgm:prSet/>
      <dgm:spPr/>
      <dgm:t>
        <a:bodyPr/>
        <a:lstStyle/>
        <a:p>
          <a:endParaRPr lang="en-US"/>
        </a:p>
      </dgm:t>
    </dgm:pt>
    <dgm:pt modelId="{2D6D1CD4-20B0-4728-9A14-F44CDE13AAF9}" type="sibTrans" cxnId="{DB85E958-F38C-48F5-AB46-84C05ACE86AC}">
      <dgm:prSet/>
      <dgm:spPr/>
      <dgm:t>
        <a:bodyPr/>
        <a:lstStyle/>
        <a:p>
          <a:endParaRPr lang="en-US"/>
        </a:p>
      </dgm:t>
    </dgm:pt>
    <dgm:pt modelId="{453957AA-0A21-4320-9583-F42A68FE6E4B}">
      <dgm:prSet/>
      <dgm:spPr/>
      <dgm:t>
        <a:bodyPr/>
        <a:lstStyle/>
        <a:p>
          <a:r>
            <a:rPr lang="en-US"/>
            <a:t>References</a:t>
          </a:r>
        </a:p>
      </dgm:t>
    </dgm:pt>
    <dgm:pt modelId="{0704B1CF-7172-406E-AFE2-49DA45F19554}" type="parTrans" cxnId="{244B5CF3-8F09-4405-9D89-FA1C7893F566}">
      <dgm:prSet/>
      <dgm:spPr/>
      <dgm:t>
        <a:bodyPr/>
        <a:lstStyle/>
        <a:p>
          <a:endParaRPr lang="en-US"/>
        </a:p>
      </dgm:t>
    </dgm:pt>
    <dgm:pt modelId="{63125DDF-1F0C-47F5-9E4C-D15A275A58F2}" type="sibTrans" cxnId="{244B5CF3-8F09-4405-9D89-FA1C7893F566}">
      <dgm:prSet/>
      <dgm:spPr/>
      <dgm:t>
        <a:bodyPr/>
        <a:lstStyle/>
        <a:p>
          <a:endParaRPr lang="en-US"/>
        </a:p>
      </dgm:t>
    </dgm:pt>
    <dgm:pt modelId="{E2959484-4981-42D2-BB85-12B3B99ECE56}">
      <dgm:prSet/>
      <dgm:spPr/>
      <dgm:t>
        <a:bodyPr/>
        <a:lstStyle/>
        <a:p>
          <a:r>
            <a:rPr lang="en-US" dirty="0"/>
            <a:t>Q&amp;A Session</a:t>
          </a:r>
        </a:p>
      </dgm:t>
    </dgm:pt>
    <dgm:pt modelId="{62E12AA8-3C3A-42C2-AE24-FE54CF10D926}" type="parTrans" cxnId="{FFCFCEF5-8437-4E14-ABCA-C4AAA293C140}">
      <dgm:prSet/>
      <dgm:spPr/>
      <dgm:t>
        <a:bodyPr/>
        <a:lstStyle/>
        <a:p>
          <a:endParaRPr lang="en-US"/>
        </a:p>
      </dgm:t>
    </dgm:pt>
    <dgm:pt modelId="{C4836B6C-84F2-42EC-952A-AAC507066A15}" type="sibTrans" cxnId="{FFCFCEF5-8437-4E14-ABCA-C4AAA293C140}">
      <dgm:prSet/>
      <dgm:spPr/>
      <dgm:t>
        <a:bodyPr/>
        <a:lstStyle/>
        <a:p>
          <a:endParaRPr lang="en-US"/>
        </a:p>
      </dgm:t>
    </dgm:pt>
    <dgm:pt modelId="{AB25B1B0-7222-4FBE-B044-BFEAF738E436}" type="pres">
      <dgm:prSet presAssocID="{C9131D1E-AB82-4FDD-BE92-506BFC598C50}" presName="root" presStyleCnt="0">
        <dgm:presLayoutVars>
          <dgm:dir/>
          <dgm:resizeHandles val="exact"/>
        </dgm:presLayoutVars>
      </dgm:prSet>
      <dgm:spPr/>
    </dgm:pt>
    <dgm:pt modelId="{09CECA0C-F9AF-4989-8BB2-75E1D3A28E12}" type="pres">
      <dgm:prSet presAssocID="{ACFF838D-F79A-4D0A-868F-1FEF032CF50B}" presName="compNode" presStyleCnt="0"/>
      <dgm:spPr/>
    </dgm:pt>
    <dgm:pt modelId="{B9228974-66D4-498B-A981-0D755808FAAD}" type="pres">
      <dgm:prSet presAssocID="{ACFF838D-F79A-4D0A-868F-1FEF032CF50B}" presName="bgRect" presStyleLbl="bgShp" presStyleIdx="0" presStyleCnt="5" custScaleY="316017"/>
      <dgm:spPr/>
    </dgm:pt>
    <dgm:pt modelId="{3C0AD8E9-B0A8-4B47-81FD-F9B5F1A576C0}" type="pres">
      <dgm:prSet presAssocID="{ACFF838D-F79A-4D0A-868F-1FEF032CF5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5EFF7E0-13F2-4A9B-9A27-F308BE3C24C0}" type="pres">
      <dgm:prSet presAssocID="{ACFF838D-F79A-4D0A-868F-1FEF032CF50B}" presName="spaceRect" presStyleCnt="0"/>
      <dgm:spPr/>
    </dgm:pt>
    <dgm:pt modelId="{83DC5A3A-58F9-4FB3-8ED7-2D6EDD43D3E6}" type="pres">
      <dgm:prSet presAssocID="{ACFF838D-F79A-4D0A-868F-1FEF032CF50B}" presName="parTx" presStyleLbl="revTx" presStyleIdx="0" presStyleCnt="7">
        <dgm:presLayoutVars>
          <dgm:chMax val="0"/>
          <dgm:chPref val="0"/>
        </dgm:presLayoutVars>
      </dgm:prSet>
      <dgm:spPr/>
    </dgm:pt>
    <dgm:pt modelId="{D8325A5B-E7A7-4299-B241-0400F838F6CA}" type="pres">
      <dgm:prSet presAssocID="{ACFF838D-F79A-4D0A-868F-1FEF032CF50B}" presName="desTx" presStyleLbl="revTx" presStyleIdx="1" presStyleCnt="7" custScaleX="163266" custScaleY="192965" custLinFactNeighborX="-6916" custLinFactNeighborY="-9189">
        <dgm:presLayoutVars/>
      </dgm:prSet>
      <dgm:spPr/>
    </dgm:pt>
    <dgm:pt modelId="{9529C842-FCFE-48FF-B791-79ACC84E4246}" type="pres">
      <dgm:prSet presAssocID="{0566165F-A24F-4B3D-9AC8-9CE2FB19C669}" presName="sibTrans" presStyleCnt="0"/>
      <dgm:spPr/>
    </dgm:pt>
    <dgm:pt modelId="{C280B47A-D811-4CE6-A6B9-005DCA696389}" type="pres">
      <dgm:prSet presAssocID="{6D143ED3-216F-4686-A5D0-CDD70B41D2A9}" presName="compNode" presStyleCnt="0"/>
      <dgm:spPr/>
    </dgm:pt>
    <dgm:pt modelId="{5397DB5F-9A6F-4F88-9BD7-7F8435ED3631}" type="pres">
      <dgm:prSet presAssocID="{6D143ED3-216F-4686-A5D0-CDD70B41D2A9}" presName="bgRect" presStyleLbl="bgShp" presStyleIdx="1" presStyleCnt="5" custScaleY="237912" custLinFactNeighborX="780" custLinFactNeighborY="-5005"/>
      <dgm:spPr/>
    </dgm:pt>
    <dgm:pt modelId="{16424263-6773-4730-B842-DFA67219FBAC}" type="pres">
      <dgm:prSet presAssocID="{6D143ED3-216F-4686-A5D0-CDD70B41D2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BB2AC54-4CBB-48D8-A653-E47DD8D1271F}" type="pres">
      <dgm:prSet presAssocID="{6D143ED3-216F-4686-A5D0-CDD70B41D2A9}" presName="spaceRect" presStyleCnt="0"/>
      <dgm:spPr/>
    </dgm:pt>
    <dgm:pt modelId="{5386896A-B2AA-4834-8925-AE617A7C3EDB}" type="pres">
      <dgm:prSet presAssocID="{6D143ED3-216F-4686-A5D0-CDD70B41D2A9}" presName="parTx" presStyleLbl="revTx" presStyleIdx="2" presStyleCnt="7">
        <dgm:presLayoutVars>
          <dgm:chMax val="0"/>
          <dgm:chPref val="0"/>
        </dgm:presLayoutVars>
      </dgm:prSet>
      <dgm:spPr/>
    </dgm:pt>
    <dgm:pt modelId="{9317AC05-FA48-45EB-A991-349D43FAD9CB}" type="pres">
      <dgm:prSet presAssocID="{6D143ED3-216F-4686-A5D0-CDD70B41D2A9}" presName="desTx" presStyleLbl="revTx" presStyleIdx="3" presStyleCnt="7">
        <dgm:presLayoutVars/>
      </dgm:prSet>
      <dgm:spPr/>
    </dgm:pt>
    <dgm:pt modelId="{F062CD86-518B-4531-9F9F-F2A76A9299C1}" type="pres">
      <dgm:prSet presAssocID="{2B155A49-4FBF-4F79-B180-FAC68B3948DB}" presName="sibTrans" presStyleCnt="0"/>
      <dgm:spPr/>
    </dgm:pt>
    <dgm:pt modelId="{60681A6E-8608-4A3E-BD2C-7D1A7A618415}" type="pres">
      <dgm:prSet presAssocID="{D50D894A-641B-454C-A172-CDD40107C202}" presName="compNode" presStyleCnt="0"/>
      <dgm:spPr/>
    </dgm:pt>
    <dgm:pt modelId="{69B040D8-FD7F-408A-84CF-41A9F5C301AF}" type="pres">
      <dgm:prSet presAssocID="{D50D894A-641B-454C-A172-CDD40107C202}" presName="bgRect" presStyleLbl="bgShp" presStyleIdx="2" presStyleCnt="5"/>
      <dgm:spPr/>
    </dgm:pt>
    <dgm:pt modelId="{569E1340-5A39-44D1-ABF0-C573632C2BEA}" type="pres">
      <dgm:prSet presAssocID="{D50D894A-641B-454C-A172-CDD40107C20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781531E-7962-48E4-9DDF-0943E575B74D}" type="pres">
      <dgm:prSet presAssocID="{D50D894A-641B-454C-A172-CDD40107C202}" presName="spaceRect" presStyleCnt="0"/>
      <dgm:spPr/>
    </dgm:pt>
    <dgm:pt modelId="{D4B33BE8-3E76-4F63-AB42-8EA3F22284EA}" type="pres">
      <dgm:prSet presAssocID="{D50D894A-641B-454C-A172-CDD40107C202}" presName="parTx" presStyleLbl="revTx" presStyleIdx="4" presStyleCnt="7">
        <dgm:presLayoutVars>
          <dgm:chMax val="0"/>
          <dgm:chPref val="0"/>
        </dgm:presLayoutVars>
      </dgm:prSet>
      <dgm:spPr/>
    </dgm:pt>
    <dgm:pt modelId="{CA4F6002-F08F-4702-8D6B-00EDD19928F0}" type="pres">
      <dgm:prSet presAssocID="{2D6D1CD4-20B0-4728-9A14-F44CDE13AAF9}" presName="sibTrans" presStyleCnt="0"/>
      <dgm:spPr/>
    </dgm:pt>
    <dgm:pt modelId="{2E7CD17C-D41B-4714-A458-0F8D1237961B}" type="pres">
      <dgm:prSet presAssocID="{453957AA-0A21-4320-9583-F42A68FE6E4B}" presName="compNode" presStyleCnt="0"/>
      <dgm:spPr/>
    </dgm:pt>
    <dgm:pt modelId="{5C6E55A3-F303-43D2-9319-6F22776B92B4}" type="pres">
      <dgm:prSet presAssocID="{453957AA-0A21-4320-9583-F42A68FE6E4B}" presName="bgRect" presStyleLbl="bgShp" presStyleIdx="3" presStyleCnt="5"/>
      <dgm:spPr/>
    </dgm:pt>
    <dgm:pt modelId="{855AD012-E213-4DFF-AD30-C8E0B584F15A}" type="pres">
      <dgm:prSet presAssocID="{453957AA-0A21-4320-9583-F42A68FE6E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9A657E72-D341-445E-B5F3-52A7DBBD0559}" type="pres">
      <dgm:prSet presAssocID="{453957AA-0A21-4320-9583-F42A68FE6E4B}" presName="spaceRect" presStyleCnt="0"/>
      <dgm:spPr/>
    </dgm:pt>
    <dgm:pt modelId="{2A7C518B-AA55-4C05-8A28-250809795375}" type="pres">
      <dgm:prSet presAssocID="{453957AA-0A21-4320-9583-F42A68FE6E4B}" presName="parTx" presStyleLbl="revTx" presStyleIdx="5" presStyleCnt="7">
        <dgm:presLayoutVars>
          <dgm:chMax val="0"/>
          <dgm:chPref val="0"/>
        </dgm:presLayoutVars>
      </dgm:prSet>
      <dgm:spPr/>
    </dgm:pt>
    <dgm:pt modelId="{A1032720-2C70-4CB9-974A-2761887ED632}" type="pres">
      <dgm:prSet presAssocID="{63125DDF-1F0C-47F5-9E4C-D15A275A58F2}" presName="sibTrans" presStyleCnt="0"/>
      <dgm:spPr/>
    </dgm:pt>
    <dgm:pt modelId="{769727A0-D1AA-409B-B731-A9A27BF1DEF5}" type="pres">
      <dgm:prSet presAssocID="{E2959484-4981-42D2-BB85-12B3B99ECE56}" presName="compNode" presStyleCnt="0"/>
      <dgm:spPr/>
    </dgm:pt>
    <dgm:pt modelId="{245AA43F-375F-4AA2-B7BA-A0795FCAC74F}" type="pres">
      <dgm:prSet presAssocID="{E2959484-4981-42D2-BB85-12B3B99ECE56}" presName="bgRect" presStyleLbl="bgShp" presStyleIdx="4" presStyleCnt="5"/>
      <dgm:spPr/>
    </dgm:pt>
    <dgm:pt modelId="{6A796BAF-FBED-4310-AD94-9815C0874580}" type="pres">
      <dgm:prSet presAssocID="{E2959484-4981-42D2-BB85-12B3B99ECE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6F7272F7-8F5C-4CE8-9EC6-475F6FD228FF}" type="pres">
      <dgm:prSet presAssocID="{E2959484-4981-42D2-BB85-12B3B99ECE56}" presName="spaceRect" presStyleCnt="0"/>
      <dgm:spPr/>
    </dgm:pt>
    <dgm:pt modelId="{6F7C8F4D-181B-4EC6-A8BF-830726B210B0}" type="pres">
      <dgm:prSet presAssocID="{E2959484-4981-42D2-BB85-12B3B99ECE56}" presName="parTx" presStyleLbl="revTx" presStyleIdx="6" presStyleCnt="7">
        <dgm:presLayoutVars>
          <dgm:chMax val="0"/>
          <dgm:chPref val="0"/>
        </dgm:presLayoutVars>
      </dgm:prSet>
      <dgm:spPr/>
    </dgm:pt>
  </dgm:ptLst>
  <dgm:cxnLst>
    <dgm:cxn modelId="{21067001-2D96-44E8-846F-407004127871}" type="presOf" srcId="{E2959484-4981-42D2-BB85-12B3B99ECE56}" destId="{6F7C8F4D-181B-4EC6-A8BF-830726B210B0}" srcOrd="0" destOrd="0" presId="urn:microsoft.com/office/officeart/2018/2/layout/IconVerticalSolidList"/>
    <dgm:cxn modelId="{70DC9E03-67BF-4AAE-9B95-7D1CA9C7A3B3}" srcId="{ACFF838D-F79A-4D0A-868F-1FEF032CF50B}" destId="{B6B787F1-BBFA-48D1-9E38-31D94D560D1A}" srcOrd="1" destOrd="0" parTransId="{F090391A-F5A9-4736-BB8D-6A7E48414AF3}" sibTransId="{E9BDC1DC-F976-47B2-8E26-604D0D547139}"/>
    <dgm:cxn modelId="{EE42DC21-5260-48A6-A271-FD290AD2C632}" srcId="{C9131D1E-AB82-4FDD-BE92-506BFC598C50}" destId="{ACFF838D-F79A-4D0A-868F-1FEF032CF50B}" srcOrd="0" destOrd="0" parTransId="{F5DB70CF-CD22-4021-A1C7-0C9462E4EBE1}" sibTransId="{0566165F-A24F-4B3D-9AC8-9CE2FB19C669}"/>
    <dgm:cxn modelId="{05227868-97CF-4E04-8A91-A71552FD9527}" type="presOf" srcId="{28E072AA-6660-4099-9B77-9D93514D1B57}" destId="{D8325A5B-E7A7-4299-B241-0400F838F6CA}" srcOrd="0" destOrd="2" presId="urn:microsoft.com/office/officeart/2018/2/layout/IconVerticalSolidList"/>
    <dgm:cxn modelId="{6936096C-CC3D-449E-AA55-B3E615F04F07}" type="presOf" srcId="{18A07D0E-96DA-490B-ADD7-5A4EDAC52B31}" destId="{9317AC05-FA48-45EB-A991-349D43FAD9CB}" srcOrd="0" destOrd="1" presId="urn:microsoft.com/office/officeart/2018/2/layout/IconVerticalSolidList"/>
    <dgm:cxn modelId="{ED3CAF6D-8078-45AB-A710-EAA21403B734}" type="presOf" srcId="{B6B787F1-BBFA-48D1-9E38-31D94D560D1A}" destId="{D8325A5B-E7A7-4299-B241-0400F838F6CA}" srcOrd="0" destOrd="1" presId="urn:microsoft.com/office/officeart/2018/2/layout/IconVerticalSolidList"/>
    <dgm:cxn modelId="{D34E8C73-57F2-4846-B963-6B10F4A9D171}" type="presOf" srcId="{C9131D1E-AB82-4FDD-BE92-506BFC598C50}" destId="{AB25B1B0-7222-4FBE-B044-BFEAF738E436}" srcOrd="0" destOrd="0" presId="urn:microsoft.com/office/officeart/2018/2/layout/IconVerticalSolidList"/>
    <dgm:cxn modelId="{DB85E958-F38C-48F5-AB46-84C05ACE86AC}" srcId="{C9131D1E-AB82-4FDD-BE92-506BFC598C50}" destId="{D50D894A-641B-454C-A172-CDD40107C202}" srcOrd="2" destOrd="0" parTransId="{A2CD5F78-7489-4864-8224-E3151A369DB6}" sibTransId="{2D6D1CD4-20B0-4728-9A14-F44CDE13AAF9}"/>
    <dgm:cxn modelId="{D5131E79-3083-4928-901C-557CEC33AFED}" srcId="{ACFF838D-F79A-4D0A-868F-1FEF032CF50B}" destId="{044BAD41-60FF-4362-804A-7117FA690278}" srcOrd="3" destOrd="0" parTransId="{B1981CE4-0576-4FA8-BA57-89A6975625F7}" sibTransId="{BE3257A1-A29A-4E00-8994-A01FAC0AAE5A}"/>
    <dgm:cxn modelId="{FBC7BD8F-68DA-4E12-A7CC-22AB1181A722}" srcId="{6D143ED3-216F-4686-A5D0-CDD70B41D2A9}" destId="{410D4CF4-1048-4466-A0FC-F882946BF1B3}" srcOrd="2" destOrd="0" parTransId="{572184EC-C646-40A3-A8F6-B107F1ADF33E}" sibTransId="{91A8A147-4B17-45BE-A730-1730169033FC}"/>
    <dgm:cxn modelId="{49A2D590-981C-465F-B91C-CDD76D1DD07E}" type="presOf" srcId="{00DC3E91-729C-4E40-B39A-FF11BA189C21}" destId="{9317AC05-FA48-45EB-A991-349D43FAD9CB}" srcOrd="0" destOrd="0" presId="urn:microsoft.com/office/officeart/2018/2/layout/IconVerticalSolidList"/>
    <dgm:cxn modelId="{E535B1A0-D7AF-4AA9-B98F-30DB19197DA1}" type="presOf" srcId="{D50D894A-641B-454C-A172-CDD40107C202}" destId="{D4B33BE8-3E76-4F63-AB42-8EA3F22284EA}" srcOrd="0" destOrd="0" presId="urn:microsoft.com/office/officeart/2018/2/layout/IconVerticalSolidList"/>
    <dgm:cxn modelId="{FC664BAB-1A3C-4043-9F1D-2CE81CDD3D76}" type="presOf" srcId="{ACFF838D-F79A-4D0A-868F-1FEF032CF50B}" destId="{83DC5A3A-58F9-4FB3-8ED7-2D6EDD43D3E6}" srcOrd="0" destOrd="0" presId="urn:microsoft.com/office/officeart/2018/2/layout/IconVerticalSolidList"/>
    <dgm:cxn modelId="{24BD32B1-9ED3-40A2-81A7-7DE75046B71D}" srcId="{ACFF838D-F79A-4D0A-868F-1FEF032CF50B}" destId="{CBE74025-33A6-4E3C-BDFE-03FEA87D42EE}" srcOrd="0" destOrd="0" parTransId="{F604C83E-F71B-4BBD-AA1C-3840B74DFAF2}" sibTransId="{DD83AA5A-429C-45A2-88E1-CE7CC404016F}"/>
    <dgm:cxn modelId="{02F2D1B3-A131-4246-B4AD-E834C2F05668}" srcId="{6D143ED3-216F-4686-A5D0-CDD70B41D2A9}" destId="{18A07D0E-96DA-490B-ADD7-5A4EDAC52B31}" srcOrd="1" destOrd="0" parTransId="{D840A002-5A80-4B00-85D8-0D089527B11C}" sibTransId="{E6A19700-4D79-424F-B9C8-BC16DB986BB2}"/>
    <dgm:cxn modelId="{B671C5C4-B517-4F2E-A210-06E59C1EE165}" srcId="{ACFF838D-F79A-4D0A-868F-1FEF032CF50B}" destId="{28E072AA-6660-4099-9B77-9D93514D1B57}" srcOrd="2" destOrd="0" parTransId="{23D40339-6A42-45D9-A428-5B7AD3AE8562}" sibTransId="{94E2DE9D-EA4D-4A1A-9BC9-1A4ECC01E11F}"/>
    <dgm:cxn modelId="{8535AAC5-9EEB-48F9-9642-7C0A2DCDBD92}" type="presOf" srcId="{453957AA-0A21-4320-9583-F42A68FE6E4B}" destId="{2A7C518B-AA55-4C05-8A28-250809795375}" srcOrd="0" destOrd="0" presId="urn:microsoft.com/office/officeart/2018/2/layout/IconVerticalSolidList"/>
    <dgm:cxn modelId="{B94BFEC9-FBFF-45D8-8E89-05BF5DCE6BE1}" type="presOf" srcId="{410D4CF4-1048-4466-A0FC-F882946BF1B3}" destId="{9317AC05-FA48-45EB-A991-349D43FAD9CB}" srcOrd="0" destOrd="2" presId="urn:microsoft.com/office/officeart/2018/2/layout/IconVerticalSolidList"/>
    <dgm:cxn modelId="{6CCF37CF-2508-46DD-A738-D0FD6F35DC3C}" srcId="{6D143ED3-216F-4686-A5D0-CDD70B41D2A9}" destId="{00DC3E91-729C-4E40-B39A-FF11BA189C21}" srcOrd="0" destOrd="0" parTransId="{91B599FB-6728-4D62-B052-4B5EADF7F19A}" sibTransId="{EE8C5108-1BE0-40CD-A72E-95C20B87A066}"/>
    <dgm:cxn modelId="{3C4961DD-FD92-4BFF-B10B-5841DFB56A94}" type="presOf" srcId="{6D143ED3-216F-4686-A5D0-CDD70B41D2A9}" destId="{5386896A-B2AA-4834-8925-AE617A7C3EDB}" srcOrd="0" destOrd="0" presId="urn:microsoft.com/office/officeart/2018/2/layout/IconVerticalSolidList"/>
    <dgm:cxn modelId="{156068F1-5810-4602-B4A6-1E0BEF3C95DD}" srcId="{C9131D1E-AB82-4FDD-BE92-506BFC598C50}" destId="{6D143ED3-216F-4686-A5D0-CDD70B41D2A9}" srcOrd="1" destOrd="0" parTransId="{7B15439F-26CD-4445-822B-906F83020561}" sibTransId="{2B155A49-4FBF-4F79-B180-FAC68B3948DB}"/>
    <dgm:cxn modelId="{244B5CF3-8F09-4405-9D89-FA1C7893F566}" srcId="{C9131D1E-AB82-4FDD-BE92-506BFC598C50}" destId="{453957AA-0A21-4320-9583-F42A68FE6E4B}" srcOrd="3" destOrd="0" parTransId="{0704B1CF-7172-406E-AFE2-49DA45F19554}" sibTransId="{63125DDF-1F0C-47F5-9E4C-D15A275A58F2}"/>
    <dgm:cxn modelId="{7BFAD4F4-6E10-4E0D-BD2F-4CC4FAB7DF17}" type="presOf" srcId="{044BAD41-60FF-4362-804A-7117FA690278}" destId="{D8325A5B-E7A7-4299-B241-0400F838F6CA}" srcOrd="0" destOrd="3" presId="urn:microsoft.com/office/officeart/2018/2/layout/IconVerticalSolidList"/>
    <dgm:cxn modelId="{FFCFCEF5-8437-4E14-ABCA-C4AAA293C140}" srcId="{C9131D1E-AB82-4FDD-BE92-506BFC598C50}" destId="{E2959484-4981-42D2-BB85-12B3B99ECE56}" srcOrd="4" destOrd="0" parTransId="{62E12AA8-3C3A-42C2-AE24-FE54CF10D926}" sibTransId="{C4836B6C-84F2-42EC-952A-AAC507066A15}"/>
    <dgm:cxn modelId="{D01323FF-F46A-4CA8-A318-38D4D6B48D93}" type="presOf" srcId="{CBE74025-33A6-4E3C-BDFE-03FEA87D42EE}" destId="{D8325A5B-E7A7-4299-B241-0400F838F6CA}" srcOrd="0" destOrd="0" presId="urn:microsoft.com/office/officeart/2018/2/layout/IconVerticalSolidList"/>
    <dgm:cxn modelId="{0530ADA3-5266-4C3F-93D3-E1D3BE154C82}" type="presParOf" srcId="{AB25B1B0-7222-4FBE-B044-BFEAF738E436}" destId="{09CECA0C-F9AF-4989-8BB2-75E1D3A28E12}" srcOrd="0" destOrd="0" presId="urn:microsoft.com/office/officeart/2018/2/layout/IconVerticalSolidList"/>
    <dgm:cxn modelId="{07B772E1-2E64-47B1-9993-5131F89F00AE}" type="presParOf" srcId="{09CECA0C-F9AF-4989-8BB2-75E1D3A28E12}" destId="{B9228974-66D4-498B-A981-0D755808FAAD}" srcOrd="0" destOrd="0" presId="urn:microsoft.com/office/officeart/2018/2/layout/IconVerticalSolidList"/>
    <dgm:cxn modelId="{C945E87D-93DA-41CC-8173-B335F8C090DC}" type="presParOf" srcId="{09CECA0C-F9AF-4989-8BB2-75E1D3A28E12}" destId="{3C0AD8E9-B0A8-4B47-81FD-F9B5F1A576C0}" srcOrd="1" destOrd="0" presId="urn:microsoft.com/office/officeart/2018/2/layout/IconVerticalSolidList"/>
    <dgm:cxn modelId="{C1C2DB42-5B59-4008-B49E-94C3A7D3FD00}" type="presParOf" srcId="{09CECA0C-F9AF-4989-8BB2-75E1D3A28E12}" destId="{E5EFF7E0-13F2-4A9B-9A27-F308BE3C24C0}" srcOrd="2" destOrd="0" presId="urn:microsoft.com/office/officeart/2018/2/layout/IconVerticalSolidList"/>
    <dgm:cxn modelId="{04491AF4-D235-4E78-8B35-76288079ED95}" type="presParOf" srcId="{09CECA0C-F9AF-4989-8BB2-75E1D3A28E12}" destId="{83DC5A3A-58F9-4FB3-8ED7-2D6EDD43D3E6}" srcOrd="3" destOrd="0" presId="urn:microsoft.com/office/officeart/2018/2/layout/IconVerticalSolidList"/>
    <dgm:cxn modelId="{B7B58D03-C0FF-47AF-9ABF-B0D8ED054AD7}" type="presParOf" srcId="{09CECA0C-F9AF-4989-8BB2-75E1D3A28E12}" destId="{D8325A5B-E7A7-4299-B241-0400F838F6CA}" srcOrd="4" destOrd="0" presId="urn:microsoft.com/office/officeart/2018/2/layout/IconVerticalSolidList"/>
    <dgm:cxn modelId="{EDB09D9F-7386-486A-9C6F-CE4E11AC0084}" type="presParOf" srcId="{AB25B1B0-7222-4FBE-B044-BFEAF738E436}" destId="{9529C842-FCFE-48FF-B791-79ACC84E4246}" srcOrd="1" destOrd="0" presId="urn:microsoft.com/office/officeart/2018/2/layout/IconVerticalSolidList"/>
    <dgm:cxn modelId="{916AFF28-6D1A-475F-A39A-E3BCE8671F34}" type="presParOf" srcId="{AB25B1B0-7222-4FBE-B044-BFEAF738E436}" destId="{C280B47A-D811-4CE6-A6B9-005DCA696389}" srcOrd="2" destOrd="0" presId="urn:microsoft.com/office/officeart/2018/2/layout/IconVerticalSolidList"/>
    <dgm:cxn modelId="{A31DD29F-3489-447B-B731-4DCE20D9FFB5}" type="presParOf" srcId="{C280B47A-D811-4CE6-A6B9-005DCA696389}" destId="{5397DB5F-9A6F-4F88-9BD7-7F8435ED3631}" srcOrd="0" destOrd="0" presId="urn:microsoft.com/office/officeart/2018/2/layout/IconVerticalSolidList"/>
    <dgm:cxn modelId="{BB413429-0F71-4E32-A4A6-3DA1C28FF07C}" type="presParOf" srcId="{C280B47A-D811-4CE6-A6B9-005DCA696389}" destId="{16424263-6773-4730-B842-DFA67219FBAC}" srcOrd="1" destOrd="0" presId="urn:microsoft.com/office/officeart/2018/2/layout/IconVerticalSolidList"/>
    <dgm:cxn modelId="{5C026165-2919-4437-8F0E-9A6BAF9166A4}" type="presParOf" srcId="{C280B47A-D811-4CE6-A6B9-005DCA696389}" destId="{9BB2AC54-4CBB-48D8-A653-E47DD8D1271F}" srcOrd="2" destOrd="0" presId="urn:microsoft.com/office/officeart/2018/2/layout/IconVerticalSolidList"/>
    <dgm:cxn modelId="{D798CB74-569C-49B1-8787-6DC768F4F877}" type="presParOf" srcId="{C280B47A-D811-4CE6-A6B9-005DCA696389}" destId="{5386896A-B2AA-4834-8925-AE617A7C3EDB}" srcOrd="3" destOrd="0" presId="urn:microsoft.com/office/officeart/2018/2/layout/IconVerticalSolidList"/>
    <dgm:cxn modelId="{AE865192-0C4B-40EF-86EA-F410A039AB3E}" type="presParOf" srcId="{C280B47A-D811-4CE6-A6B9-005DCA696389}" destId="{9317AC05-FA48-45EB-A991-349D43FAD9CB}" srcOrd="4" destOrd="0" presId="urn:microsoft.com/office/officeart/2018/2/layout/IconVerticalSolidList"/>
    <dgm:cxn modelId="{AEA832BF-669C-4AB6-82B5-E7A83AA04B5A}" type="presParOf" srcId="{AB25B1B0-7222-4FBE-B044-BFEAF738E436}" destId="{F062CD86-518B-4531-9F9F-F2A76A9299C1}" srcOrd="3" destOrd="0" presId="urn:microsoft.com/office/officeart/2018/2/layout/IconVerticalSolidList"/>
    <dgm:cxn modelId="{BF26A744-00A5-4B6F-ABBF-A54B90074D0E}" type="presParOf" srcId="{AB25B1B0-7222-4FBE-B044-BFEAF738E436}" destId="{60681A6E-8608-4A3E-BD2C-7D1A7A618415}" srcOrd="4" destOrd="0" presId="urn:microsoft.com/office/officeart/2018/2/layout/IconVerticalSolidList"/>
    <dgm:cxn modelId="{ADF34D9E-8245-4DB8-92E6-963A412F22A5}" type="presParOf" srcId="{60681A6E-8608-4A3E-BD2C-7D1A7A618415}" destId="{69B040D8-FD7F-408A-84CF-41A9F5C301AF}" srcOrd="0" destOrd="0" presId="urn:microsoft.com/office/officeart/2018/2/layout/IconVerticalSolidList"/>
    <dgm:cxn modelId="{8D3E0464-EF52-4C5C-A89C-8E675ADA09A8}" type="presParOf" srcId="{60681A6E-8608-4A3E-BD2C-7D1A7A618415}" destId="{569E1340-5A39-44D1-ABF0-C573632C2BEA}" srcOrd="1" destOrd="0" presId="urn:microsoft.com/office/officeart/2018/2/layout/IconVerticalSolidList"/>
    <dgm:cxn modelId="{8870D15E-05DF-4CDA-BE73-5C26FC11DDEE}" type="presParOf" srcId="{60681A6E-8608-4A3E-BD2C-7D1A7A618415}" destId="{B781531E-7962-48E4-9DDF-0943E575B74D}" srcOrd="2" destOrd="0" presId="urn:microsoft.com/office/officeart/2018/2/layout/IconVerticalSolidList"/>
    <dgm:cxn modelId="{6AD67349-B5D0-424C-8A38-D069FDAF697E}" type="presParOf" srcId="{60681A6E-8608-4A3E-BD2C-7D1A7A618415}" destId="{D4B33BE8-3E76-4F63-AB42-8EA3F22284EA}" srcOrd="3" destOrd="0" presId="urn:microsoft.com/office/officeart/2018/2/layout/IconVerticalSolidList"/>
    <dgm:cxn modelId="{5FCF5DF4-5A66-4DFD-89DA-40A005235039}" type="presParOf" srcId="{AB25B1B0-7222-4FBE-B044-BFEAF738E436}" destId="{CA4F6002-F08F-4702-8D6B-00EDD19928F0}" srcOrd="5" destOrd="0" presId="urn:microsoft.com/office/officeart/2018/2/layout/IconVerticalSolidList"/>
    <dgm:cxn modelId="{C2A52CDA-0680-455A-A94B-53A74DBAFD83}" type="presParOf" srcId="{AB25B1B0-7222-4FBE-B044-BFEAF738E436}" destId="{2E7CD17C-D41B-4714-A458-0F8D1237961B}" srcOrd="6" destOrd="0" presId="urn:microsoft.com/office/officeart/2018/2/layout/IconVerticalSolidList"/>
    <dgm:cxn modelId="{1649C7EC-BD8C-42A9-A066-3CDDCDFC3CA6}" type="presParOf" srcId="{2E7CD17C-D41B-4714-A458-0F8D1237961B}" destId="{5C6E55A3-F303-43D2-9319-6F22776B92B4}" srcOrd="0" destOrd="0" presId="urn:microsoft.com/office/officeart/2018/2/layout/IconVerticalSolidList"/>
    <dgm:cxn modelId="{DE641DDD-5EC3-4E6D-880C-C9E95A6CF553}" type="presParOf" srcId="{2E7CD17C-D41B-4714-A458-0F8D1237961B}" destId="{855AD012-E213-4DFF-AD30-C8E0B584F15A}" srcOrd="1" destOrd="0" presId="urn:microsoft.com/office/officeart/2018/2/layout/IconVerticalSolidList"/>
    <dgm:cxn modelId="{CA1CB035-E8D6-4357-8376-CD59284E3BF2}" type="presParOf" srcId="{2E7CD17C-D41B-4714-A458-0F8D1237961B}" destId="{9A657E72-D341-445E-B5F3-52A7DBBD0559}" srcOrd="2" destOrd="0" presId="urn:microsoft.com/office/officeart/2018/2/layout/IconVerticalSolidList"/>
    <dgm:cxn modelId="{CB5EE280-9008-4A4B-82C1-84356AD2FCA7}" type="presParOf" srcId="{2E7CD17C-D41B-4714-A458-0F8D1237961B}" destId="{2A7C518B-AA55-4C05-8A28-250809795375}" srcOrd="3" destOrd="0" presId="urn:microsoft.com/office/officeart/2018/2/layout/IconVerticalSolidList"/>
    <dgm:cxn modelId="{F3AEB922-CB7B-4166-B0D5-1286FC37F122}" type="presParOf" srcId="{AB25B1B0-7222-4FBE-B044-BFEAF738E436}" destId="{A1032720-2C70-4CB9-974A-2761887ED632}" srcOrd="7" destOrd="0" presId="urn:microsoft.com/office/officeart/2018/2/layout/IconVerticalSolidList"/>
    <dgm:cxn modelId="{17746922-80EB-481A-A166-1A71DA92A759}" type="presParOf" srcId="{AB25B1B0-7222-4FBE-B044-BFEAF738E436}" destId="{769727A0-D1AA-409B-B731-A9A27BF1DEF5}" srcOrd="8" destOrd="0" presId="urn:microsoft.com/office/officeart/2018/2/layout/IconVerticalSolidList"/>
    <dgm:cxn modelId="{AB1CE0C1-441C-48A4-9D36-14AAB3810F9C}" type="presParOf" srcId="{769727A0-D1AA-409B-B731-A9A27BF1DEF5}" destId="{245AA43F-375F-4AA2-B7BA-A0795FCAC74F}" srcOrd="0" destOrd="0" presId="urn:microsoft.com/office/officeart/2018/2/layout/IconVerticalSolidList"/>
    <dgm:cxn modelId="{2ABE09DB-6185-4E11-B170-9950509BFB09}" type="presParOf" srcId="{769727A0-D1AA-409B-B731-A9A27BF1DEF5}" destId="{6A796BAF-FBED-4310-AD94-9815C0874580}" srcOrd="1" destOrd="0" presId="urn:microsoft.com/office/officeart/2018/2/layout/IconVerticalSolidList"/>
    <dgm:cxn modelId="{B57E3E33-C436-404B-A9E3-C19CF9E13BA9}" type="presParOf" srcId="{769727A0-D1AA-409B-B731-A9A27BF1DEF5}" destId="{6F7272F7-8F5C-4CE8-9EC6-475F6FD228FF}" srcOrd="2" destOrd="0" presId="urn:microsoft.com/office/officeart/2018/2/layout/IconVerticalSolidList"/>
    <dgm:cxn modelId="{B5893115-029A-4393-9680-AE53270071DA}" type="presParOf" srcId="{769727A0-D1AA-409B-B731-A9A27BF1DEF5}" destId="{6F7C8F4D-181B-4EC6-A8BF-830726B210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EC539-867F-421C-B163-667414B61E0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300C4B4-C55A-4352-B053-333E8C7C54E8}">
      <dgm:prSet/>
      <dgm:spPr/>
      <dgm:t>
        <a:bodyPr/>
        <a:lstStyle/>
        <a:p>
          <a:r>
            <a:rPr lang="en-US" dirty="0"/>
            <a:t>The Cora dataset consists of 2708 scientific publications classified into one of seven classes. "</a:t>
          </a:r>
          <a:br>
            <a:rPr lang="en-US" dirty="0"/>
          </a:br>
          <a:r>
            <a:rPr lang="en-US" dirty="0"/>
            <a:t>"The citation network consists of 5429 links. Each publication in the dataset is described by a 0/1-valued word vector "</a:t>
          </a:r>
        </a:p>
      </dgm:t>
    </dgm:pt>
    <dgm:pt modelId="{ABEF6EC9-5785-49E6-BF5A-F4C1E7A7F701}" type="parTrans" cxnId="{05F7E8DA-6DBD-4297-8740-81F33972672D}">
      <dgm:prSet/>
      <dgm:spPr/>
      <dgm:t>
        <a:bodyPr/>
        <a:lstStyle/>
        <a:p>
          <a:endParaRPr lang="en-US"/>
        </a:p>
      </dgm:t>
    </dgm:pt>
    <dgm:pt modelId="{61224A8B-8D34-4EFC-8E37-263E7BEEDB11}" type="sibTrans" cxnId="{05F7E8DA-6DBD-4297-8740-81F33972672D}">
      <dgm:prSet/>
      <dgm:spPr/>
      <dgm:t>
        <a:bodyPr/>
        <a:lstStyle/>
        <a:p>
          <a:endParaRPr lang="en-US"/>
        </a:p>
      </dgm:t>
    </dgm:pt>
    <dgm:pt modelId="{91A391F7-FFF6-4976-A92E-E9EAF3963D06}">
      <dgm:prSet/>
      <dgm:spPr/>
      <dgm:t>
        <a:bodyPr/>
        <a:lstStyle/>
        <a:p>
          <a:r>
            <a:rPr lang="en-US"/>
            <a:t>Split dataset  and run node2vec algorithm</a:t>
          </a:r>
        </a:p>
      </dgm:t>
    </dgm:pt>
    <dgm:pt modelId="{CDC5B18E-6024-4E98-96A6-C36A055CE6EF}" type="parTrans" cxnId="{229F03A0-40EF-4BB3-A2DE-46B78D1EDE97}">
      <dgm:prSet/>
      <dgm:spPr/>
      <dgm:t>
        <a:bodyPr/>
        <a:lstStyle/>
        <a:p>
          <a:endParaRPr lang="en-US"/>
        </a:p>
      </dgm:t>
    </dgm:pt>
    <dgm:pt modelId="{0D91CA3B-C959-49FC-BD42-06983B1079EE}" type="sibTrans" cxnId="{229F03A0-40EF-4BB3-A2DE-46B78D1EDE97}">
      <dgm:prSet/>
      <dgm:spPr/>
      <dgm:t>
        <a:bodyPr/>
        <a:lstStyle/>
        <a:p>
          <a:endParaRPr lang="en-US"/>
        </a:p>
      </dgm:t>
    </dgm:pt>
    <dgm:pt modelId="{BF5E7DD9-ED38-4658-8CA2-967097C9F55B}">
      <dgm:prSet/>
      <dgm:spPr/>
      <dgm:t>
        <a:bodyPr/>
        <a:lstStyle/>
        <a:p>
          <a:r>
            <a:rPr lang="en-US" dirty="0"/>
            <a:t>Plot with PCA(</a:t>
          </a:r>
          <a:r>
            <a:rPr lang="en-IE" b="1" i="0" dirty="0"/>
            <a:t>Principal Component Analysis</a:t>
          </a:r>
          <a:r>
            <a:rPr lang="en-US" dirty="0"/>
            <a:t>) algorithm </a:t>
          </a:r>
        </a:p>
        <a:p>
          <a:r>
            <a:rPr lang="en-US" dirty="0"/>
            <a:t>PCA helps us to plot vectors in  2 d</a:t>
          </a:r>
        </a:p>
      </dgm:t>
    </dgm:pt>
    <dgm:pt modelId="{1E30A37A-502B-458B-9E25-270B3A727AF0}" type="parTrans" cxnId="{2816AF06-C35A-4169-BEAE-CB998CFB2F14}">
      <dgm:prSet/>
      <dgm:spPr/>
      <dgm:t>
        <a:bodyPr/>
        <a:lstStyle/>
        <a:p>
          <a:endParaRPr lang="en-US"/>
        </a:p>
      </dgm:t>
    </dgm:pt>
    <dgm:pt modelId="{9F870A3C-7652-4735-ABEC-B3D0EB384803}" type="sibTrans" cxnId="{2816AF06-C35A-4169-BEAE-CB998CFB2F14}">
      <dgm:prSet/>
      <dgm:spPr/>
      <dgm:t>
        <a:bodyPr/>
        <a:lstStyle/>
        <a:p>
          <a:endParaRPr lang="en-US"/>
        </a:p>
      </dgm:t>
    </dgm:pt>
    <dgm:pt modelId="{25800CF1-6D54-458D-A29D-DE35BB751C19}">
      <dgm:prSet/>
      <dgm:spPr/>
      <dgm:t>
        <a:bodyPr/>
        <a:lstStyle/>
        <a:p>
          <a:r>
            <a:rPr lang="en-US" dirty="0"/>
            <a:t>Evaluate and compare train and test sets</a:t>
          </a:r>
        </a:p>
      </dgm:t>
    </dgm:pt>
    <dgm:pt modelId="{7E271EB5-2B72-4D5B-8825-C440B5FB60BF}" type="parTrans" cxnId="{E3B7BE36-B9B0-4106-B15D-9B7BBC3C9B81}">
      <dgm:prSet/>
      <dgm:spPr/>
      <dgm:t>
        <a:bodyPr/>
        <a:lstStyle/>
        <a:p>
          <a:endParaRPr lang="en-US"/>
        </a:p>
      </dgm:t>
    </dgm:pt>
    <dgm:pt modelId="{9BF0507A-CD3D-4162-ABA0-C908FDDDF628}" type="sibTrans" cxnId="{E3B7BE36-B9B0-4106-B15D-9B7BBC3C9B81}">
      <dgm:prSet/>
      <dgm:spPr/>
      <dgm:t>
        <a:bodyPr/>
        <a:lstStyle/>
        <a:p>
          <a:endParaRPr lang="en-US"/>
        </a:p>
      </dgm:t>
    </dgm:pt>
    <dgm:pt modelId="{C3A99007-6E8D-44D6-8EAE-3E3E5A150A07}">
      <dgm:prSet/>
      <dgm:spPr/>
      <dgm:t>
        <a:bodyPr/>
        <a:lstStyle/>
        <a:p>
          <a:r>
            <a:rPr lang="en-US" dirty="0"/>
            <a:t>F1 scores, MCC, </a:t>
          </a:r>
          <a:r>
            <a:rPr lang="en-IE" dirty="0"/>
            <a:t>Confusion Matrix</a:t>
          </a:r>
          <a:endParaRPr lang="en-US" dirty="0"/>
        </a:p>
      </dgm:t>
    </dgm:pt>
    <dgm:pt modelId="{B2A8DEAB-655C-48AE-8E9E-E8D755A2C255}" type="parTrans" cxnId="{D42320EF-BBA2-4319-B6A3-44D6C6B9BFD6}">
      <dgm:prSet/>
      <dgm:spPr/>
      <dgm:t>
        <a:bodyPr/>
        <a:lstStyle/>
        <a:p>
          <a:endParaRPr lang="en-US"/>
        </a:p>
      </dgm:t>
    </dgm:pt>
    <dgm:pt modelId="{6DD0EFDF-C0FD-40B1-9BC3-8CA564A23C28}" type="sibTrans" cxnId="{D42320EF-BBA2-4319-B6A3-44D6C6B9BFD6}">
      <dgm:prSet/>
      <dgm:spPr/>
      <dgm:t>
        <a:bodyPr/>
        <a:lstStyle/>
        <a:p>
          <a:endParaRPr lang="en-US"/>
        </a:p>
      </dgm:t>
    </dgm:pt>
    <dgm:pt modelId="{1FA6579E-80DA-4198-A331-EAC7D8CB210F}" type="pres">
      <dgm:prSet presAssocID="{C95EC539-867F-421C-B163-667414B61E07}" presName="Name0" presStyleCnt="0">
        <dgm:presLayoutVars>
          <dgm:dir/>
          <dgm:resizeHandles val="exact"/>
        </dgm:presLayoutVars>
      </dgm:prSet>
      <dgm:spPr/>
    </dgm:pt>
    <dgm:pt modelId="{A03B965C-F2B0-4A94-A9BF-C7443E1B6985}" type="pres">
      <dgm:prSet presAssocID="{A300C4B4-C55A-4352-B053-333E8C7C54E8}" presName="node" presStyleLbl="node1" presStyleIdx="0" presStyleCnt="5" custScaleY="154175">
        <dgm:presLayoutVars>
          <dgm:bulletEnabled val="1"/>
        </dgm:presLayoutVars>
      </dgm:prSet>
      <dgm:spPr/>
    </dgm:pt>
    <dgm:pt modelId="{F03F14AE-59E4-4740-B469-096B52B3D052}" type="pres">
      <dgm:prSet presAssocID="{61224A8B-8D34-4EFC-8E37-263E7BEEDB11}" presName="sibTrans" presStyleLbl="sibTrans1D1" presStyleIdx="0" presStyleCnt="4"/>
      <dgm:spPr/>
    </dgm:pt>
    <dgm:pt modelId="{80D2DFC0-69F1-45AF-BD59-E295AB32D669}" type="pres">
      <dgm:prSet presAssocID="{61224A8B-8D34-4EFC-8E37-263E7BEEDB11}" presName="connectorText" presStyleLbl="sibTrans1D1" presStyleIdx="0" presStyleCnt="4"/>
      <dgm:spPr/>
    </dgm:pt>
    <dgm:pt modelId="{292E60B0-3D92-48D9-8CD3-83E769445962}" type="pres">
      <dgm:prSet presAssocID="{91A391F7-FFF6-4976-A92E-E9EAF3963D06}" presName="node" presStyleLbl="node1" presStyleIdx="1" presStyleCnt="5">
        <dgm:presLayoutVars>
          <dgm:bulletEnabled val="1"/>
        </dgm:presLayoutVars>
      </dgm:prSet>
      <dgm:spPr/>
    </dgm:pt>
    <dgm:pt modelId="{19FF1FC3-CFA2-4E9E-9CAD-F4A3C37651F9}" type="pres">
      <dgm:prSet presAssocID="{0D91CA3B-C959-49FC-BD42-06983B1079EE}" presName="sibTrans" presStyleLbl="sibTrans1D1" presStyleIdx="1" presStyleCnt="4"/>
      <dgm:spPr/>
    </dgm:pt>
    <dgm:pt modelId="{9C4837E0-E891-4D63-AD3A-782CA3916D94}" type="pres">
      <dgm:prSet presAssocID="{0D91CA3B-C959-49FC-BD42-06983B1079EE}" presName="connectorText" presStyleLbl="sibTrans1D1" presStyleIdx="1" presStyleCnt="4"/>
      <dgm:spPr/>
    </dgm:pt>
    <dgm:pt modelId="{460B7CED-D67E-43E0-8FEC-E6888A780222}" type="pres">
      <dgm:prSet presAssocID="{BF5E7DD9-ED38-4658-8CA2-967097C9F55B}" presName="node" presStyleLbl="node1" presStyleIdx="2" presStyleCnt="5">
        <dgm:presLayoutVars>
          <dgm:bulletEnabled val="1"/>
        </dgm:presLayoutVars>
      </dgm:prSet>
      <dgm:spPr/>
    </dgm:pt>
    <dgm:pt modelId="{4700398B-037C-49E5-B86F-660E1A48B0CE}" type="pres">
      <dgm:prSet presAssocID="{9F870A3C-7652-4735-ABEC-B3D0EB384803}" presName="sibTrans" presStyleLbl="sibTrans1D1" presStyleIdx="2" presStyleCnt="4"/>
      <dgm:spPr/>
    </dgm:pt>
    <dgm:pt modelId="{2633AFF0-A901-4088-B821-D068E002AD48}" type="pres">
      <dgm:prSet presAssocID="{9F870A3C-7652-4735-ABEC-B3D0EB384803}" presName="connectorText" presStyleLbl="sibTrans1D1" presStyleIdx="2" presStyleCnt="4"/>
      <dgm:spPr/>
    </dgm:pt>
    <dgm:pt modelId="{005F195F-C979-4E5E-B206-F93797E25977}" type="pres">
      <dgm:prSet presAssocID="{25800CF1-6D54-458D-A29D-DE35BB751C19}" presName="node" presStyleLbl="node1" presStyleIdx="3" presStyleCnt="5">
        <dgm:presLayoutVars>
          <dgm:bulletEnabled val="1"/>
        </dgm:presLayoutVars>
      </dgm:prSet>
      <dgm:spPr/>
    </dgm:pt>
    <dgm:pt modelId="{1AE34A72-6043-42AA-ABA8-A01AD501DC5A}" type="pres">
      <dgm:prSet presAssocID="{9BF0507A-CD3D-4162-ABA0-C908FDDDF628}" presName="sibTrans" presStyleLbl="sibTrans1D1" presStyleIdx="3" presStyleCnt="4"/>
      <dgm:spPr/>
    </dgm:pt>
    <dgm:pt modelId="{71CDF5EA-70C4-4EBB-A4F8-907A8044BEA4}" type="pres">
      <dgm:prSet presAssocID="{9BF0507A-CD3D-4162-ABA0-C908FDDDF628}" presName="connectorText" presStyleLbl="sibTrans1D1" presStyleIdx="3" presStyleCnt="4"/>
      <dgm:spPr/>
    </dgm:pt>
    <dgm:pt modelId="{2B15786F-E580-4490-83DF-48D692DC90E2}" type="pres">
      <dgm:prSet presAssocID="{C3A99007-6E8D-44D6-8EAE-3E3E5A150A07}" presName="node" presStyleLbl="node1" presStyleIdx="4" presStyleCnt="5">
        <dgm:presLayoutVars>
          <dgm:bulletEnabled val="1"/>
        </dgm:presLayoutVars>
      </dgm:prSet>
      <dgm:spPr/>
    </dgm:pt>
  </dgm:ptLst>
  <dgm:cxnLst>
    <dgm:cxn modelId="{2816AF06-C35A-4169-BEAE-CB998CFB2F14}" srcId="{C95EC539-867F-421C-B163-667414B61E07}" destId="{BF5E7DD9-ED38-4658-8CA2-967097C9F55B}" srcOrd="2" destOrd="0" parTransId="{1E30A37A-502B-458B-9E25-270B3A727AF0}" sibTransId="{9F870A3C-7652-4735-ABEC-B3D0EB384803}"/>
    <dgm:cxn modelId="{0A80F80A-2FBA-4423-8D4E-50CB9C58BA5C}" type="presOf" srcId="{C95EC539-867F-421C-B163-667414B61E07}" destId="{1FA6579E-80DA-4198-A331-EAC7D8CB210F}" srcOrd="0" destOrd="0" presId="urn:microsoft.com/office/officeart/2016/7/layout/RepeatingBendingProcessNew"/>
    <dgm:cxn modelId="{E3B7BE36-B9B0-4106-B15D-9B7BBC3C9B81}" srcId="{C95EC539-867F-421C-B163-667414B61E07}" destId="{25800CF1-6D54-458D-A29D-DE35BB751C19}" srcOrd="3" destOrd="0" parTransId="{7E271EB5-2B72-4D5B-8825-C440B5FB60BF}" sibTransId="{9BF0507A-CD3D-4162-ABA0-C908FDDDF628}"/>
    <dgm:cxn modelId="{33BBC07B-36E9-4F5D-A724-5E560FE1E144}" type="presOf" srcId="{0D91CA3B-C959-49FC-BD42-06983B1079EE}" destId="{9C4837E0-E891-4D63-AD3A-782CA3916D94}" srcOrd="1" destOrd="0" presId="urn:microsoft.com/office/officeart/2016/7/layout/RepeatingBendingProcessNew"/>
    <dgm:cxn modelId="{CBB4AE7F-5005-4FE0-AA79-EF8A9A92254B}" type="presOf" srcId="{0D91CA3B-C959-49FC-BD42-06983B1079EE}" destId="{19FF1FC3-CFA2-4E9E-9CAD-F4A3C37651F9}" srcOrd="0" destOrd="0" presId="urn:microsoft.com/office/officeart/2016/7/layout/RepeatingBendingProcessNew"/>
    <dgm:cxn modelId="{D20D0981-8F26-42C0-968A-033418C653A2}" type="presOf" srcId="{61224A8B-8D34-4EFC-8E37-263E7BEEDB11}" destId="{F03F14AE-59E4-4740-B469-096B52B3D052}" srcOrd="0" destOrd="0" presId="urn:microsoft.com/office/officeart/2016/7/layout/RepeatingBendingProcessNew"/>
    <dgm:cxn modelId="{71AF0A87-11F1-4D89-B44A-4929A6144259}" type="presOf" srcId="{9BF0507A-CD3D-4162-ABA0-C908FDDDF628}" destId="{1AE34A72-6043-42AA-ABA8-A01AD501DC5A}" srcOrd="0" destOrd="0" presId="urn:microsoft.com/office/officeart/2016/7/layout/RepeatingBendingProcessNew"/>
    <dgm:cxn modelId="{18461796-C42C-4836-A539-D5307C4851BD}" type="presOf" srcId="{9F870A3C-7652-4735-ABEC-B3D0EB384803}" destId="{4700398B-037C-49E5-B86F-660E1A48B0CE}" srcOrd="0" destOrd="0" presId="urn:microsoft.com/office/officeart/2016/7/layout/RepeatingBendingProcessNew"/>
    <dgm:cxn modelId="{229F03A0-40EF-4BB3-A2DE-46B78D1EDE97}" srcId="{C95EC539-867F-421C-B163-667414B61E07}" destId="{91A391F7-FFF6-4976-A92E-E9EAF3963D06}" srcOrd="1" destOrd="0" parTransId="{CDC5B18E-6024-4E98-96A6-C36A055CE6EF}" sibTransId="{0D91CA3B-C959-49FC-BD42-06983B1079EE}"/>
    <dgm:cxn modelId="{C35E07B1-4FAC-46BC-8366-88F959347E05}" type="presOf" srcId="{9BF0507A-CD3D-4162-ABA0-C908FDDDF628}" destId="{71CDF5EA-70C4-4EBB-A4F8-907A8044BEA4}" srcOrd="1" destOrd="0" presId="urn:microsoft.com/office/officeart/2016/7/layout/RepeatingBendingProcessNew"/>
    <dgm:cxn modelId="{A3E28BC9-E293-4E1D-9B1A-C08A6C2FC9FF}" type="presOf" srcId="{A300C4B4-C55A-4352-B053-333E8C7C54E8}" destId="{A03B965C-F2B0-4A94-A9BF-C7443E1B6985}" srcOrd="0" destOrd="0" presId="urn:microsoft.com/office/officeart/2016/7/layout/RepeatingBendingProcessNew"/>
    <dgm:cxn modelId="{0DFAFDCC-39CE-42A8-9A1C-6318A43C58EF}" type="presOf" srcId="{25800CF1-6D54-458D-A29D-DE35BB751C19}" destId="{005F195F-C979-4E5E-B206-F93797E25977}" srcOrd="0" destOrd="0" presId="urn:microsoft.com/office/officeart/2016/7/layout/RepeatingBendingProcessNew"/>
    <dgm:cxn modelId="{345745D0-456B-4882-8A2F-180B354F82FF}" type="presOf" srcId="{BF5E7DD9-ED38-4658-8CA2-967097C9F55B}" destId="{460B7CED-D67E-43E0-8FEC-E6888A780222}" srcOrd="0" destOrd="0" presId="urn:microsoft.com/office/officeart/2016/7/layout/RepeatingBendingProcessNew"/>
    <dgm:cxn modelId="{DEE72CDA-AB39-44C6-9CBE-880D0E5CEE94}" type="presOf" srcId="{61224A8B-8D34-4EFC-8E37-263E7BEEDB11}" destId="{80D2DFC0-69F1-45AF-BD59-E295AB32D669}" srcOrd="1" destOrd="0" presId="urn:microsoft.com/office/officeart/2016/7/layout/RepeatingBendingProcessNew"/>
    <dgm:cxn modelId="{05F7E8DA-6DBD-4297-8740-81F33972672D}" srcId="{C95EC539-867F-421C-B163-667414B61E07}" destId="{A300C4B4-C55A-4352-B053-333E8C7C54E8}" srcOrd="0" destOrd="0" parTransId="{ABEF6EC9-5785-49E6-BF5A-F4C1E7A7F701}" sibTransId="{61224A8B-8D34-4EFC-8E37-263E7BEEDB11}"/>
    <dgm:cxn modelId="{F78A49E5-7EC1-479F-871C-73240BD5B0BF}" type="presOf" srcId="{C3A99007-6E8D-44D6-8EAE-3E3E5A150A07}" destId="{2B15786F-E580-4490-83DF-48D692DC90E2}" srcOrd="0" destOrd="0" presId="urn:microsoft.com/office/officeart/2016/7/layout/RepeatingBendingProcessNew"/>
    <dgm:cxn modelId="{87A0D0E6-6607-4881-B3F7-3BB6A1B1C4CC}" type="presOf" srcId="{9F870A3C-7652-4735-ABEC-B3D0EB384803}" destId="{2633AFF0-A901-4088-B821-D068E002AD48}" srcOrd="1" destOrd="0" presId="urn:microsoft.com/office/officeart/2016/7/layout/RepeatingBendingProcessNew"/>
    <dgm:cxn modelId="{D42320EF-BBA2-4319-B6A3-44D6C6B9BFD6}" srcId="{C95EC539-867F-421C-B163-667414B61E07}" destId="{C3A99007-6E8D-44D6-8EAE-3E3E5A150A07}" srcOrd="4" destOrd="0" parTransId="{B2A8DEAB-655C-48AE-8E9E-E8D755A2C255}" sibTransId="{6DD0EFDF-C0FD-40B1-9BC3-8CA564A23C28}"/>
    <dgm:cxn modelId="{D48FB5FE-1E6E-4BAA-9651-64F9F2E26749}" type="presOf" srcId="{91A391F7-FFF6-4976-A92E-E9EAF3963D06}" destId="{292E60B0-3D92-48D9-8CD3-83E769445962}" srcOrd="0" destOrd="0" presId="urn:microsoft.com/office/officeart/2016/7/layout/RepeatingBendingProcessNew"/>
    <dgm:cxn modelId="{812853E1-7475-4B3B-944E-3CE79C647B6E}" type="presParOf" srcId="{1FA6579E-80DA-4198-A331-EAC7D8CB210F}" destId="{A03B965C-F2B0-4A94-A9BF-C7443E1B6985}" srcOrd="0" destOrd="0" presId="urn:microsoft.com/office/officeart/2016/7/layout/RepeatingBendingProcessNew"/>
    <dgm:cxn modelId="{E2316544-5E80-4A7A-9E77-79F76B8034AD}" type="presParOf" srcId="{1FA6579E-80DA-4198-A331-EAC7D8CB210F}" destId="{F03F14AE-59E4-4740-B469-096B52B3D052}" srcOrd="1" destOrd="0" presId="urn:microsoft.com/office/officeart/2016/7/layout/RepeatingBendingProcessNew"/>
    <dgm:cxn modelId="{80F73717-785C-47FD-82D3-ED888746E718}" type="presParOf" srcId="{F03F14AE-59E4-4740-B469-096B52B3D052}" destId="{80D2DFC0-69F1-45AF-BD59-E295AB32D669}" srcOrd="0" destOrd="0" presId="urn:microsoft.com/office/officeart/2016/7/layout/RepeatingBendingProcessNew"/>
    <dgm:cxn modelId="{2DA11054-DD3A-4104-8690-3027C3249CD8}" type="presParOf" srcId="{1FA6579E-80DA-4198-A331-EAC7D8CB210F}" destId="{292E60B0-3D92-48D9-8CD3-83E769445962}" srcOrd="2" destOrd="0" presId="urn:microsoft.com/office/officeart/2016/7/layout/RepeatingBendingProcessNew"/>
    <dgm:cxn modelId="{64CD95A2-3FB2-4C24-94C6-FC273E347C94}" type="presParOf" srcId="{1FA6579E-80DA-4198-A331-EAC7D8CB210F}" destId="{19FF1FC3-CFA2-4E9E-9CAD-F4A3C37651F9}" srcOrd="3" destOrd="0" presId="urn:microsoft.com/office/officeart/2016/7/layout/RepeatingBendingProcessNew"/>
    <dgm:cxn modelId="{44F1AFDE-093C-4841-9CA4-C58F5BA0A5FB}" type="presParOf" srcId="{19FF1FC3-CFA2-4E9E-9CAD-F4A3C37651F9}" destId="{9C4837E0-E891-4D63-AD3A-782CA3916D94}" srcOrd="0" destOrd="0" presId="urn:microsoft.com/office/officeart/2016/7/layout/RepeatingBendingProcessNew"/>
    <dgm:cxn modelId="{CAA28882-C033-4B2F-B8A3-71AB19435C84}" type="presParOf" srcId="{1FA6579E-80DA-4198-A331-EAC7D8CB210F}" destId="{460B7CED-D67E-43E0-8FEC-E6888A780222}" srcOrd="4" destOrd="0" presId="urn:microsoft.com/office/officeart/2016/7/layout/RepeatingBendingProcessNew"/>
    <dgm:cxn modelId="{16A528F0-2DA4-4E5D-AAFC-EA406068E0DD}" type="presParOf" srcId="{1FA6579E-80DA-4198-A331-EAC7D8CB210F}" destId="{4700398B-037C-49E5-B86F-660E1A48B0CE}" srcOrd="5" destOrd="0" presId="urn:microsoft.com/office/officeart/2016/7/layout/RepeatingBendingProcessNew"/>
    <dgm:cxn modelId="{C3AB0653-8FB8-46C3-A8BB-6E57A5D842B3}" type="presParOf" srcId="{4700398B-037C-49E5-B86F-660E1A48B0CE}" destId="{2633AFF0-A901-4088-B821-D068E002AD48}" srcOrd="0" destOrd="0" presId="urn:microsoft.com/office/officeart/2016/7/layout/RepeatingBendingProcessNew"/>
    <dgm:cxn modelId="{E7409B54-BAA7-4070-805E-FBD9F6CC1447}" type="presParOf" srcId="{1FA6579E-80DA-4198-A331-EAC7D8CB210F}" destId="{005F195F-C979-4E5E-B206-F93797E25977}" srcOrd="6" destOrd="0" presId="urn:microsoft.com/office/officeart/2016/7/layout/RepeatingBendingProcessNew"/>
    <dgm:cxn modelId="{1FAE0135-A4F2-4CAD-9CE7-7856AD049D3C}" type="presParOf" srcId="{1FA6579E-80DA-4198-A331-EAC7D8CB210F}" destId="{1AE34A72-6043-42AA-ABA8-A01AD501DC5A}" srcOrd="7" destOrd="0" presId="urn:microsoft.com/office/officeart/2016/7/layout/RepeatingBendingProcessNew"/>
    <dgm:cxn modelId="{26005597-A7ED-46F5-898D-D0781663285D}" type="presParOf" srcId="{1AE34A72-6043-42AA-ABA8-A01AD501DC5A}" destId="{71CDF5EA-70C4-4EBB-A4F8-907A8044BEA4}" srcOrd="0" destOrd="0" presId="urn:microsoft.com/office/officeart/2016/7/layout/RepeatingBendingProcessNew"/>
    <dgm:cxn modelId="{AD3BBB68-92DA-4A06-93F8-64EE0FA62A9E}" type="presParOf" srcId="{1FA6579E-80DA-4198-A331-EAC7D8CB210F}" destId="{2B15786F-E580-4490-83DF-48D692DC90E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28974-66D4-498B-A981-0D755808FAAD}">
      <dsp:nvSpPr>
        <dsp:cNvPr id="0" name=""/>
        <dsp:cNvSpPr/>
      </dsp:nvSpPr>
      <dsp:spPr>
        <a:xfrm>
          <a:off x="-459745" y="11245"/>
          <a:ext cx="6588691" cy="19460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AD8E9-B0A8-4B47-81FD-F9B5F1A576C0}">
      <dsp:nvSpPr>
        <dsp:cNvPr id="0" name=""/>
        <dsp:cNvSpPr/>
      </dsp:nvSpPr>
      <dsp:spPr>
        <a:xfrm>
          <a:off x="-273467" y="814910"/>
          <a:ext cx="338687" cy="338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DC5A3A-58F9-4FB3-8ED7-2D6EDD43D3E6}">
      <dsp:nvSpPr>
        <dsp:cNvPr id="0" name=""/>
        <dsp:cNvSpPr/>
      </dsp:nvSpPr>
      <dsp:spPr>
        <a:xfrm>
          <a:off x="251498" y="676356"/>
          <a:ext cx="2964910"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dirty="0"/>
            <a:t>Introduction Part</a:t>
          </a:r>
        </a:p>
      </dsp:txBody>
      <dsp:txXfrm>
        <a:off x="251498" y="676356"/>
        <a:ext cx="2964910" cy="615795"/>
      </dsp:txXfrm>
    </dsp:sp>
    <dsp:sp modelId="{D8325A5B-E7A7-4299-B241-0400F838F6CA}">
      <dsp:nvSpPr>
        <dsp:cNvPr id="0" name=""/>
        <dsp:cNvSpPr/>
      </dsp:nvSpPr>
      <dsp:spPr>
        <a:xfrm>
          <a:off x="2094191" y="333534"/>
          <a:ext cx="4752909" cy="118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89000">
            <a:lnSpc>
              <a:spcPct val="90000"/>
            </a:lnSpc>
            <a:spcBef>
              <a:spcPct val="0"/>
            </a:spcBef>
            <a:spcAft>
              <a:spcPct val="35000"/>
            </a:spcAft>
            <a:buNone/>
          </a:pPr>
          <a:r>
            <a:rPr lang="en-US" sz="2000" kern="1200" dirty="0"/>
            <a:t>What problem is the paper trying to</a:t>
          </a:r>
          <a:br>
            <a:rPr lang="en-US" sz="2000" kern="1200" dirty="0"/>
          </a:br>
          <a:r>
            <a:rPr lang="en-US" sz="2000" kern="1200" dirty="0"/>
            <a:t> solve?</a:t>
          </a:r>
        </a:p>
        <a:p>
          <a:pPr marL="0" lvl="0" indent="0" algn="l" defTabSz="889000">
            <a:lnSpc>
              <a:spcPct val="90000"/>
            </a:lnSpc>
            <a:spcBef>
              <a:spcPct val="0"/>
            </a:spcBef>
            <a:spcAft>
              <a:spcPct val="35000"/>
            </a:spcAft>
            <a:buNone/>
          </a:pPr>
          <a:r>
            <a:rPr lang="en-US" sz="2000" kern="1200" dirty="0"/>
            <a:t>Why is the problem interesting?</a:t>
          </a:r>
        </a:p>
        <a:p>
          <a:pPr marL="0" lvl="0" indent="0" algn="l" defTabSz="889000">
            <a:lnSpc>
              <a:spcPct val="90000"/>
            </a:lnSpc>
            <a:spcBef>
              <a:spcPct val="0"/>
            </a:spcBef>
            <a:spcAft>
              <a:spcPct val="35000"/>
            </a:spcAft>
            <a:buNone/>
          </a:pPr>
          <a:r>
            <a:rPr lang="en-US" sz="2000" kern="1200" dirty="0"/>
            <a:t>Explaining Node Embedding</a:t>
          </a:r>
        </a:p>
        <a:p>
          <a:pPr marL="0" lvl="0" indent="0" algn="l" defTabSz="889000">
            <a:lnSpc>
              <a:spcPct val="90000"/>
            </a:lnSpc>
            <a:spcBef>
              <a:spcPct val="0"/>
            </a:spcBef>
            <a:spcAft>
              <a:spcPct val="35000"/>
            </a:spcAft>
            <a:buNone/>
          </a:pPr>
          <a:r>
            <a:rPr lang="en-US" sz="2000" kern="1200" dirty="0"/>
            <a:t>Explaining Node2Vec</a:t>
          </a:r>
        </a:p>
      </dsp:txBody>
      <dsp:txXfrm>
        <a:off x="2094191" y="333534"/>
        <a:ext cx="4752909" cy="1188269"/>
      </dsp:txXfrm>
    </dsp:sp>
    <dsp:sp modelId="{5397DB5F-9A6F-4F88-9BD7-7F8435ED3631}">
      <dsp:nvSpPr>
        <dsp:cNvPr id="0" name=""/>
        <dsp:cNvSpPr/>
      </dsp:nvSpPr>
      <dsp:spPr>
        <a:xfrm>
          <a:off x="-408353" y="2080392"/>
          <a:ext cx="6588691" cy="14650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24263-6773-4730-B842-DFA67219FBAC}">
      <dsp:nvSpPr>
        <dsp:cNvPr id="0" name=""/>
        <dsp:cNvSpPr/>
      </dsp:nvSpPr>
      <dsp:spPr>
        <a:xfrm>
          <a:off x="-273467" y="2674394"/>
          <a:ext cx="338687" cy="338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86896A-B2AA-4834-8925-AE617A7C3EDB}">
      <dsp:nvSpPr>
        <dsp:cNvPr id="0" name=""/>
        <dsp:cNvSpPr/>
      </dsp:nvSpPr>
      <dsp:spPr>
        <a:xfrm>
          <a:off x="251498" y="2535840"/>
          <a:ext cx="2964910"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a:t>Application Part</a:t>
          </a:r>
        </a:p>
      </dsp:txBody>
      <dsp:txXfrm>
        <a:off x="251498" y="2535840"/>
        <a:ext cx="2964910" cy="615795"/>
      </dsp:txXfrm>
    </dsp:sp>
    <dsp:sp modelId="{9317AC05-FA48-45EB-A991-349D43FAD9CB}">
      <dsp:nvSpPr>
        <dsp:cNvPr id="0" name=""/>
        <dsp:cNvSpPr/>
      </dsp:nvSpPr>
      <dsp:spPr>
        <a:xfrm>
          <a:off x="3216409" y="2535840"/>
          <a:ext cx="2911144"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89000">
            <a:lnSpc>
              <a:spcPct val="90000"/>
            </a:lnSpc>
            <a:spcBef>
              <a:spcPct val="0"/>
            </a:spcBef>
            <a:spcAft>
              <a:spcPct val="35000"/>
            </a:spcAft>
            <a:buNone/>
          </a:pPr>
          <a:r>
            <a:rPr lang="en-US" sz="2000" kern="1200" dirty="0"/>
            <a:t>A Brief Summary of Steps of Code</a:t>
          </a:r>
        </a:p>
        <a:p>
          <a:pPr marL="0" lvl="0" indent="0" algn="l" defTabSz="889000">
            <a:lnSpc>
              <a:spcPct val="90000"/>
            </a:lnSpc>
            <a:spcBef>
              <a:spcPct val="0"/>
            </a:spcBef>
            <a:spcAft>
              <a:spcPct val="35000"/>
            </a:spcAft>
            <a:buNone/>
          </a:pPr>
          <a:r>
            <a:rPr lang="en-US" sz="2000" kern="1200" dirty="0"/>
            <a:t>The Result</a:t>
          </a:r>
        </a:p>
        <a:p>
          <a:pPr marL="0" lvl="0" indent="0" algn="l" defTabSz="889000">
            <a:lnSpc>
              <a:spcPct val="90000"/>
            </a:lnSpc>
            <a:spcBef>
              <a:spcPct val="0"/>
            </a:spcBef>
            <a:spcAft>
              <a:spcPct val="35000"/>
            </a:spcAft>
            <a:buNone/>
          </a:pPr>
          <a:r>
            <a:rPr lang="en-US" sz="2000" kern="1200" dirty="0"/>
            <a:t>Comparing the Results</a:t>
          </a:r>
        </a:p>
      </dsp:txBody>
      <dsp:txXfrm>
        <a:off x="3216409" y="2535840"/>
        <a:ext cx="2911144" cy="615795"/>
      </dsp:txXfrm>
    </dsp:sp>
    <dsp:sp modelId="{69B040D8-FD7F-408A-84CF-41A9F5C301AF}">
      <dsp:nvSpPr>
        <dsp:cNvPr id="0" name=""/>
        <dsp:cNvSpPr/>
      </dsp:nvSpPr>
      <dsp:spPr>
        <a:xfrm>
          <a:off x="-459745" y="3730213"/>
          <a:ext cx="6588691" cy="6157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E1340-5A39-44D1-ABF0-C573632C2BEA}">
      <dsp:nvSpPr>
        <dsp:cNvPr id="0" name=""/>
        <dsp:cNvSpPr/>
      </dsp:nvSpPr>
      <dsp:spPr>
        <a:xfrm>
          <a:off x="-273467" y="3868767"/>
          <a:ext cx="338687" cy="338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B33BE8-3E76-4F63-AB42-8EA3F22284EA}">
      <dsp:nvSpPr>
        <dsp:cNvPr id="0" name=""/>
        <dsp:cNvSpPr/>
      </dsp:nvSpPr>
      <dsp:spPr>
        <a:xfrm>
          <a:off x="251498" y="3730213"/>
          <a:ext cx="5876055"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dirty="0"/>
            <a:t>Take Aways</a:t>
          </a:r>
        </a:p>
      </dsp:txBody>
      <dsp:txXfrm>
        <a:off x="251498" y="3730213"/>
        <a:ext cx="5876055" cy="615795"/>
      </dsp:txXfrm>
    </dsp:sp>
    <dsp:sp modelId="{5C6E55A3-F303-43D2-9319-6F22776B92B4}">
      <dsp:nvSpPr>
        <dsp:cNvPr id="0" name=""/>
        <dsp:cNvSpPr/>
      </dsp:nvSpPr>
      <dsp:spPr>
        <a:xfrm>
          <a:off x="-459745" y="4499957"/>
          <a:ext cx="6588691" cy="61579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AD012-E213-4DFF-AD30-C8E0B584F15A}">
      <dsp:nvSpPr>
        <dsp:cNvPr id="0" name=""/>
        <dsp:cNvSpPr/>
      </dsp:nvSpPr>
      <dsp:spPr>
        <a:xfrm>
          <a:off x="-273467" y="4638511"/>
          <a:ext cx="338687" cy="338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518B-AA55-4C05-8A28-250809795375}">
      <dsp:nvSpPr>
        <dsp:cNvPr id="0" name=""/>
        <dsp:cNvSpPr/>
      </dsp:nvSpPr>
      <dsp:spPr>
        <a:xfrm>
          <a:off x="251498" y="4499957"/>
          <a:ext cx="5876055"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a:t>References</a:t>
          </a:r>
        </a:p>
      </dsp:txBody>
      <dsp:txXfrm>
        <a:off x="251498" y="4499957"/>
        <a:ext cx="5876055" cy="615795"/>
      </dsp:txXfrm>
    </dsp:sp>
    <dsp:sp modelId="{245AA43F-375F-4AA2-B7BA-A0795FCAC74F}">
      <dsp:nvSpPr>
        <dsp:cNvPr id="0" name=""/>
        <dsp:cNvSpPr/>
      </dsp:nvSpPr>
      <dsp:spPr>
        <a:xfrm>
          <a:off x="-459745" y="5269702"/>
          <a:ext cx="6588691" cy="6157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96BAF-FBED-4310-AD94-9815C0874580}">
      <dsp:nvSpPr>
        <dsp:cNvPr id="0" name=""/>
        <dsp:cNvSpPr/>
      </dsp:nvSpPr>
      <dsp:spPr>
        <a:xfrm>
          <a:off x="-273467" y="5408256"/>
          <a:ext cx="338687" cy="3386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C8F4D-181B-4EC6-A8BF-830726B210B0}">
      <dsp:nvSpPr>
        <dsp:cNvPr id="0" name=""/>
        <dsp:cNvSpPr/>
      </dsp:nvSpPr>
      <dsp:spPr>
        <a:xfrm>
          <a:off x="251498" y="5269702"/>
          <a:ext cx="5876055" cy="61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172" tIns="65172" rIns="65172" bIns="65172" numCol="1" spcCol="1270" anchor="ctr" anchorCtr="0">
          <a:noAutofit/>
        </a:bodyPr>
        <a:lstStyle/>
        <a:p>
          <a:pPr marL="0" lvl="0" indent="0" algn="l" defTabSz="844550">
            <a:lnSpc>
              <a:spcPct val="90000"/>
            </a:lnSpc>
            <a:spcBef>
              <a:spcPct val="0"/>
            </a:spcBef>
            <a:spcAft>
              <a:spcPct val="35000"/>
            </a:spcAft>
            <a:buNone/>
          </a:pPr>
          <a:r>
            <a:rPr lang="en-US" sz="1900" kern="1200" dirty="0"/>
            <a:t>Q&amp;A Session</a:t>
          </a:r>
        </a:p>
      </dsp:txBody>
      <dsp:txXfrm>
        <a:off x="251498" y="5269702"/>
        <a:ext cx="5876055" cy="615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F14AE-59E4-4740-B469-096B52B3D052}">
      <dsp:nvSpPr>
        <dsp:cNvPr id="0" name=""/>
        <dsp:cNvSpPr/>
      </dsp:nvSpPr>
      <dsp:spPr>
        <a:xfrm>
          <a:off x="2935158" y="941829"/>
          <a:ext cx="459706" cy="91440"/>
        </a:xfrm>
        <a:custGeom>
          <a:avLst/>
          <a:gdLst/>
          <a:ahLst/>
          <a:cxnLst/>
          <a:rect l="0" t="0" r="0" b="0"/>
          <a:pathLst>
            <a:path>
              <a:moveTo>
                <a:pt x="0" y="45720"/>
              </a:moveTo>
              <a:lnTo>
                <a:pt x="45970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2754" y="985098"/>
        <a:ext cx="24515" cy="4903"/>
      </dsp:txXfrm>
    </dsp:sp>
    <dsp:sp modelId="{A03B965C-F2B0-4A94-A9BF-C7443E1B6985}">
      <dsp:nvSpPr>
        <dsp:cNvPr id="0" name=""/>
        <dsp:cNvSpPr/>
      </dsp:nvSpPr>
      <dsp:spPr>
        <a:xfrm>
          <a:off x="805192" y="1554"/>
          <a:ext cx="2131766" cy="1971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The Cora dataset consists of 2708 scientific publications classified into one of seven classes. "</a:t>
          </a:r>
          <a:br>
            <a:rPr lang="en-US" sz="1300" kern="1200" dirty="0"/>
          </a:br>
          <a:r>
            <a:rPr lang="en-US" sz="1300" kern="1200" dirty="0"/>
            <a:t>"The citation network consists of 5429 links. Each publication in the dataset is described by a 0/1-valued word vector "</a:t>
          </a:r>
        </a:p>
      </dsp:txBody>
      <dsp:txXfrm>
        <a:off x="805192" y="1554"/>
        <a:ext cx="2131766" cy="1971990"/>
      </dsp:txXfrm>
    </dsp:sp>
    <dsp:sp modelId="{19FF1FC3-CFA2-4E9E-9CAD-F4A3C37651F9}">
      <dsp:nvSpPr>
        <dsp:cNvPr id="0" name=""/>
        <dsp:cNvSpPr/>
      </dsp:nvSpPr>
      <dsp:spPr>
        <a:xfrm>
          <a:off x="1871075" y="1625279"/>
          <a:ext cx="2622072" cy="806171"/>
        </a:xfrm>
        <a:custGeom>
          <a:avLst/>
          <a:gdLst/>
          <a:ahLst/>
          <a:cxnLst/>
          <a:rect l="0" t="0" r="0" b="0"/>
          <a:pathLst>
            <a:path>
              <a:moveTo>
                <a:pt x="2622072" y="0"/>
              </a:moveTo>
              <a:lnTo>
                <a:pt x="2622072" y="420185"/>
              </a:lnTo>
              <a:lnTo>
                <a:pt x="0" y="420185"/>
              </a:lnTo>
              <a:lnTo>
                <a:pt x="0" y="806171"/>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3303" y="2025914"/>
        <a:ext cx="137617" cy="4903"/>
      </dsp:txXfrm>
    </dsp:sp>
    <dsp:sp modelId="{292E60B0-3D92-48D9-8CD3-83E769445962}">
      <dsp:nvSpPr>
        <dsp:cNvPr id="0" name=""/>
        <dsp:cNvSpPr/>
      </dsp:nvSpPr>
      <dsp:spPr>
        <a:xfrm>
          <a:off x="3427265" y="348019"/>
          <a:ext cx="2131766" cy="127905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a:t>Split dataset  and run node2vec algorithm</a:t>
          </a:r>
        </a:p>
      </dsp:txBody>
      <dsp:txXfrm>
        <a:off x="3427265" y="348019"/>
        <a:ext cx="2131766" cy="1279059"/>
      </dsp:txXfrm>
    </dsp:sp>
    <dsp:sp modelId="{4700398B-037C-49E5-B86F-660E1A48B0CE}">
      <dsp:nvSpPr>
        <dsp:cNvPr id="0" name=""/>
        <dsp:cNvSpPr/>
      </dsp:nvSpPr>
      <dsp:spPr>
        <a:xfrm>
          <a:off x="2935158" y="3057661"/>
          <a:ext cx="459706" cy="91440"/>
        </a:xfrm>
        <a:custGeom>
          <a:avLst/>
          <a:gdLst/>
          <a:ahLst/>
          <a:cxnLst/>
          <a:rect l="0" t="0" r="0" b="0"/>
          <a:pathLst>
            <a:path>
              <a:moveTo>
                <a:pt x="0" y="45720"/>
              </a:moveTo>
              <a:lnTo>
                <a:pt x="45970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2754" y="3100929"/>
        <a:ext cx="24515" cy="4903"/>
      </dsp:txXfrm>
    </dsp:sp>
    <dsp:sp modelId="{460B7CED-D67E-43E0-8FEC-E6888A780222}">
      <dsp:nvSpPr>
        <dsp:cNvPr id="0" name=""/>
        <dsp:cNvSpPr/>
      </dsp:nvSpPr>
      <dsp:spPr>
        <a:xfrm>
          <a:off x="805192" y="2463851"/>
          <a:ext cx="2131766" cy="127905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Plot with PCA(</a:t>
          </a:r>
          <a:r>
            <a:rPr lang="en-IE" sz="1300" b="1" i="0" kern="1200" dirty="0"/>
            <a:t>Principal Component Analysis</a:t>
          </a:r>
          <a:r>
            <a:rPr lang="en-US" sz="1300" kern="1200" dirty="0"/>
            <a:t>) algorithm </a:t>
          </a:r>
        </a:p>
        <a:p>
          <a:pPr marL="0" lvl="0" indent="0" algn="ctr" defTabSz="577850">
            <a:lnSpc>
              <a:spcPct val="90000"/>
            </a:lnSpc>
            <a:spcBef>
              <a:spcPct val="0"/>
            </a:spcBef>
            <a:spcAft>
              <a:spcPct val="35000"/>
            </a:spcAft>
            <a:buNone/>
          </a:pPr>
          <a:r>
            <a:rPr lang="en-US" sz="1300" kern="1200" dirty="0"/>
            <a:t>PCA helps us to plot vectors in  2 d</a:t>
          </a:r>
        </a:p>
      </dsp:txBody>
      <dsp:txXfrm>
        <a:off x="805192" y="2463851"/>
        <a:ext cx="2131766" cy="1279059"/>
      </dsp:txXfrm>
    </dsp:sp>
    <dsp:sp modelId="{1AE34A72-6043-42AA-ABA8-A01AD501DC5A}">
      <dsp:nvSpPr>
        <dsp:cNvPr id="0" name=""/>
        <dsp:cNvSpPr/>
      </dsp:nvSpPr>
      <dsp:spPr>
        <a:xfrm>
          <a:off x="1871075" y="3741111"/>
          <a:ext cx="2622072" cy="459706"/>
        </a:xfrm>
        <a:custGeom>
          <a:avLst/>
          <a:gdLst/>
          <a:ahLst/>
          <a:cxnLst/>
          <a:rect l="0" t="0" r="0" b="0"/>
          <a:pathLst>
            <a:path>
              <a:moveTo>
                <a:pt x="2622072" y="0"/>
              </a:moveTo>
              <a:lnTo>
                <a:pt x="2622072" y="246953"/>
              </a:lnTo>
              <a:lnTo>
                <a:pt x="0" y="246953"/>
              </a:lnTo>
              <a:lnTo>
                <a:pt x="0" y="45970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423" y="3968512"/>
        <a:ext cx="133376" cy="4903"/>
      </dsp:txXfrm>
    </dsp:sp>
    <dsp:sp modelId="{005F195F-C979-4E5E-B206-F93797E25977}">
      <dsp:nvSpPr>
        <dsp:cNvPr id="0" name=""/>
        <dsp:cNvSpPr/>
      </dsp:nvSpPr>
      <dsp:spPr>
        <a:xfrm>
          <a:off x="3427265" y="2463851"/>
          <a:ext cx="2131766" cy="127905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Evaluate and compare train and test sets</a:t>
          </a:r>
        </a:p>
      </dsp:txBody>
      <dsp:txXfrm>
        <a:off x="3427265" y="2463851"/>
        <a:ext cx="2131766" cy="1279059"/>
      </dsp:txXfrm>
    </dsp:sp>
    <dsp:sp modelId="{2B15786F-E580-4490-83DF-48D692DC90E2}">
      <dsp:nvSpPr>
        <dsp:cNvPr id="0" name=""/>
        <dsp:cNvSpPr/>
      </dsp:nvSpPr>
      <dsp:spPr>
        <a:xfrm>
          <a:off x="805192" y="4233217"/>
          <a:ext cx="2131766" cy="127905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58" tIns="109647" rIns="104458" bIns="109647" numCol="1" spcCol="1270" anchor="ctr" anchorCtr="0">
          <a:noAutofit/>
        </a:bodyPr>
        <a:lstStyle/>
        <a:p>
          <a:pPr marL="0" lvl="0" indent="0" algn="ctr" defTabSz="577850">
            <a:lnSpc>
              <a:spcPct val="90000"/>
            </a:lnSpc>
            <a:spcBef>
              <a:spcPct val="0"/>
            </a:spcBef>
            <a:spcAft>
              <a:spcPct val="35000"/>
            </a:spcAft>
            <a:buNone/>
          </a:pPr>
          <a:r>
            <a:rPr lang="en-US" sz="1300" kern="1200" dirty="0"/>
            <a:t>F1 scores, MCC, </a:t>
          </a:r>
          <a:r>
            <a:rPr lang="en-IE" sz="1300" kern="1200" dirty="0"/>
            <a:t>Confusion Matrix</a:t>
          </a:r>
          <a:endParaRPr lang="en-US" sz="1300" kern="1200" dirty="0"/>
        </a:p>
      </dsp:txBody>
      <dsp:txXfrm>
        <a:off x="805192" y="4233217"/>
        <a:ext cx="2131766" cy="12790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072E-AE3F-8FC1-2AFA-4EB82D193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73605407-9238-9B82-57AC-35DFB35DD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0B2B86A-878E-2FF9-5704-0B054E65F086}"/>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4CD685BA-E54E-D738-A3FF-BE59B3142FC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F2F050D-968B-EEC8-B1BC-0A6C2B2564C0}"/>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55363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D05F-9641-942C-42B5-DBCA987117E5}"/>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BFB8948-722A-5B3B-FEF5-40D01F4C06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9CF4669-D3DC-1787-8835-2B1C79902504}"/>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F0B56B41-CCA4-D63C-58F1-471108E74B6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7062FE7-D3FB-ADC4-0F42-D4CE3176892E}"/>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01071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DD534-9E03-38D2-36B4-38E05820C1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C589BED-026C-3939-ECC5-9B5308732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9E0AC4A-2090-0647-EBA1-2351B9FF21D1}"/>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A8D04E9B-ADD5-E3E8-7D01-EE8E1D77920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517298F-CFCA-38D6-EB61-DFE91EE23947}"/>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101605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7630-2729-D604-2143-71AC6165289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B6A9E65-54AC-234E-C2CF-FA94D8E60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B2C4DFC-6B4B-6955-4581-81D3AC35E811}"/>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CD55C5FB-0708-5FB2-94B9-0E9E5C33B30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C3BE13-E03F-434B-3A2B-98D250D555C6}"/>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170119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FC4A-7D0C-E0B2-B89B-0473B58EC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06F6EF6-DA5B-8E92-89C9-7541B14D9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46E76-73B3-0AC4-0645-88C3F447C23D}"/>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DFC852A0-1D7F-FDAC-1CD8-DF43472E2FF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91F5D96-624F-3B8A-5D99-B5E66B6EA2C6}"/>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415800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320-76E0-5C12-46DB-55817757EFD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0478148-34EF-2BC8-8C3F-63E9F6B96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FC28C16-9471-B157-C425-26542EDEF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7C92332-C974-0209-A832-0C29E9A6FFFC}"/>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6" name="Footer Placeholder 5">
            <a:extLst>
              <a:ext uri="{FF2B5EF4-FFF2-40B4-BE49-F238E27FC236}">
                <a16:creationId xmlns:a16="http://schemas.microsoft.com/office/drawing/2014/main" id="{4786A365-B280-8EB7-D114-3EEA3BFDFAF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8AD9221-DE93-3306-3713-DF3D03167A87}"/>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09683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6A36-BF67-DF21-2567-6E98E3338563}"/>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D91D37C-55E8-A60E-54ED-736F9F800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29745-1D14-540C-01F1-1828621D7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64FB69D-71B3-AEF3-9413-6AC552AEF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3D6CB5-399A-4D67-AF23-2639A4D7F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FFB7248D-F075-66BC-352C-BA14AAB1920E}"/>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8" name="Footer Placeholder 7">
            <a:extLst>
              <a:ext uri="{FF2B5EF4-FFF2-40B4-BE49-F238E27FC236}">
                <a16:creationId xmlns:a16="http://schemas.microsoft.com/office/drawing/2014/main" id="{355E717F-2A77-A44E-FD17-CB39AC7C1659}"/>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12A06AF-6AE7-3FFB-DEFF-75E5FF7A1C02}"/>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8929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B3BC-DB4D-3AE7-12EC-44D760C2637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BAE6BAF-FAA4-1FE7-77F3-A0A95F793E99}"/>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4" name="Footer Placeholder 3">
            <a:extLst>
              <a:ext uri="{FF2B5EF4-FFF2-40B4-BE49-F238E27FC236}">
                <a16:creationId xmlns:a16="http://schemas.microsoft.com/office/drawing/2014/main" id="{AF5E4D29-5496-A2C4-5BBB-BD5027C576AE}"/>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3F31311C-7F75-D462-5773-51845BDF0843}"/>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343024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54AF5-7706-E4FE-8978-7746E5729AB9}"/>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3" name="Footer Placeholder 2">
            <a:extLst>
              <a:ext uri="{FF2B5EF4-FFF2-40B4-BE49-F238E27FC236}">
                <a16:creationId xmlns:a16="http://schemas.microsoft.com/office/drawing/2014/main" id="{913BE8C3-8A1B-860F-121E-0A28E87B5C82}"/>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052B2E6-7F03-EBDB-7214-17926A96FC77}"/>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274967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4E5D-9BC1-A527-ADC3-EC1ABAB7B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F7D682F-CFFE-9F93-95EA-18286BE1C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1DAED72-22B1-7D4A-7107-8904C20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A98C0-1285-9F92-1457-96E05B80780D}"/>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6" name="Footer Placeholder 5">
            <a:extLst>
              <a:ext uri="{FF2B5EF4-FFF2-40B4-BE49-F238E27FC236}">
                <a16:creationId xmlns:a16="http://schemas.microsoft.com/office/drawing/2014/main" id="{584E44F1-0295-0D88-DDD8-C245008E75C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3445D55-DBC6-DC2C-A855-F389D6699C89}"/>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185684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C007-4013-1FBB-5EF3-CA821CE9C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BA28E04-2590-4A65-BDF2-8111DB2C5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32F426B-D94D-DCA0-C6E5-B35C9CB1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D941C-533C-B4D0-6A61-074202F21D96}"/>
              </a:ext>
            </a:extLst>
          </p:cNvPr>
          <p:cNvSpPr>
            <a:spLocks noGrp="1"/>
          </p:cNvSpPr>
          <p:nvPr>
            <p:ph type="dt" sz="half" idx="10"/>
          </p:nvPr>
        </p:nvSpPr>
        <p:spPr/>
        <p:txBody>
          <a:bodyPr/>
          <a:lstStyle/>
          <a:p>
            <a:fld id="{890AB1B4-7159-4E9B-9033-FC28A355C0DC}" type="datetimeFigureOut">
              <a:rPr lang="en-IE" smtClean="0"/>
              <a:t>09/05/2022</a:t>
            </a:fld>
            <a:endParaRPr lang="en-IE"/>
          </a:p>
        </p:txBody>
      </p:sp>
      <p:sp>
        <p:nvSpPr>
          <p:cNvPr id="6" name="Footer Placeholder 5">
            <a:extLst>
              <a:ext uri="{FF2B5EF4-FFF2-40B4-BE49-F238E27FC236}">
                <a16:creationId xmlns:a16="http://schemas.microsoft.com/office/drawing/2014/main" id="{625E4F46-52BF-1A86-0DC8-55ADF25D432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27A107B-4104-B51F-53A8-183ED926972D}"/>
              </a:ext>
            </a:extLst>
          </p:cNvPr>
          <p:cNvSpPr>
            <a:spLocks noGrp="1"/>
          </p:cNvSpPr>
          <p:nvPr>
            <p:ph type="sldNum" sz="quarter" idx="12"/>
          </p:nvPr>
        </p:nvSpPr>
        <p:spPr/>
        <p:txBody>
          <a:bodyPr/>
          <a:lstStyle/>
          <a:p>
            <a:fld id="{117C49A0-F6A0-4677-A2B6-BF1E72B9453F}" type="slidenum">
              <a:rPr lang="en-IE" smtClean="0"/>
              <a:t>‹#›</a:t>
            </a:fld>
            <a:endParaRPr lang="en-IE"/>
          </a:p>
        </p:txBody>
      </p:sp>
    </p:spTree>
    <p:extLst>
      <p:ext uri="{BB962C8B-B14F-4D97-AF65-F5344CB8AC3E}">
        <p14:creationId xmlns:p14="http://schemas.microsoft.com/office/powerpoint/2010/main" val="242171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A7E42-4574-C96C-8438-344063DBD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9E51EC2-6860-98A3-02BC-E24D0FD5F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F7BE225-1FFB-D2FD-2418-01547E0D0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AB1B4-7159-4E9B-9033-FC28A355C0DC}" type="datetimeFigureOut">
              <a:rPr lang="en-IE" smtClean="0"/>
              <a:t>09/05/2022</a:t>
            </a:fld>
            <a:endParaRPr lang="en-IE"/>
          </a:p>
        </p:txBody>
      </p:sp>
      <p:sp>
        <p:nvSpPr>
          <p:cNvPr id="5" name="Footer Placeholder 4">
            <a:extLst>
              <a:ext uri="{FF2B5EF4-FFF2-40B4-BE49-F238E27FC236}">
                <a16:creationId xmlns:a16="http://schemas.microsoft.com/office/drawing/2014/main" id="{63681442-0486-B84A-15B9-1890215B9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06F73AD2-0A25-2DA2-2C95-AA7238050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C49A0-F6A0-4677-A2B6-BF1E72B9453F}" type="slidenum">
              <a:rPr lang="en-IE" smtClean="0"/>
              <a:t>‹#›</a:t>
            </a:fld>
            <a:endParaRPr lang="en-IE"/>
          </a:p>
        </p:txBody>
      </p:sp>
    </p:spTree>
    <p:extLst>
      <p:ext uri="{BB962C8B-B14F-4D97-AF65-F5344CB8AC3E}">
        <p14:creationId xmlns:p14="http://schemas.microsoft.com/office/powerpoint/2010/main" val="198273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48550/arXiv.2102.0827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towardsdatascience.com/confusion-matrix-for-your-multi-class-machine-learning-model-ff9aa3bf7826" TargetMode="External"/><Relationship Id="rId3" Type="http://schemas.openxmlformats.org/officeDocument/2006/relationships/hyperlink" Target="https://doi.org/10.48550/arXiv.2102.08275" TargetMode="External"/><Relationship Id="rId7" Type="http://schemas.openxmlformats.org/officeDocument/2006/relationships/hyperlink" Target="https://www.educative.io/edpresso/what-is-the-f1-score" TargetMode="External"/><Relationship Id="rId2" Type="http://schemas.openxmlformats.org/officeDocument/2006/relationships/hyperlink" Target="https://doi.org/10.48550/arXiv.1607.00653" TargetMode="External"/><Relationship Id="rId1" Type="http://schemas.openxmlformats.org/officeDocument/2006/relationships/slideLayout" Target="../slideLayouts/slideLayout2.xml"/><Relationship Id="rId6" Type="http://schemas.openxmlformats.org/officeDocument/2006/relationships/hyperlink" Target="https://snap-stanford.github.io/cs224w-notes/machine-learning-with-networks/node-representation-learning#:~:text=The%20goal%20of%20node%20embedding,mapping%20from%20nodes%20to%20embeddings" TargetMode="External"/><Relationship Id="rId5" Type="http://schemas.openxmlformats.org/officeDocument/2006/relationships/hyperlink" Target="https://stellargraph.readthedocs.io/en/stable/demos/link-prediction/node2vec-link-prediction.html" TargetMode="External"/><Relationship Id="rId4" Type="http://schemas.openxmlformats.org/officeDocument/2006/relationships/hyperlink" Target="https://doi.org/10.1186/s12864-019-6413-7" TargetMode="External"/><Relationship Id="rId9" Type="http://schemas.openxmlformats.org/officeDocument/2006/relationships/hyperlink" Target="http://faculty.quinnipiac.edu/libarts/polsci/Statistics.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cdn.analyticsvidhya.com/wp-content/uploads/2019/12/lp_10.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50EBF-AD14-F7E0-A83F-A41F635B07DD}"/>
              </a:ext>
            </a:extLst>
          </p:cNvPr>
          <p:cNvSpPr>
            <a:spLocks noGrp="1"/>
          </p:cNvSpPr>
          <p:nvPr>
            <p:ph type="ctrTitle"/>
          </p:nvPr>
        </p:nvSpPr>
        <p:spPr>
          <a:xfrm>
            <a:off x="795338" y="1566473"/>
            <a:ext cx="10601325" cy="2166723"/>
          </a:xfrm>
        </p:spPr>
        <p:txBody>
          <a:bodyPr>
            <a:normAutofit/>
          </a:bodyPr>
          <a:lstStyle/>
          <a:p>
            <a:r>
              <a:rPr lang="en-US" sz="6600" dirty="0"/>
              <a:t>Link prediction with Node2Vec</a:t>
            </a:r>
            <a:endParaRPr lang="en-IE" sz="6600" dirty="0"/>
          </a:p>
        </p:txBody>
      </p:sp>
      <p:sp>
        <p:nvSpPr>
          <p:cNvPr id="3" name="Subtitle 2">
            <a:extLst>
              <a:ext uri="{FF2B5EF4-FFF2-40B4-BE49-F238E27FC236}">
                <a16:creationId xmlns:a16="http://schemas.microsoft.com/office/drawing/2014/main" id="{91A5E68D-1A10-751F-BB9E-6B5D61F84A1E}"/>
              </a:ext>
            </a:extLst>
          </p:cNvPr>
          <p:cNvSpPr>
            <a:spLocks noGrp="1"/>
          </p:cNvSpPr>
          <p:nvPr>
            <p:ph type="subTitle" idx="1"/>
          </p:nvPr>
        </p:nvSpPr>
        <p:spPr>
          <a:xfrm>
            <a:off x="795338" y="4092320"/>
            <a:ext cx="10601325" cy="1144884"/>
          </a:xfrm>
        </p:spPr>
        <p:txBody>
          <a:bodyPr>
            <a:normAutofit/>
          </a:bodyPr>
          <a:lstStyle/>
          <a:p>
            <a:r>
              <a:rPr lang="en-US" dirty="0"/>
              <a:t>Group No:1 </a:t>
            </a:r>
          </a:p>
          <a:p>
            <a:r>
              <a:rPr lang="en-US" dirty="0" err="1"/>
              <a:t>Ömer</a:t>
            </a:r>
            <a:r>
              <a:rPr lang="en-US" dirty="0"/>
              <a:t> </a:t>
            </a:r>
            <a:r>
              <a:rPr lang="en-US" dirty="0" err="1"/>
              <a:t>Işıldak</a:t>
            </a:r>
            <a:r>
              <a:rPr lang="en-US" dirty="0"/>
              <a:t>  21809831 – Abdullah </a:t>
            </a:r>
            <a:r>
              <a:rPr lang="en-US" dirty="0" err="1"/>
              <a:t>Atahan</a:t>
            </a:r>
            <a:r>
              <a:rPr lang="en-US" dirty="0"/>
              <a:t> </a:t>
            </a:r>
            <a:r>
              <a:rPr lang="en-US" dirty="0" err="1"/>
              <a:t>Türk</a:t>
            </a:r>
            <a:r>
              <a:rPr lang="en-US" dirty="0"/>
              <a:t> 21827943</a:t>
            </a:r>
            <a:endParaRPr lang="en-IE" dirty="0"/>
          </a:p>
        </p:txBody>
      </p:sp>
      <p:cxnSp>
        <p:nvCxnSpPr>
          <p:cNvPr id="21"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71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7D1A7-608F-2239-51FF-DD87A0336BE3}"/>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What is Node Embedding?</a:t>
            </a:r>
            <a:endParaRPr lang="en-IE" sz="4000">
              <a:solidFill>
                <a:schemeClr val="bg1"/>
              </a:solidFill>
            </a:endParaRPr>
          </a:p>
        </p:txBody>
      </p:sp>
      <p:sp>
        <p:nvSpPr>
          <p:cNvPr id="3" name="Content Placeholder 2">
            <a:extLst>
              <a:ext uri="{FF2B5EF4-FFF2-40B4-BE49-F238E27FC236}">
                <a16:creationId xmlns:a16="http://schemas.microsoft.com/office/drawing/2014/main" id="{212529F0-746A-2436-7AC1-491AC9C7CD0C}"/>
              </a:ext>
            </a:extLst>
          </p:cNvPr>
          <p:cNvSpPr>
            <a:spLocks noGrp="1"/>
          </p:cNvSpPr>
          <p:nvPr>
            <p:ph idx="1"/>
          </p:nvPr>
        </p:nvSpPr>
        <p:spPr>
          <a:xfrm>
            <a:off x="838200" y="3146400"/>
            <a:ext cx="4391025" cy="2454300"/>
          </a:xfrm>
        </p:spPr>
        <p:txBody>
          <a:bodyPr>
            <a:normAutofit/>
          </a:bodyPr>
          <a:lstStyle/>
          <a:p>
            <a:r>
              <a:rPr lang="en-US" sz="2000" b="0" i="0" dirty="0">
                <a:solidFill>
                  <a:schemeClr val="bg1">
                    <a:alpha val="80000"/>
                  </a:schemeClr>
                </a:solidFill>
                <a:effectLst/>
                <a:latin typeface="Times New Roman" panose="02020603050405020304" pitchFamily="18" charset="0"/>
                <a:cs typeface="Times New Roman" panose="02020603050405020304" pitchFamily="18" charset="0"/>
              </a:rPr>
              <a:t>Node embeddings are </a:t>
            </a:r>
            <a:r>
              <a:rPr lang="en-US" sz="2000" b="1" i="0" dirty="0">
                <a:solidFill>
                  <a:schemeClr val="bg1">
                    <a:alpha val="80000"/>
                  </a:schemeClr>
                </a:solidFill>
                <a:effectLst/>
                <a:latin typeface="Times New Roman" panose="02020603050405020304" pitchFamily="18" charset="0"/>
                <a:cs typeface="Times New Roman" panose="02020603050405020304" pitchFamily="18" charset="0"/>
              </a:rPr>
              <a:t>a way of representing nodes as vectors</a:t>
            </a:r>
            <a:r>
              <a:rPr lang="en-US" sz="2000" b="0" i="0" dirty="0">
                <a:solidFill>
                  <a:schemeClr val="bg1">
                    <a:alpha val="80000"/>
                  </a:schemeClr>
                </a:solidFill>
                <a:effectLst/>
                <a:latin typeface="Times New Roman" panose="02020603050405020304" pitchFamily="18" charset="0"/>
                <a:cs typeface="Times New Roman" panose="02020603050405020304" pitchFamily="18" charset="0"/>
              </a:rPr>
              <a:t>. </a:t>
            </a:r>
          </a:p>
          <a:p>
            <a:r>
              <a:rPr lang="en-US" sz="2000" dirty="0">
                <a:solidFill>
                  <a:schemeClr val="bg1">
                    <a:alpha val="80000"/>
                  </a:schemeClr>
                </a:solidFill>
                <a:latin typeface="et-book"/>
              </a:rPr>
              <a:t>To be clear by “Embedding” </a:t>
            </a:r>
            <a:r>
              <a:rPr lang="en-US" sz="2000" b="0" i="0" dirty="0">
                <a:solidFill>
                  <a:schemeClr val="bg1">
                    <a:alpha val="80000"/>
                  </a:schemeClr>
                </a:solidFill>
                <a:effectLst/>
                <a:latin typeface="et-book"/>
              </a:rPr>
              <a:t>I mean mapping each node in a network into a low-dimensional space, which will give us insight into nodes’ similarity and network structure.</a:t>
            </a:r>
            <a:endParaRPr lang="en-IE" sz="2000" dirty="0">
              <a:solidFill>
                <a:schemeClr val="bg1">
                  <a:alpha val="80000"/>
                </a:schemeClr>
              </a:solidFill>
            </a:endParaRPr>
          </a:p>
          <a:p>
            <a:endParaRPr lang="en-IE" sz="2000" dirty="0">
              <a:solidFill>
                <a:schemeClr val="bg1">
                  <a:alpha val="80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F2F71826-E929-F00B-716D-62A2D443E030}"/>
              </a:ext>
            </a:extLst>
          </p:cNvPr>
          <p:cNvPicPr>
            <a:picLocks noChangeAspect="1"/>
          </p:cNvPicPr>
          <p:nvPr/>
        </p:nvPicPr>
        <p:blipFill>
          <a:blip r:embed="rId2"/>
          <a:stretch>
            <a:fillRect/>
          </a:stretch>
        </p:blipFill>
        <p:spPr>
          <a:xfrm>
            <a:off x="6095999" y="2298107"/>
            <a:ext cx="5260976" cy="2222762"/>
          </a:xfrm>
          <a:prstGeom prst="rect">
            <a:avLst/>
          </a:prstGeom>
        </p:spPr>
      </p:pic>
    </p:spTree>
    <p:extLst>
      <p:ext uri="{BB962C8B-B14F-4D97-AF65-F5344CB8AC3E}">
        <p14:creationId xmlns:p14="http://schemas.microsoft.com/office/powerpoint/2010/main" val="120523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76AE3-B086-7B40-DDD7-279AE731694D}"/>
              </a:ext>
            </a:extLst>
          </p:cNvPr>
          <p:cNvSpPr>
            <a:spLocks noGrp="1"/>
          </p:cNvSpPr>
          <p:nvPr>
            <p:ph type="title"/>
          </p:nvPr>
        </p:nvSpPr>
        <p:spPr>
          <a:xfrm>
            <a:off x="838200" y="1641752"/>
            <a:ext cx="4391025" cy="1323439"/>
          </a:xfrm>
        </p:spPr>
        <p:txBody>
          <a:bodyPr anchor="t">
            <a:normAutofit/>
          </a:bodyPr>
          <a:lstStyle/>
          <a:p>
            <a:r>
              <a:rPr lang="en-US" sz="4000" dirty="0">
                <a:solidFill>
                  <a:schemeClr val="bg1"/>
                </a:solidFill>
              </a:rPr>
              <a:t>4 Stage of Node Embedding</a:t>
            </a:r>
            <a:endParaRPr lang="en-IE" sz="4000" dirty="0">
              <a:solidFill>
                <a:schemeClr val="bg1"/>
              </a:solidFill>
            </a:endParaRPr>
          </a:p>
        </p:txBody>
      </p:sp>
      <p:sp>
        <p:nvSpPr>
          <p:cNvPr id="3" name="Content Placeholder 2">
            <a:extLst>
              <a:ext uri="{FF2B5EF4-FFF2-40B4-BE49-F238E27FC236}">
                <a16:creationId xmlns:a16="http://schemas.microsoft.com/office/drawing/2014/main" id="{5EE5D663-D9D0-B83F-588D-B75CFDCBA89A}"/>
              </a:ext>
            </a:extLst>
          </p:cNvPr>
          <p:cNvSpPr>
            <a:spLocks noGrp="1"/>
          </p:cNvSpPr>
          <p:nvPr>
            <p:ph idx="1"/>
          </p:nvPr>
        </p:nvSpPr>
        <p:spPr>
          <a:xfrm>
            <a:off x="838200" y="3146400"/>
            <a:ext cx="4391025" cy="2454300"/>
          </a:xfrm>
        </p:spPr>
        <p:txBody>
          <a:bodyPr>
            <a:normAutofit/>
          </a:bodyPr>
          <a:lstStyle/>
          <a:p>
            <a:r>
              <a:rPr lang="en-IE" sz="2400" b="0" i="0" dirty="0">
                <a:solidFill>
                  <a:schemeClr val="bg1">
                    <a:alpha val="80000"/>
                  </a:schemeClr>
                </a:solidFill>
                <a:effectLst/>
                <a:latin typeface="et-book"/>
              </a:rPr>
              <a:t>Define an encoder</a:t>
            </a:r>
          </a:p>
          <a:p>
            <a:r>
              <a:rPr lang="en-US" sz="2400" b="0" i="0" dirty="0">
                <a:solidFill>
                  <a:schemeClr val="bg1">
                    <a:alpha val="80000"/>
                  </a:schemeClr>
                </a:solidFill>
                <a:effectLst/>
                <a:latin typeface="et-book"/>
              </a:rPr>
              <a:t>Define a node similarity function</a:t>
            </a:r>
          </a:p>
          <a:p>
            <a:r>
              <a:rPr lang="en-US" sz="2400" dirty="0">
                <a:solidFill>
                  <a:schemeClr val="bg1">
                    <a:alpha val="80000"/>
                  </a:schemeClr>
                </a:solidFill>
                <a:latin typeface="et-book"/>
              </a:rPr>
              <a:t>Define Decoder </a:t>
            </a:r>
            <a:endParaRPr lang="en-IE" sz="2400" dirty="0">
              <a:solidFill>
                <a:schemeClr val="bg1">
                  <a:alpha val="80000"/>
                </a:schemeClr>
              </a:solidFill>
              <a:latin typeface="et-book"/>
            </a:endParaRPr>
          </a:p>
          <a:p>
            <a:r>
              <a:rPr lang="en-US" sz="2400" b="0" i="0" dirty="0">
                <a:solidFill>
                  <a:schemeClr val="bg1">
                    <a:alpha val="80000"/>
                  </a:schemeClr>
                </a:solidFill>
                <a:effectLst/>
                <a:latin typeface="et-book"/>
              </a:rPr>
              <a:t>Optimize the parameters of the encoder</a:t>
            </a:r>
            <a:endParaRPr lang="en-IE" sz="2400" dirty="0">
              <a:solidFill>
                <a:schemeClr val="bg1">
                  <a:alpha val="80000"/>
                </a:schemeClr>
              </a:solidFill>
            </a:endParaRPr>
          </a:p>
        </p:txBody>
      </p:sp>
      <p:pic>
        <p:nvPicPr>
          <p:cNvPr id="9" name="Picture 8" descr="Diagram&#10;&#10;Description automatically generated">
            <a:extLst>
              <a:ext uri="{FF2B5EF4-FFF2-40B4-BE49-F238E27FC236}">
                <a16:creationId xmlns:a16="http://schemas.microsoft.com/office/drawing/2014/main" id="{69AA1BFE-BB04-6FB7-F838-304DD36D7BE1}"/>
              </a:ext>
            </a:extLst>
          </p:cNvPr>
          <p:cNvPicPr>
            <a:picLocks noChangeAspect="1"/>
          </p:cNvPicPr>
          <p:nvPr/>
        </p:nvPicPr>
        <p:blipFill>
          <a:blip r:embed="rId2"/>
          <a:stretch>
            <a:fillRect/>
          </a:stretch>
        </p:blipFill>
        <p:spPr>
          <a:xfrm>
            <a:off x="6095999" y="2554579"/>
            <a:ext cx="5260976" cy="1709817"/>
          </a:xfrm>
          <a:prstGeom prst="rect">
            <a:avLst/>
          </a:prstGeom>
        </p:spPr>
      </p:pic>
    </p:spTree>
    <p:extLst>
      <p:ext uri="{BB962C8B-B14F-4D97-AF65-F5344CB8AC3E}">
        <p14:creationId xmlns:p14="http://schemas.microsoft.com/office/powerpoint/2010/main" val="211566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32DD05-1433-7A23-3007-A1C547B2C888}"/>
              </a:ext>
            </a:extLst>
          </p:cNvPr>
          <p:cNvSpPr>
            <a:spLocks noGrp="1"/>
          </p:cNvSpPr>
          <p:nvPr>
            <p:ph type="title"/>
          </p:nvPr>
        </p:nvSpPr>
        <p:spPr>
          <a:xfrm>
            <a:off x="767289" y="1296537"/>
            <a:ext cx="4220967" cy="1907840"/>
          </a:xfrm>
        </p:spPr>
        <p:txBody>
          <a:bodyPr anchor="b">
            <a:normAutofit/>
          </a:bodyPr>
          <a:lstStyle/>
          <a:p>
            <a:r>
              <a:rPr lang="en-US" sz="4800">
                <a:solidFill>
                  <a:schemeClr val="bg1"/>
                </a:solidFill>
              </a:rPr>
              <a:t>Encoding Types</a:t>
            </a:r>
            <a:endParaRPr lang="en-IE" sz="4800">
              <a:solidFill>
                <a:schemeClr val="bg1"/>
              </a:solidFill>
            </a:endParaRPr>
          </a:p>
        </p:txBody>
      </p:sp>
      <p:grpSp>
        <p:nvGrpSpPr>
          <p:cNvPr id="16"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5639D0F0-9DD1-7FE2-22C4-B0369F3E49EA}"/>
              </a:ext>
            </a:extLst>
          </p:cNvPr>
          <p:cNvPicPr>
            <a:picLocks noChangeAspect="1"/>
          </p:cNvPicPr>
          <p:nvPr/>
        </p:nvPicPr>
        <p:blipFill>
          <a:blip r:embed="rId2"/>
          <a:stretch>
            <a:fillRect/>
          </a:stretch>
        </p:blipFill>
        <p:spPr>
          <a:xfrm>
            <a:off x="6575222" y="1119273"/>
            <a:ext cx="4849488" cy="1921495"/>
          </a:xfrm>
          <a:prstGeom prst="rect">
            <a:avLst/>
          </a:prstGeom>
        </p:spPr>
      </p:pic>
      <p:sp>
        <p:nvSpPr>
          <p:cNvPr id="3" name="Content Placeholder 2">
            <a:extLst>
              <a:ext uri="{FF2B5EF4-FFF2-40B4-BE49-F238E27FC236}">
                <a16:creationId xmlns:a16="http://schemas.microsoft.com/office/drawing/2014/main" id="{3ED3EDC4-A108-99E8-9A07-54FFF31273F8}"/>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“Shallow” Encoding</a:t>
            </a:r>
          </a:p>
          <a:p>
            <a:r>
              <a:rPr lang="en-US" sz="2000" dirty="0">
                <a:solidFill>
                  <a:schemeClr val="bg1"/>
                </a:solidFill>
              </a:rPr>
              <a:t>Random Walk</a:t>
            </a:r>
          </a:p>
          <a:p>
            <a:r>
              <a:rPr lang="en-US" sz="2000" dirty="0">
                <a:solidFill>
                  <a:srgbClr val="FF0000"/>
                </a:solidFill>
              </a:rPr>
              <a:t>Biased Random Walk (Node2Vec)</a:t>
            </a:r>
            <a:endParaRPr lang="en-IE" sz="2000" dirty="0">
              <a:solidFill>
                <a:srgbClr val="FF0000"/>
              </a:solidFill>
            </a:endParaRPr>
          </a:p>
        </p:txBody>
      </p:sp>
      <p:pic>
        <p:nvPicPr>
          <p:cNvPr id="7" name="Picture 6">
            <a:extLst>
              <a:ext uri="{FF2B5EF4-FFF2-40B4-BE49-F238E27FC236}">
                <a16:creationId xmlns:a16="http://schemas.microsoft.com/office/drawing/2014/main" id="{1D17697D-780F-DE7F-1E11-5C4687A7719D}"/>
              </a:ext>
            </a:extLst>
          </p:cNvPr>
          <p:cNvPicPr>
            <a:picLocks noChangeAspect="1"/>
          </p:cNvPicPr>
          <p:nvPr/>
        </p:nvPicPr>
        <p:blipFill>
          <a:blip r:embed="rId3"/>
          <a:stretch>
            <a:fillRect/>
          </a:stretch>
        </p:blipFill>
        <p:spPr>
          <a:xfrm>
            <a:off x="6587649" y="3428771"/>
            <a:ext cx="4837061" cy="2458211"/>
          </a:xfrm>
          <a:prstGeom prst="rect">
            <a:avLst/>
          </a:prstGeom>
        </p:spPr>
      </p:pic>
    </p:spTree>
    <p:extLst>
      <p:ext uri="{BB962C8B-B14F-4D97-AF65-F5344CB8AC3E}">
        <p14:creationId xmlns:p14="http://schemas.microsoft.com/office/powerpoint/2010/main" val="417106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DCACD3-D8E0-AD8A-B61D-1AFB88DF858B}"/>
              </a:ext>
            </a:extLst>
          </p:cNvPr>
          <p:cNvSpPr>
            <a:spLocks noGrp="1"/>
          </p:cNvSpPr>
          <p:nvPr>
            <p:ph type="title"/>
          </p:nvPr>
        </p:nvSpPr>
        <p:spPr>
          <a:xfrm>
            <a:off x="767289" y="1296537"/>
            <a:ext cx="4220967" cy="1907840"/>
          </a:xfrm>
        </p:spPr>
        <p:txBody>
          <a:bodyPr anchor="b">
            <a:normAutofit/>
          </a:bodyPr>
          <a:lstStyle/>
          <a:p>
            <a:r>
              <a:rPr lang="en-US" sz="3700">
                <a:solidFill>
                  <a:schemeClr val="bg1"/>
                </a:solidFill>
              </a:rPr>
              <a:t>Node2Vec Algorithm and Biased Random Walk</a:t>
            </a:r>
            <a:endParaRPr lang="en-IE" sz="3700">
              <a:solidFill>
                <a:schemeClr val="bg1"/>
              </a:solidFill>
            </a:endParaRPr>
          </a:p>
        </p:txBody>
      </p:sp>
      <p:grpSp>
        <p:nvGrpSpPr>
          <p:cNvPr id="38" name="Group 37">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9"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CAD5516D-4442-1A03-0D63-0D1D5069F9F7}"/>
              </a:ext>
            </a:extLst>
          </p:cNvPr>
          <p:cNvPicPr>
            <a:picLocks noChangeAspect="1"/>
          </p:cNvPicPr>
          <p:nvPr/>
        </p:nvPicPr>
        <p:blipFill>
          <a:blip r:embed="rId2"/>
          <a:stretch>
            <a:fillRect/>
          </a:stretch>
        </p:blipFill>
        <p:spPr>
          <a:xfrm>
            <a:off x="6368716" y="1061627"/>
            <a:ext cx="5055994" cy="2123517"/>
          </a:xfrm>
          <a:prstGeom prst="rect">
            <a:avLst/>
          </a:prstGeom>
        </p:spPr>
      </p:pic>
      <p:sp>
        <p:nvSpPr>
          <p:cNvPr id="9" name="Content Placeholder 8">
            <a:extLst>
              <a:ext uri="{FF2B5EF4-FFF2-40B4-BE49-F238E27FC236}">
                <a16:creationId xmlns:a16="http://schemas.microsoft.com/office/drawing/2014/main" id="{CA4E98F5-6D65-2198-76FF-4530A1790E97}"/>
              </a:ext>
            </a:extLst>
          </p:cNvPr>
          <p:cNvSpPr>
            <a:spLocks noGrp="1"/>
          </p:cNvSpPr>
          <p:nvPr>
            <p:ph idx="1"/>
          </p:nvPr>
        </p:nvSpPr>
        <p:spPr>
          <a:xfrm>
            <a:off x="767290" y="3428999"/>
            <a:ext cx="4075054" cy="2741213"/>
          </a:xfrm>
        </p:spPr>
        <p:txBody>
          <a:bodyPr anchor="t">
            <a:normAutofit/>
          </a:bodyPr>
          <a:lstStyle/>
          <a:p>
            <a:r>
              <a:rPr lang="en-US" sz="2000" dirty="0">
                <a:solidFill>
                  <a:schemeClr val="bg1"/>
                </a:solidFill>
              </a:rPr>
              <a:t>Compute random walk probabilities</a:t>
            </a:r>
          </a:p>
          <a:p>
            <a:r>
              <a:rPr lang="en-US" sz="2000" dirty="0">
                <a:solidFill>
                  <a:schemeClr val="bg1"/>
                </a:solidFill>
              </a:rPr>
              <a:t>Simulate r Random Walks of length starting from each node u</a:t>
            </a:r>
          </a:p>
          <a:p>
            <a:r>
              <a:rPr lang="en-US" sz="2000" dirty="0">
                <a:solidFill>
                  <a:schemeClr val="bg1"/>
                </a:solidFill>
              </a:rPr>
              <a:t>Optimize the node2vec objective using “Stochastic Gradient Descent”</a:t>
            </a:r>
          </a:p>
        </p:txBody>
      </p:sp>
      <p:pic>
        <p:nvPicPr>
          <p:cNvPr id="7" name="Picture 6">
            <a:extLst>
              <a:ext uri="{FF2B5EF4-FFF2-40B4-BE49-F238E27FC236}">
                <a16:creationId xmlns:a16="http://schemas.microsoft.com/office/drawing/2014/main" id="{96A776DF-9D5C-5ADC-7707-05867F180315}"/>
              </a:ext>
            </a:extLst>
          </p:cNvPr>
          <p:cNvPicPr>
            <a:picLocks noChangeAspect="1"/>
          </p:cNvPicPr>
          <p:nvPr/>
        </p:nvPicPr>
        <p:blipFill>
          <a:blip r:embed="rId3"/>
          <a:stretch>
            <a:fillRect/>
          </a:stretch>
        </p:blipFill>
        <p:spPr>
          <a:xfrm>
            <a:off x="6585046" y="3965629"/>
            <a:ext cx="4837061" cy="1543743"/>
          </a:xfrm>
          <a:prstGeom prst="rect">
            <a:avLst/>
          </a:prstGeom>
        </p:spPr>
      </p:pic>
    </p:spTree>
    <p:extLst>
      <p:ext uri="{BB962C8B-B14F-4D97-AF65-F5344CB8AC3E}">
        <p14:creationId xmlns:p14="http://schemas.microsoft.com/office/powerpoint/2010/main" val="145492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0C5E15-1CB1-6EC6-5379-182819D50932}"/>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Binary Operators for Learning edge Features</a:t>
            </a:r>
            <a:endParaRPr lang="en-IE" dirty="0">
              <a:solidFill>
                <a:srgbClr val="FFFFFF"/>
              </a:solidFill>
            </a:endParaRPr>
          </a:p>
        </p:txBody>
      </p:sp>
      <p:sp>
        <p:nvSpPr>
          <p:cNvPr id="3" name="Content Placeholder 2">
            <a:extLst>
              <a:ext uri="{FF2B5EF4-FFF2-40B4-BE49-F238E27FC236}">
                <a16:creationId xmlns:a16="http://schemas.microsoft.com/office/drawing/2014/main" id="{0F092DD9-ED4C-BE88-6BF4-A8F92B5672B5}"/>
              </a:ext>
            </a:extLst>
          </p:cNvPr>
          <p:cNvSpPr>
            <a:spLocks noGrp="1"/>
          </p:cNvSpPr>
          <p:nvPr>
            <p:ph idx="1"/>
          </p:nvPr>
        </p:nvSpPr>
        <p:spPr>
          <a:xfrm>
            <a:off x="4699818" y="640082"/>
            <a:ext cx="6848715" cy="2484884"/>
          </a:xfrm>
        </p:spPr>
        <p:txBody>
          <a:bodyPr anchor="ctr">
            <a:normAutofit/>
          </a:bodyPr>
          <a:lstStyle/>
          <a:p>
            <a:pPr marL="0" indent="0" algn="l">
              <a:buNone/>
            </a:pPr>
            <a:r>
              <a:rPr lang="en-US" sz="2000" dirty="0"/>
              <a:t> </a:t>
            </a:r>
            <a:r>
              <a:rPr lang="en-US" sz="1800" b="0" i="0" u="none" strike="noStrike" baseline="0" dirty="0">
                <a:latin typeface="NimbusRomNo9L-Regu"/>
              </a:rPr>
              <a:t>We also show how feature representations of individual nodes</a:t>
            </a:r>
          </a:p>
          <a:p>
            <a:pPr marL="0" indent="0" algn="l">
              <a:buNone/>
            </a:pPr>
            <a:r>
              <a:rPr lang="en-US" sz="1800" b="0" i="0" u="none" strike="noStrike" baseline="0" dirty="0">
                <a:latin typeface="NimbusRomNo9L-Regu"/>
              </a:rPr>
              <a:t>can be extended to pairs of nodes (</a:t>
            </a:r>
            <a:r>
              <a:rPr lang="en-US" sz="1800" b="0" i="0" u="none" strike="noStrike" baseline="0" dirty="0">
                <a:latin typeface="NimbusRomNo9L-ReguItal"/>
              </a:rPr>
              <a:t>i.e.</a:t>
            </a:r>
            <a:r>
              <a:rPr lang="en-US" sz="1800" b="0" i="0" u="none" strike="noStrike" baseline="0" dirty="0">
                <a:latin typeface="NimbusRomNo9L-Regu"/>
              </a:rPr>
              <a:t>, edges). In order to generate</a:t>
            </a:r>
          </a:p>
          <a:p>
            <a:pPr marL="0" indent="0" algn="l">
              <a:buNone/>
            </a:pPr>
            <a:r>
              <a:rPr lang="en-US" sz="1800" b="0" i="0" u="none" strike="noStrike" baseline="0" dirty="0">
                <a:latin typeface="NimbusRomNo9L-Regu"/>
              </a:rPr>
              <a:t>feature representations of edges, we compose the learned feature</a:t>
            </a:r>
          </a:p>
          <a:p>
            <a:pPr marL="0" indent="0" algn="l">
              <a:buNone/>
            </a:pPr>
            <a:r>
              <a:rPr lang="en-US" sz="1800" b="0" i="0" u="none" strike="noStrike" baseline="0" dirty="0">
                <a:latin typeface="NimbusRomNo9L-Regu"/>
              </a:rPr>
              <a:t>representations of the individual nodes using simple binary operators.</a:t>
            </a:r>
          </a:p>
          <a:p>
            <a:pPr marL="0" indent="0" algn="l">
              <a:buNone/>
            </a:pPr>
            <a:r>
              <a:rPr lang="en-US" sz="1800" b="0" i="0" u="none" strike="noStrike" baseline="0" dirty="0">
                <a:latin typeface="NimbusRomNo9L-Regu"/>
              </a:rPr>
              <a:t>This compositionality lends </a:t>
            </a:r>
            <a:r>
              <a:rPr lang="en-US" sz="1800" b="0" i="0" u="none" strike="noStrike" baseline="0" dirty="0">
                <a:latin typeface="NimbusRomNo9L-Regu-Slant_167"/>
              </a:rPr>
              <a:t>node2vec </a:t>
            </a:r>
            <a:r>
              <a:rPr lang="en-US" sz="1800" b="0" i="0" u="none" strike="noStrike" baseline="0" dirty="0">
                <a:latin typeface="NimbusRomNo9L-Regu"/>
              </a:rPr>
              <a:t>to prediction tasks</a:t>
            </a:r>
          </a:p>
          <a:p>
            <a:pPr marL="0" indent="0" algn="l">
              <a:buNone/>
            </a:pPr>
            <a:r>
              <a:rPr lang="en-US" sz="1800" b="0" i="0" u="none" strike="noStrike" baseline="0" dirty="0">
                <a:latin typeface="NimbusRomNo9L-Regu"/>
              </a:rPr>
              <a:t>involving nodes as well as edges</a:t>
            </a:r>
            <a:endParaRPr lang="en-IE" sz="2000" dirty="0"/>
          </a:p>
        </p:txBody>
      </p:sp>
      <p:pic>
        <p:nvPicPr>
          <p:cNvPr id="5" name="Picture 4">
            <a:extLst>
              <a:ext uri="{FF2B5EF4-FFF2-40B4-BE49-F238E27FC236}">
                <a16:creationId xmlns:a16="http://schemas.microsoft.com/office/drawing/2014/main" id="{C7E9A63B-6C05-316C-D9F7-CEDA26A17A5A}"/>
              </a:ext>
            </a:extLst>
          </p:cNvPr>
          <p:cNvPicPr>
            <a:picLocks noChangeAspect="1"/>
          </p:cNvPicPr>
          <p:nvPr/>
        </p:nvPicPr>
        <p:blipFill>
          <a:blip r:embed="rId2"/>
          <a:stretch>
            <a:fillRect/>
          </a:stretch>
        </p:blipFill>
        <p:spPr>
          <a:xfrm>
            <a:off x="4654297" y="3646284"/>
            <a:ext cx="6894236" cy="2089163"/>
          </a:xfrm>
          <a:prstGeom prst="rect">
            <a:avLst/>
          </a:prstGeom>
        </p:spPr>
      </p:pic>
    </p:spTree>
    <p:extLst>
      <p:ext uri="{BB962C8B-B14F-4D97-AF65-F5344CB8AC3E}">
        <p14:creationId xmlns:p14="http://schemas.microsoft.com/office/powerpoint/2010/main" val="51175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79ED84-D207-9518-5796-ED17BCC61C02}"/>
              </a:ext>
            </a:extLst>
          </p:cNvPr>
          <p:cNvSpPr>
            <a:spLocks noGrp="1"/>
          </p:cNvSpPr>
          <p:nvPr>
            <p:ph type="title"/>
          </p:nvPr>
        </p:nvSpPr>
        <p:spPr>
          <a:xfrm>
            <a:off x="621792" y="1161288"/>
            <a:ext cx="3602736" cy="4526280"/>
          </a:xfrm>
        </p:spPr>
        <p:txBody>
          <a:bodyPr>
            <a:normAutofit/>
          </a:bodyPr>
          <a:lstStyle/>
          <a:p>
            <a:r>
              <a:rPr lang="en-US" sz="4000" dirty="0"/>
              <a:t>A Brief Summary of Steps of Code</a:t>
            </a:r>
            <a:br>
              <a:rPr lang="en-US" sz="4000" dirty="0"/>
            </a:br>
            <a:endParaRPr lang="en-IE" sz="4000" dirty="0"/>
          </a:p>
        </p:txBody>
      </p:sp>
      <p:sp>
        <p:nvSpPr>
          <p:cNvPr id="29"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3" name="Content Placeholder 2">
            <a:extLst>
              <a:ext uri="{FF2B5EF4-FFF2-40B4-BE49-F238E27FC236}">
                <a16:creationId xmlns:a16="http://schemas.microsoft.com/office/drawing/2014/main" id="{528A4468-3A5F-CB45-277E-61AF83DF8F47}"/>
              </a:ext>
            </a:extLst>
          </p:cNvPr>
          <p:cNvGraphicFramePr>
            <a:graphicFrameLocks noGrp="1"/>
          </p:cNvGraphicFramePr>
          <p:nvPr>
            <p:ph idx="1"/>
            <p:extLst>
              <p:ext uri="{D42A27DB-BD31-4B8C-83A1-F6EECF244321}">
                <p14:modId xmlns:p14="http://schemas.microsoft.com/office/powerpoint/2010/main" val="196639773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8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20443-4961-9ED9-5E9B-3BB0D3A9651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Confusion Matrix</a:t>
            </a:r>
          </a:p>
        </p:txBody>
      </p:sp>
      <p:pic>
        <p:nvPicPr>
          <p:cNvPr id="1026" name="Picture 2" descr="Confusion Matrix for Your Multi-Class Machine Learning Model | by Joydwip  Mohajon | Towards Data Science">
            <a:extLst>
              <a:ext uri="{FF2B5EF4-FFF2-40B4-BE49-F238E27FC236}">
                <a16:creationId xmlns:a16="http://schemas.microsoft.com/office/drawing/2014/main" id="{8253EDE2-084A-CC4C-A5A0-C4D787A24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020687"/>
            <a:ext cx="6780700" cy="481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4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CA2521-7C1A-70C7-0891-BDC6AEEB3196}"/>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F1 Score</a:t>
            </a:r>
            <a:endParaRPr lang="en-IE" sz="3200">
              <a:solidFill>
                <a:srgbClr val="FFFFFF"/>
              </a:solidFill>
            </a:endParaRPr>
          </a:p>
        </p:txBody>
      </p:sp>
      <p:sp>
        <p:nvSpPr>
          <p:cNvPr id="3" name="Content Placeholder 2">
            <a:extLst>
              <a:ext uri="{FF2B5EF4-FFF2-40B4-BE49-F238E27FC236}">
                <a16:creationId xmlns:a16="http://schemas.microsoft.com/office/drawing/2014/main" id="{29903627-D8F1-8ED2-17A3-3892CB0EEFE7}"/>
              </a:ext>
            </a:extLst>
          </p:cNvPr>
          <p:cNvSpPr>
            <a:spLocks noGrp="1"/>
          </p:cNvSpPr>
          <p:nvPr>
            <p:ph idx="1"/>
          </p:nvPr>
        </p:nvSpPr>
        <p:spPr>
          <a:xfrm>
            <a:off x="966951" y="3355130"/>
            <a:ext cx="2669407" cy="2427333"/>
          </a:xfrm>
        </p:spPr>
        <p:txBody>
          <a:bodyPr>
            <a:normAutofit/>
          </a:bodyPr>
          <a:lstStyle/>
          <a:p>
            <a:r>
              <a:rPr lang="en-US" sz="1600" i="0" dirty="0">
                <a:effectLst/>
                <a:latin typeface="Times New Roman" panose="02020603050405020304" pitchFamily="18" charset="0"/>
                <a:ea typeface="Tahoma" panose="020B0604030504040204" pitchFamily="34" charset="0"/>
                <a:cs typeface="Times New Roman" panose="02020603050405020304" pitchFamily="18" charset="0"/>
              </a:rPr>
              <a:t>The F1-score combines the precision and recall of a classifier into a single metric by taking their harmonic mean.</a:t>
            </a:r>
            <a:endParaRPr lang="en-IE" sz="16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15DF1EA-9980-3D3C-FAE0-F4A014972FDC}"/>
              </a:ext>
            </a:extLst>
          </p:cNvPr>
          <p:cNvPicPr>
            <a:picLocks noChangeAspect="1"/>
          </p:cNvPicPr>
          <p:nvPr/>
        </p:nvPicPr>
        <p:blipFill>
          <a:blip r:embed="rId2"/>
          <a:stretch>
            <a:fillRect/>
          </a:stretch>
        </p:blipFill>
        <p:spPr>
          <a:xfrm>
            <a:off x="4662102" y="1788255"/>
            <a:ext cx="6903723" cy="3158452"/>
          </a:xfrm>
          <a:prstGeom prst="rect">
            <a:avLst/>
          </a:prstGeom>
        </p:spPr>
      </p:pic>
    </p:spTree>
    <p:extLst>
      <p:ext uri="{BB962C8B-B14F-4D97-AF65-F5344CB8AC3E}">
        <p14:creationId xmlns:p14="http://schemas.microsoft.com/office/powerpoint/2010/main" val="876203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ABDE-7709-8FF9-DE53-EA02734B7E85}"/>
              </a:ext>
            </a:extLst>
          </p:cNvPr>
          <p:cNvSpPr>
            <a:spLocks noGrp="1"/>
          </p:cNvSpPr>
          <p:nvPr>
            <p:ph type="title"/>
          </p:nvPr>
        </p:nvSpPr>
        <p:spPr>
          <a:xfrm>
            <a:off x="648929" y="629266"/>
            <a:ext cx="3505495" cy="1622321"/>
          </a:xfrm>
        </p:spPr>
        <p:txBody>
          <a:bodyPr>
            <a:normAutofit/>
          </a:bodyPr>
          <a:lstStyle/>
          <a:p>
            <a:r>
              <a:rPr lang="en-IE" sz="3100" b="0" i="0" dirty="0">
                <a:effectLst/>
                <a:latin typeface="Georgia" panose="02040502050405020303" pitchFamily="18" charset="0"/>
              </a:rPr>
              <a:t>Matthews correlation coefficient (MCC)</a:t>
            </a:r>
            <a:endParaRPr lang="en-IE" sz="3100" dirty="0"/>
          </a:p>
        </p:txBody>
      </p:sp>
      <p:sp>
        <p:nvSpPr>
          <p:cNvPr id="3" name="Content Placeholder 2">
            <a:extLst>
              <a:ext uri="{FF2B5EF4-FFF2-40B4-BE49-F238E27FC236}">
                <a16:creationId xmlns:a16="http://schemas.microsoft.com/office/drawing/2014/main" id="{5254EF3C-4B6A-CF7F-A4E9-5CE13A6F57CB}"/>
              </a:ext>
            </a:extLst>
          </p:cNvPr>
          <p:cNvSpPr>
            <a:spLocks noGrp="1"/>
          </p:cNvSpPr>
          <p:nvPr>
            <p:ph idx="1"/>
          </p:nvPr>
        </p:nvSpPr>
        <p:spPr>
          <a:xfrm>
            <a:off x="648931" y="2438400"/>
            <a:ext cx="3505494" cy="3785419"/>
          </a:xfrm>
        </p:spPr>
        <p:txBody>
          <a:bodyPr>
            <a:normAutofit lnSpcReduction="10000"/>
          </a:bodyPr>
          <a:lstStyle/>
          <a:p>
            <a:r>
              <a:rPr lang="en-US" sz="1700" b="0" i="0" dirty="0">
                <a:effectLst/>
                <a:latin typeface="Georgia" panose="02040502050405020303" pitchFamily="18" charset="0"/>
              </a:rPr>
              <a:t>The Matthews correlation coefficient (MCC), instead, is a more reliable statistical rate that produces a high score only if the prediction obtained good results in all of the four confusion matrix categories (true positives, false negatives, true negatives, and false positives), proportionally both to the size of positive elements and the size of negative elements in the dataset.</a:t>
            </a:r>
          </a:p>
          <a:p>
            <a:r>
              <a:rPr lang="en-US" sz="1700" b="0" i="0" dirty="0">
                <a:effectLst/>
                <a:latin typeface="Georgia" panose="02040502050405020303" pitchFamily="18" charset="0"/>
              </a:rPr>
              <a:t> r is cor</a:t>
            </a:r>
            <a:r>
              <a:rPr lang="en-US" sz="1700" dirty="0">
                <a:latin typeface="Georgia" panose="02040502050405020303" pitchFamily="18" charset="0"/>
              </a:rPr>
              <a:t>relation </a:t>
            </a:r>
            <a:r>
              <a:rPr lang="en-IE" sz="1800" b="0" i="0" dirty="0">
                <a:effectLst/>
                <a:latin typeface="Georgia" panose="02040502050405020303" pitchFamily="18" charset="0"/>
              </a:rPr>
              <a:t>coefficient</a:t>
            </a:r>
            <a:endParaRPr lang="en-US" sz="1700" b="0" i="0" dirty="0">
              <a:effectLst/>
              <a:latin typeface="Georgia" panose="02040502050405020303" pitchFamily="18" charset="0"/>
            </a:endParaRPr>
          </a:p>
          <a:p>
            <a:pPr marL="0" indent="0">
              <a:buNone/>
            </a:pPr>
            <a:br>
              <a:rPr lang="en-US" sz="1700" dirty="0"/>
            </a:br>
            <a:endParaRPr lang="en-IE" sz="1700" dirty="0"/>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F2D1DA-8940-3508-EB0A-DEEE853EB621}"/>
              </a:ext>
            </a:extLst>
          </p:cNvPr>
          <p:cNvPicPr>
            <a:picLocks noChangeAspect="1"/>
          </p:cNvPicPr>
          <p:nvPr/>
        </p:nvPicPr>
        <p:blipFill>
          <a:blip r:embed="rId2"/>
          <a:stretch>
            <a:fillRect/>
          </a:stretch>
        </p:blipFill>
        <p:spPr>
          <a:xfrm>
            <a:off x="5405862" y="1910695"/>
            <a:ext cx="6019331" cy="3033363"/>
          </a:xfrm>
          <a:prstGeom prst="rect">
            <a:avLst/>
          </a:prstGeom>
          <a:effectLst/>
        </p:spPr>
      </p:pic>
    </p:spTree>
    <p:extLst>
      <p:ext uri="{BB962C8B-B14F-4D97-AF65-F5344CB8AC3E}">
        <p14:creationId xmlns:p14="http://schemas.microsoft.com/office/powerpoint/2010/main" val="410716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99917-DBCF-43E8-1C97-FF0376C62377}"/>
              </a:ext>
            </a:extLst>
          </p:cNvPr>
          <p:cNvSpPr>
            <a:spLocks noGrp="1"/>
          </p:cNvSpPr>
          <p:nvPr>
            <p:ph type="title"/>
          </p:nvPr>
        </p:nvSpPr>
        <p:spPr>
          <a:xfrm>
            <a:off x="704088" y="0"/>
            <a:ext cx="4164401" cy="1851885"/>
          </a:xfrm>
        </p:spPr>
        <p:txBody>
          <a:bodyPr>
            <a:normAutofit/>
          </a:bodyPr>
          <a:lstStyle/>
          <a:p>
            <a:r>
              <a:rPr lang="en-US" sz="4000" dirty="0"/>
              <a:t>Result </a:t>
            </a:r>
            <a:endParaRPr lang="en-IE" sz="4000" dirty="0"/>
          </a:p>
        </p:txBody>
      </p:sp>
      <p:sp>
        <p:nvSpPr>
          <p:cNvPr id="3" name="Content Placeholder 2">
            <a:extLst>
              <a:ext uri="{FF2B5EF4-FFF2-40B4-BE49-F238E27FC236}">
                <a16:creationId xmlns:a16="http://schemas.microsoft.com/office/drawing/2014/main" id="{0F0F414C-2BCF-3181-3002-2679BDB0CD7D}"/>
              </a:ext>
            </a:extLst>
          </p:cNvPr>
          <p:cNvSpPr>
            <a:spLocks noGrp="1"/>
          </p:cNvSpPr>
          <p:nvPr>
            <p:ph idx="1"/>
          </p:nvPr>
        </p:nvSpPr>
        <p:spPr>
          <a:xfrm>
            <a:off x="5188941" y="370319"/>
            <a:ext cx="6298971" cy="1851885"/>
          </a:xfrm>
        </p:spPr>
        <p:txBody>
          <a:bodyPr anchor="ctr">
            <a:normAutofit fontScale="85000" lnSpcReduction="10000"/>
          </a:bodyPr>
          <a:lstStyle/>
          <a:p>
            <a:r>
              <a:rPr lang="en-US" sz="2000" dirty="0"/>
              <a:t>Our parameters are:</a:t>
            </a:r>
          </a:p>
          <a:p>
            <a:r>
              <a:rPr lang="en-IE" sz="2000" dirty="0"/>
              <a:t>q=2.0(discover) , p=2.0(return back the previous node), dimension=16 , number of walk=10</a:t>
            </a:r>
          </a:p>
          <a:p>
            <a:r>
              <a:rPr lang="en-IE" sz="2000" dirty="0"/>
              <a:t>Other parameters will be constant. </a:t>
            </a:r>
          </a:p>
          <a:p>
            <a:endParaRPr lang="en-IE" sz="2000" dirty="0"/>
          </a:p>
          <a:p>
            <a:r>
              <a:rPr lang="en-IE" sz="2000" dirty="0"/>
              <a:t>Green means it is true and red one is the edge shouldn’t exit</a:t>
            </a:r>
          </a:p>
        </p:txBody>
      </p:sp>
      <p:pic>
        <p:nvPicPr>
          <p:cNvPr id="6" name="Picture 5" descr="Green means it is true and red one is the edge shouldn’t exits&#10;">
            <a:extLst>
              <a:ext uri="{FF2B5EF4-FFF2-40B4-BE49-F238E27FC236}">
                <a16:creationId xmlns:a16="http://schemas.microsoft.com/office/drawing/2014/main" id="{180C7CB6-98DC-DA09-1359-E6E412D4F793}"/>
              </a:ext>
            </a:extLst>
          </p:cNvPr>
          <p:cNvPicPr>
            <a:picLocks noChangeAspect="1"/>
          </p:cNvPicPr>
          <p:nvPr/>
        </p:nvPicPr>
        <p:blipFill rotWithShape="1">
          <a:blip r:embed="rId2"/>
          <a:srcRect t="2600" b="3336"/>
          <a:stretch/>
        </p:blipFill>
        <p:spPr>
          <a:xfrm>
            <a:off x="-100354" y="1509486"/>
            <a:ext cx="5102967" cy="4800049"/>
          </a:xfrm>
          <a:prstGeom prst="rect">
            <a:avLst/>
          </a:prstGeom>
        </p:spPr>
      </p:pic>
      <p:pic>
        <p:nvPicPr>
          <p:cNvPr id="8" name="Picture 7">
            <a:extLst>
              <a:ext uri="{FF2B5EF4-FFF2-40B4-BE49-F238E27FC236}">
                <a16:creationId xmlns:a16="http://schemas.microsoft.com/office/drawing/2014/main" id="{C7AA7520-BE8D-660A-5740-970541D636D5}"/>
              </a:ext>
            </a:extLst>
          </p:cNvPr>
          <p:cNvPicPr>
            <a:picLocks noChangeAspect="1"/>
          </p:cNvPicPr>
          <p:nvPr/>
        </p:nvPicPr>
        <p:blipFill rotWithShape="1">
          <a:blip r:embed="rId3"/>
          <a:srcRect r="18794" b="-1"/>
          <a:stretch/>
        </p:blipFill>
        <p:spPr>
          <a:xfrm>
            <a:off x="5188940" y="2392326"/>
            <a:ext cx="6298971" cy="3917209"/>
          </a:xfrm>
          <a:prstGeom prst="rect">
            <a:avLst/>
          </a:prstGeom>
        </p:spPr>
      </p:pic>
    </p:spTree>
    <p:extLst>
      <p:ext uri="{BB962C8B-B14F-4D97-AF65-F5344CB8AC3E}">
        <p14:creationId xmlns:p14="http://schemas.microsoft.com/office/powerpoint/2010/main" val="149900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A698-780B-CFAD-6FC4-75847BB03474}"/>
              </a:ext>
            </a:extLst>
          </p:cNvPr>
          <p:cNvSpPr>
            <a:spLocks noGrp="1"/>
          </p:cNvSpPr>
          <p:nvPr>
            <p:ph type="title"/>
          </p:nvPr>
        </p:nvSpPr>
        <p:spPr>
          <a:xfrm>
            <a:off x="886968" y="1472184"/>
            <a:ext cx="3767328" cy="4581144"/>
          </a:xfrm>
        </p:spPr>
        <p:txBody>
          <a:bodyPr anchor="t">
            <a:normAutofit/>
          </a:bodyPr>
          <a:lstStyle/>
          <a:p>
            <a:r>
              <a:rPr lang="en-US" sz="4600" b="1" i="0">
                <a:effectLst/>
                <a:latin typeface="Lucida Grande"/>
              </a:rPr>
              <a:t>Evaluating Node Embeddings of Complex Networks</a:t>
            </a:r>
            <a:br>
              <a:rPr lang="en-US" sz="4600" b="1" i="0">
                <a:effectLst/>
                <a:latin typeface="Lucida Grande"/>
              </a:rPr>
            </a:br>
            <a:br>
              <a:rPr lang="en-US" sz="4600"/>
            </a:br>
            <a:endParaRPr lang="en-IE" sz="4600"/>
          </a:p>
        </p:txBody>
      </p:sp>
      <p:sp>
        <p:nvSpPr>
          <p:cNvPr id="3" name="Content Placeholder 2">
            <a:extLst>
              <a:ext uri="{FF2B5EF4-FFF2-40B4-BE49-F238E27FC236}">
                <a16:creationId xmlns:a16="http://schemas.microsoft.com/office/drawing/2014/main" id="{D4D2CE26-110D-3AEC-9013-0927EAD2D000}"/>
              </a:ext>
            </a:extLst>
          </p:cNvPr>
          <p:cNvSpPr>
            <a:spLocks noGrp="1"/>
          </p:cNvSpPr>
          <p:nvPr>
            <p:ph idx="1"/>
          </p:nvPr>
        </p:nvSpPr>
        <p:spPr>
          <a:xfrm>
            <a:off x="5248656" y="1472184"/>
            <a:ext cx="6153912" cy="4581144"/>
          </a:xfrm>
        </p:spPr>
        <p:txBody>
          <a:bodyPr>
            <a:normAutofit/>
          </a:bodyPr>
          <a:lstStyle/>
          <a:p>
            <a:r>
              <a:rPr lang="en-US" sz="2400" dirty="0"/>
              <a:t> It is our paper that we use in this project. You can find it in </a:t>
            </a:r>
            <a:r>
              <a:rPr lang="en-IE" sz="2400" b="0" i="0" u="sng" dirty="0">
                <a:effectLst/>
                <a:latin typeface="Times New Roman" panose="02020603050405020304" pitchFamily="18" charset="0"/>
                <a:cs typeface="Times New Roman" panose="02020603050405020304" pitchFamily="18" charset="0"/>
                <a:hlinkClick r:id="rId2"/>
              </a:rPr>
              <a:t>here</a:t>
            </a:r>
            <a:endParaRPr lang="en-IE" sz="2400" b="0" i="0" u="sng" dirty="0">
              <a:effectLst/>
              <a:latin typeface="Times New Roman" panose="02020603050405020304" pitchFamily="18" charset="0"/>
              <a:cs typeface="Times New Roman" panose="02020603050405020304" pitchFamily="18" charset="0"/>
            </a:endParaRPr>
          </a:p>
          <a:p>
            <a:endParaRPr lang="en-IE" sz="2400" dirty="0"/>
          </a:p>
        </p:txBody>
      </p:sp>
      <p:grpSp>
        <p:nvGrpSpPr>
          <p:cNvPr id="8" name="Group 7">
            <a:extLst>
              <a:ext uri="{FF2B5EF4-FFF2-40B4-BE49-F238E27FC236}">
                <a16:creationId xmlns:a16="http://schemas.microsoft.com/office/drawing/2014/main" id="{DDAE397D-2F47-480F-95CA-D5EDB24333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D66E0D2-4D47-45F5-9F6C-04DF950CB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C36CD79E-81FA-41B2-9A38-E0E26BCB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58CF2E87-8DCB-4A21-A926-1879E39DE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E8EBCED8-09A7-4078-908F-87C5C9094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881B8E24-1A3B-4288-834C-5C75EE61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CE6C6947-62CC-47B5-8006-0DBB11057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5A3EA873-FF38-49B1-AA18-6CAA8278A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B74FB34-BB05-4313-9474-A4F9B27A5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3673863D-063E-49A6-9856-52014BB4D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59E7384A-6379-482C-8070-680EA33AF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C6A49E1B-06B5-467F-97A5-EE77945A7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C67D60A3-4CE7-453B-97D1-08DD83271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333C1DC-BC77-4584-B472-AE19C4A09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30CC34F2-2D02-4DC8-8951-5E29E0866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C77A3E1B-1C72-4437-A8A1-FC659C9E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4EE3E561-115A-4994-832B-FB79E4498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D389D14E-E715-4844-8E58-ED5A66AB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4208B28A-82FB-48D4-9087-806354C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330334B-C28B-49CB-8643-6EF946230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221AA9B-1DD9-4FC4-947F-90C0582F7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9214B596-B3CC-43CB-A72A-2ADABBE5B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Isosceles Triangle 30">
            <a:extLst>
              <a:ext uri="{FF2B5EF4-FFF2-40B4-BE49-F238E27FC236}">
                <a16:creationId xmlns:a16="http://schemas.microsoft.com/office/drawing/2014/main" id="{64F9BF67-14D7-4F9D-A8E4-4BB8DE351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75225" y="1331697"/>
            <a:ext cx="193249" cy="16659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Tree>
    <p:extLst>
      <p:ext uri="{BB962C8B-B14F-4D97-AF65-F5344CB8AC3E}">
        <p14:creationId xmlns:p14="http://schemas.microsoft.com/office/powerpoint/2010/main" val="88548334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67707D4D-04F0-4FAE-2EC3-32D62E935F3C}"/>
              </a:ext>
            </a:extLst>
          </p:cNvPr>
          <p:cNvPicPr>
            <a:picLocks noGrp="1" noChangeAspect="1"/>
          </p:cNvPicPr>
          <p:nvPr>
            <p:ph idx="1"/>
          </p:nvPr>
        </p:nvPicPr>
        <p:blipFill>
          <a:blip r:embed="rId2"/>
          <a:stretch>
            <a:fillRect/>
          </a:stretch>
        </p:blipFill>
        <p:spPr>
          <a:xfrm>
            <a:off x="838200" y="704850"/>
            <a:ext cx="3956050" cy="3956050"/>
          </a:xfrm>
        </p:spPr>
      </p:pic>
      <p:pic>
        <p:nvPicPr>
          <p:cNvPr id="7" name="Picture 6" descr="Calendar&#10;&#10;Description automatically generated">
            <a:extLst>
              <a:ext uri="{FF2B5EF4-FFF2-40B4-BE49-F238E27FC236}">
                <a16:creationId xmlns:a16="http://schemas.microsoft.com/office/drawing/2014/main" id="{CAB94541-4A69-2399-2904-81C3668B58D9}"/>
              </a:ext>
            </a:extLst>
          </p:cNvPr>
          <p:cNvPicPr>
            <a:picLocks noChangeAspect="1"/>
          </p:cNvPicPr>
          <p:nvPr/>
        </p:nvPicPr>
        <p:blipFill>
          <a:blip r:embed="rId3"/>
          <a:stretch>
            <a:fillRect/>
          </a:stretch>
        </p:blipFill>
        <p:spPr>
          <a:xfrm>
            <a:off x="4865688" y="704850"/>
            <a:ext cx="6488113" cy="3956050"/>
          </a:xfrm>
          <a:prstGeom prst="rect">
            <a:avLst/>
          </a:prstGeom>
        </p:spPr>
      </p:pic>
      <p:sp>
        <p:nvSpPr>
          <p:cNvPr id="2" name="Title 1">
            <a:extLst>
              <a:ext uri="{FF2B5EF4-FFF2-40B4-BE49-F238E27FC236}">
                <a16:creationId xmlns:a16="http://schemas.microsoft.com/office/drawing/2014/main" id="{231EAA7E-41DB-B924-DCA1-1920B11F9C3C}"/>
              </a:ext>
            </a:extLst>
          </p:cNvPr>
          <p:cNvSpPr>
            <a:spLocks noGrp="1"/>
          </p:cNvSpPr>
          <p:nvPr>
            <p:ph type="title"/>
          </p:nvPr>
        </p:nvSpPr>
        <p:spPr>
          <a:xfrm>
            <a:off x="838200" y="5529884"/>
            <a:ext cx="7719381" cy="1096331"/>
          </a:xfrm>
        </p:spPr>
        <p:txBody>
          <a:bodyPr>
            <a:normAutofit/>
          </a:bodyPr>
          <a:lstStyle/>
          <a:p>
            <a:r>
              <a:rPr lang="en-US" sz="3700" dirty="0"/>
              <a:t>Same parameters but dimension is 128</a:t>
            </a:r>
            <a:endParaRPr lang="en-IE" sz="3700" dirty="0"/>
          </a:p>
        </p:txBody>
      </p:sp>
    </p:spTree>
    <p:extLst>
      <p:ext uri="{BB962C8B-B14F-4D97-AF65-F5344CB8AC3E}">
        <p14:creationId xmlns:p14="http://schemas.microsoft.com/office/powerpoint/2010/main" val="160651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8E1CA993-6338-1E11-52E7-26C1765F4514}"/>
              </a:ext>
            </a:extLst>
          </p:cNvPr>
          <p:cNvPicPr>
            <a:picLocks noChangeAspect="1"/>
          </p:cNvPicPr>
          <p:nvPr/>
        </p:nvPicPr>
        <p:blipFill>
          <a:blip r:embed="rId2"/>
          <a:stretch>
            <a:fillRect/>
          </a:stretch>
        </p:blipFill>
        <p:spPr>
          <a:xfrm>
            <a:off x="838200" y="682625"/>
            <a:ext cx="6443663" cy="4000500"/>
          </a:xfrm>
          <a:prstGeom prst="rect">
            <a:avLst/>
          </a:prstGeom>
        </p:spPr>
      </p:pic>
      <p:pic>
        <p:nvPicPr>
          <p:cNvPr id="5" name="Content Placeholder 4">
            <a:extLst>
              <a:ext uri="{FF2B5EF4-FFF2-40B4-BE49-F238E27FC236}">
                <a16:creationId xmlns:a16="http://schemas.microsoft.com/office/drawing/2014/main" id="{E8C96CBA-8BD2-AF33-9B78-9A40A6242863}"/>
              </a:ext>
            </a:extLst>
          </p:cNvPr>
          <p:cNvPicPr>
            <a:picLocks noGrp="1" noChangeAspect="1"/>
          </p:cNvPicPr>
          <p:nvPr>
            <p:ph idx="1"/>
          </p:nvPr>
        </p:nvPicPr>
        <p:blipFill>
          <a:blip r:embed="rId3"/>
          <a:stretch>
            <a:fillRect/>
          </a:stretch>
        </p:blipFill>
        <p:spPr>
          <a:xfrm>
            <a:off x="7280012" y="0"/>
            <a:ext cx="4838700" cy="4838700"/>
          </a:xfrm>
        </p:spPr>
      </p:pic>
      <p:sp>
        <p:nvSpPr>
          <p:cNvPr id="2" name="Title 1">
            <a:extLst>
              <a:ext uri="{FF2B5EF4-FFF2-40B4-BE49-F238E27FC236}">
                <a16:creationId xmlns:a16="http://schemas.microsoft.com/office/drawing/2014/main" id="{EA7A431A-9ADA-E311-E32C-169B1F261A42}"/>
              </a:ext>
            </a:extLst>
          </p:cNvPr>
          <p:cNvSpPr>
            <a:spLocks noGrp="1"/>
          </p:cNvSpPr>
          <p:nvPr>
            <p:ph type="title"/>
          </p:nvPr>
        </p:nvSpPr>
        <p:spPr>
          <a:xfrm>
            <a:off x="838200" y="5529884"/>
            <a:ext cx="7719381" cy="1096331"/>
          </a:xfrm>
        </p:spPr>
        <p:txBody>
          <a:bodyPr>
            <a:normAutofit/>
          </a:bodyPr>
          <a:lstStyle/>
          <a:p>
            <a:r>
              <a:rPr lang="en-US" sz="3700"/>
              <a:t>Same parameters but dimension is 256</a:t>
            </a:r>
            <a:endParaRPr lang="en-IE" sz="3700"/>
          </a:p>
        </p:txBody>
      </p:sp>
    </p:spTree>
    <p:extLst>
      <p:ext uri="{BB962C8B-B14F-4D97-AF65-F5344CB8AC3E}">
        <p14:creationId xmlns:p14="http://schemas.microsoft.com/office/powerpoint/2010/main" val="246306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6B049-86FD-4FBA-B011-5C82BF4E812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100" dirty="0"/>
              <a:t>Our parameters are:</a:t>
            </a:r>
            <a:br>
              <a:rPr lang="en-US" sz="3100" dirty="0"/>
            </a:br>
            <a:r>
              <a:rPr lang="en-US" sz="3100" dirty="0"/>
              <a:t>q=3.0 , p=2.0, dimension=16 </a:t>
            </a:r>
            <a:br>
              <a:rPr lang="en-US" sz="3100" dirty="0"/>
            </a:br>
            <a:endParaRPr lang="en-US" sz="3100" dirty="0"/>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DC3F515-F613-131A-F52B-6900F7193AB6}"/>
              </a:ext>
            </a:extLst>
          </p:cNvPr>
          <p:cNvPicPr>
            <a:picLocks noGrp="1" noChangeAspect="1"/>
          </p:cNvPicPr>
          <p:nvPr>
            <p:ph idx="1"/>
          </p:nvPr>
        </p:nvPicPr>
        <p:blipFill>
          <a:blip r:embed="rId2"/>
          <a:stretch>
            <a:fillRect/>
          </a:stretch>
        </p:blipFill>
        <p:spPr>
          <a:xfrm>
            <a:off x="7164339" y="1724214"/>
            <a:ext cx="4832086" cy="4832086"/>
          </a:xfrm>
          <a:prstGeom prst="rect">
            <a:avLst/>
          </a:prstGeom>
        </p:spPr>
      </p:pic>
      <p:pic>
        <p:nvPicPr>
          <p:cNvPr id="7" name="Picture 6">
            <a:extLst>
              <a:ext uri="{FF2B5EF4-FFF2-40B4-BE49-F238E27FC236}">
                <a16:creationId xmlns:a16="http://schemas.microsoft.com/office/drawing/2014/main" id="{3A3EEF51-0B30-BBE8-20C2-A15D9A3B520F}"/>
              </a:ext>
            </a:extLst>
          </p:cNvPr>
          <p:cNvPicPr>
            <a:picLocks noChangeAspect="1"/>
          </p:cNvPicPr>
          <p:nvPr/>
        </p:nvPicPr>
        <p:blipFill>
          <a:blip r:embed="rId3"/>
          <a:stretch>
            <a:fillRect/>
          </a:stretch>
        </p:blipFill>
        <p:spPr>
          <a:xfrm>
            <a:off x="1312589" y="2685129"/>
            <a:ext cx="5614416" cy="3270397"/>
          </a:xfrm>
          <a:prstGeom prst="rect">
            <a:avLst/>
          </a:prstGeom>
        </p:spPr>
      </p:pic>
    </p:spTree>
    <p:extLst>
      <p:ext uri="{BB962C8B-B14F-4D97-AF65-F5344CB8AC3E}">
        <p14:creationId xmlns:p14="http://schemas.microsoft.com/office/powerpoint/2010/main" val="292157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alendar&#10;&#10;Description automatically generated">
            <a:extLst>
              <a:ext uri="{FF2B5EF4-FFF2-40B4-BE49-F238E27FC236}">
                <a16:creationId xmlns:a16="http://schemas.microsoft.com/office/drawing/2014/main" id="{448C7C6D-D31E-1778-23CF-91822646AF70}"/>
              </a:ext>
            </a:extLst>
          </p:cNvPr>
          <p:cNvPicPr>
            <a:picLocks noChangeAspect="1"/>
          </p:cNvPicPr>
          <p:nvPr/>
        </p:nvPicPr>
        <p:blipFill>
          <a:blip r:embed="rId2"/>
          <a:stretch>
            <a:fillRect/>
          </a:stretch>
        </p:blipFill>
        <p:spPr>
          <a:xfrm>
            <a:off x="838200" y="727075"/>
            <a:ext cx="6532563" cy="3911600"/>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07BF313F-A22D-2A9B-A45F-7B3237E157C3}"/>
              </a:ext>
            </a:extLst>
          </p:cNvPr>
          <p:cNvPicPr>
            <a:picLocks noGrp="1" noChangeAspect="1"/>
          </p:cNvPicPr>
          <p:nvPr>
            <p:ph idx="1"/>
          </p:nvPr>
        </p:nvPicPr>
        <p:blipFill>
          <a:blip r:embed="rId3"/>
          <a:stretch>
            <a:fillRect/>
          </a:stretch>
        </p:blipFill>
        <p:spPr>
          <a:xfrm>
            <a:off x="7442200" y="727075"/>
            <a:ext cx="3911600" cy="3911600"/>
          </a:xfrm>
        </p:spPr>
      </p:pic>
      <p:sp>
        <p:nvSpPr>
          <p:cNvPr id="2" name="Title 1">
            <a:extLst>
              <a:ext uri="{FF2B5EF4-FFF2-40B4-BE49-F238E27FC236}">
                <a16:creationId xmlns:a16="http://schemas.microsoft.com/office/drawing/2014/main" id="{B43E14C8-8EEE-D8DF-130D-50DBE9C70AB8}"/>
              </a:ext>
            </a:extLst>
          </p:cNvPr>
          <p:cNvSpPr>
            <a:spLocks noGrp="1"/>
          </p:cNvSpPr>
          <p:nvPr>
            <p:ph type="title"/>
          </p:nvPr>
        </p:nvSpPr>
        <p:spPr>
          <a:xfrm>
            <a:off x="838200" y="5529884"/>
            <a:ext cx="7719381" cy="1096331"/>
          </a:xfrm>
        </p:spPr>
        <p:txBody>
          <a:bodyPr>
            <a:normAutofit/>
          </a:bodyPr>
          <a:lstStyle/>
          <a:p>
            <a:r>
              <a:rPr lang="en-US" sz="2400"/>
              <a:t>Our parameters are:</a:t>
            </a:r>
            <a:br>
              <a:rPr lang="en-US" sz="2400"/>
            </a:br>
            <a:r>
              <a:rPr lang="en-IE" sz="2400"/>
              <a:t>q=2.0 , p=3.0, dimension=16 </a:t>
            </a:r>
            <a:br>
              <a:rPr lang="en-IE" sz="2400"/>
            </a:br>
            <a:endParaRPr lang="en-IE" sz="2400"/>
          </a:p>
        </p:txBody>
      </p:sp>
    </p:spTree>
    <p:extLst>
      <p:ext uri="{BB962C8B-B14F-4D97-AF65-F5344CB8AC3E}">
        <p14:creationId xmlns:p14="http://schemas.microsoft.com/office/powerpoint/2010/main" val="2505748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96DA6-7FF6-4365-53AC-5D2360DBB8E7}"/>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1800">
                <a:solidFill>
                  <a:srgbClr val="FFFFFF"/>
                </a:solidFill>
              </a:rPr>
              <a:t>Our parameters are:</a:t>
            </a:r>
            <a:br>
              <a:rPr lang="en-US" sz="1800">
                <a:solidFill>
                  <a:srgbClr val="FFFFFF"/>
                </a:solidFill>
              </a:rPr>
            </a:br>
            <a:r>
              <a:rPr lang="en-US" sz="1800">
                <a:solidFill>
                  <a:srgbClr val="FFFFFF"/>
                </a:solidFill>
              </a:rPr>
              <a:t>q=2.0 , p=2.0, dimension=512 </a:t>
            </a:r>
            <a:br>
              <a:rPr lang="en-US" sz="1800">
                <a:solidFill>
                  <a:srgbClr val="FFFFFF"/>
                </a:solidFill>
              </a:rPr>
            </a:br>
            <a:endParaRPr lang="en-US" sz="1800">
              <a:solidFill>
                <a:srgbClr val="FFFFFF"/>
              </a:solidFill>
            </a:endParaRPr>
          </a:p>
        </p:txBody>
      </p:sp>
      <p:pic>
        <p:nvPicPr>
          <p:cNvPr id="5" name="Content Placeholder 4">
            <a:extLst>
              <a:ext uri="{FF2B5EF4-FFF2-40B4-BE49-F238E27FC236}">
                <a16:creationId xmlns:a16="http://schemas.microsoft.com/office/drawing/2014/main" id="{23D0813D-2CFA-3A4E-2DBF-8787296F6719}"/>
              </a:ext>
            </a:extLst>
          </p:cNvPr>
          <p:cNvPicPr>
            <a:picLocks noGrp="1" noChangeAspect="1"/>
          </p:cNvPicPr>
          <p:nvPr>
            <p:ph idx="1"/>
          </p:nvPr>
        </p:nvPicPr>
        <p:blipFill>
          <a:blip r:embed="rId2"/>
          <a:stretch>
            <a:fillRect/>
          </a:stretch>
        </p:blipFill>
        <p:spPr>
          <a:xfrm>
            <a:off x="320040" y="63853"/>
            <a:ext cx="5137332" cy="4293168"/>
          </a:xfrm>
          <a:prstGeom prst="rect">
            <a:avLst/>
          </a:prstGeom>
        </p:spPr>
      </p:pic>
      <p:pic>
        <p:nvPicPr>
          <p:cNvPr id="7" name="Picture 6">
            <a:extLst>
              <a:ext uri="{FF2B5EF4-FFF2-40B4-BE49-F238E27FC236}">
                <a16:creationId xmlns:a16="http://schemas.microsoft.com/office/drawing/2014/main" id="{B112EF8E-45A7-3CFE-157F-E926B405C0D8}"/>
              </a:ext>
            </a:extLst>
          </p:cNvPr>
          <p:cNvPicPr>
            <a:picLocks noChangeAspect="1"/>
          </p:cNvPicPr>
          <p:nvPr/>
        </p:nvPicPr>
        <p:blipFill>
          <a:blip r:embed="rId3"/>
          <a:stretch>
            <a:fillRect/>
          </a:stretch>
        </p:blipFill>
        <p:spPr>
          <a:xfrm>
            <a:off x="6416043" y="853912"/>
            <a:ext cx="5455917" cy="2905275"/>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1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09DD-6918-AAF6-F22A-BDA37C3244C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1" dirty="0">
                <a:effectLst/>
              </a:rPr>
              <a:t>Our parameters are:</a:t>
            </a:r>
            <a:br>
              <a:rPr lang="en-US" sz="4600" b="1" dirty="0">
                <a:effectLst/>
              </a:rPr>
            </a:br>
            <a:r>
              <a:rPr lang="en-US" sz="4600" b="1" dirty="0">
                <a:effectLst/>
              </a:rPr>
              <a:t>q=1.0 , p=1.0, dimension=16 </a:t>
            </a:r>
            <a:endParaRPr lang="en-US" sz="4600" b="1" dirty="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4057D6-47B6-BB26-BA0F-4340C648FBA6}"/>
              </a:ext>
            </a:extLst>
          </p:cNvPr>
          <p:cNvPicPr>
            <a:picLocks noGrp="1" noChangeAspect="1"/>
          </p:cNvPicPr>
          <p:nvPr>
            <p:ph idx="1"/>
          </p:nvPr>
        </p:nvPicPr>
        <p:blipFill>
          <a:blip r:embed="rId2"/>
          <a:stretch>
            <a:fillRect/>
          </a:stretch>
        </p:blipFill>
        <p:spPr>
          <a:xfrm>
            <a:off x="1324356" y="2642616"/>
            <a:ext cx="3605784" cy="3605784"/>
          </a:xfrm>
          <a:prstGeom prst="rect">
            <a:avLst/>
          </a:prstGeom>
        </p:spPr>
      </p:pic>
      <p:pic>
        <p:nvPicPr>
          <p:cNvPr id="7" name="Picture 6">
            <a:extLst>
              <a:ext uri="{FF2B5EF4-FFF2-40B4-BE49-F238E27FC236}">
                <a16:creationId xmlns:a16="http://schemas.microsoft.com/office/drawing/2014/main" id="{8DE0996B-5B7A-71A5-5D5F-1070051CAB5F}"/>
              </a:ext>
            </a:extLst>
          </p:cNvPr>
          <p:cNvPicPr>
            <a:picLocks noChangeAspect="1"/>
          </p:cNvPicPr>
          <p:nvPr/>
        </p:nvPicPr>
        <p:blipFill>
          <a:blip r:embed="rId3"/>
          <a:stretch>
            <a:fillRect/>
          </a:stretch>
        </p:blipFill>
        <p:spPr>
          <a:xfrm>
            <a:off x="6255647" y="2642616"/>
            <a:ext cx="5612114" cy="3605784"/>
          </a:xfrm>
          <a:prstGeom prst="rect">
            <a:avLst/>
          </a:prstGeom>
        </p:spPr>
      </p:pic>
    </p:spTree>
    <p:extLst>
      <p:ext uri="{BB962C8B-B14F-4D97-AF65-F5344CB8AC3E}">
        <p14:creationId xmlns:p14="http://schemas.microsoft.com/office/powerpoint/2010/main" val="319206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09DD-6918-AAF6-F22A-BDA37C3244C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3000" b="1" dirty="0">
                <a:solidFill>
                  <a:srgbClr val="FFFFFF"/>
                </a:solidFill>
                <a:effectLst/>
              </a:rPr>
              <a:t>Our parameters are:</a:t>
            </a:r>
            <a:br>
              <a:rPr lang="en-US" sz="3000" b="1" dirty="0">
                <a:solidFill>
                  <a:srgbClr val="FFFFFF"/>
                </a:solidFill>
                <a:effectLst/>
              </a:rPr>
            </a:br>
            <a:r>
              <a:rPr lang="en-US" sz="3000" b="1" dirty="0">
                <a:solidFill>
                  <a:srgbClr val="FFFFFF"/>
                </a:solidFill>
                <a:effectLst/>
              </a:rPr>
              <a:t>q=1.0 , p=1.0, dimension=16, num</a:t>
            </a:r>
            <a:r>
              <a:rPr lang="en-US" sz="3000" b="1" dirty="0">
                <a:solidFill>
                  <a:srgbClr val="FFFFFF"/>
                </a:solidFill>
              </a:rPr>
              <a:t>ber of </a:t>
            </a:r>
            <a:r>
              <a:rPr lang="en-US" sz="3000" b="1" dirty="0">
                <a:solidFill>
                  <a:srgbClr val="FFFFFF"/>
                </a:solidFill>
                <a:effectLst/>
              </a:rPr>
              <a:t>walk 100</a:t>
            </a:r>
            <a:endParaRPr lang="en-US" sz="3000" b="1" dirty="0">
              <a:solidFill>
                <a:srgbClr val="FFFFFF"/>
              </a:solidFill>
            </a:endParaRPr>
          </a:p>
        </p:txBody>
      </p:sp>
      <p:pic>
        <p:nvPicPr>
          <p:cNvPr id="7" name="Content Placeholder 6">
            <a:extLst>
              <a:ext uri="{FF2B5EF4-FFF2-40B4-BE49-F238E27FC236}">
                <a16:creationId xmlns:a16="http://schemas.microsoft.com/office/drawing/2014/main" id="{C212B48E-65BA-5D33-E974-30910F7A9B82}"/>
              </a:ext>
            </a:extLst>
          </p:cNvPr>
          <p:cNvPicPr>
            <a:picLocks noGrp="1" noChangeAspect="1"/>
          </p:cNvPicPr>
          <p:nvPr>
            <p:ph idx="1"/>
          </p:nvPr>
        </p:nvPicPr>
        <p:blipFill>
          <a:blip r:embed="rId2"/>
          <a:stretch>
            <a:fillRect/>
          </a:stretch>
        </p:blipFill>
        <p:spPr>
          <a:xfrm>
            <a:off x="1049180" y="307731"/>
            <a:ext cx="3997637" cy="3997637"/>
          </a:xfrm>
          <a:prstGeom prst="rect">
            <a:avLst/>
          </a:prstGeom>
        </p:spPr>
      </p:pic>
      <p:pic>
        <p:nvPicPr>
          <p:cNvPr id="5" name="Picture 4">
            <a:extLst>
              <a:ext uri="{FF2B5EF4-FFF2-40B4-BE49-F238E27FC236}">
                <a16:creationId xmlns:a16="http://schemas.microsoft.com/office/drawing/2014/main" id="{F9DA8085-EC36-8A13-217D-8A1000933AA1}"/>
              </a:ext>
            </a:extLst>
          </p:cNvPr>
          <p:cNvPicPr>
            <a:picLocks noChangeAspect="1"/>
          </p:cNvPicPr>
          <p:nvPr/>
        </p:nvPicPr>
        <p:blipFill>
          <a:blip r:embed="rId3"/>
          <a:stretch>
            <a:fillRect/>
          </a:stretch>
        </p:blipFill>
        <p:spPr>
          <a:xfrm>
            <a:off x="6416043" y="547734"/>
            <a:ext cx="5455917" cy="3517630"/>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198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809DD-6918-AAF6-F22A-BDA37C3244C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3000" b="1" dirty="0">
                <a:solidFill>
                  <a:srgbClr val="FFFFFF"/>
                </a:solidFill>
                <a:effectLst/>
              </a:rPr>
              <a:t>Our parameters are:</a:t>
            </a:r>
            <a:br>
              <a:rPr lang="en-US" sz="3000" b="1" dirty="0">
                <a:solidFill>
                  <a:srgbClr val="FFFFFF"/>
                </a:solidFill>
                <a:effectLst/>
              </a:rPr>
            </a:br>
            <a:r>
              <a:rPr lang="en-US" sz="3000" b="1" dirty="0">
                <a:solidFill>
                  <a:srgbClr val="FFFFFF"/>
                </a:solidFill>
                <a:effectLst/>
              </a:rPr>
              <a:t>q=1.0 , p=1.0, dimension=200 </a:t>
            </a:r>
            <a:endParaRPr lang="en-US" sz="3000" b="1" dirty="0">
              <a:solidFill>
                <a:srgbClr val="FFFFFF"/>
              </a:solidFill>
            </a:endParaRPr>
          </a:p>
        </p:txBody>
      </p:sp>
      <p:pic>
        <p:nvPicPr>
          <p:cNvPr id="5" name="Content Placeholder 4">
            <a:extLst>
              <a:ext uri="{FF2B5EF4-FFF2-40B4-BE49-F238E27FC236}">
                <a16:creationId xmlns:a16="http://schemas.microsoft.com/office/drawing/2014/main" id="{42115D62-0B97-E5D3-338A-477BCC9E533B}"/>
              </a:ext>
            </a:extLst>
          </p:cNvPr>
          <p:cNvPicPr>
            <a:picLocks noGrp="1" noChangeAspect="1"/>
          </p:cNvPicPr>
          <p:nvPr>
            <p:ph idx="1"/>
          </p:nvPr>
        </p:nvPicPr>
        <p:blipFill>
          <a:blip r:embed="rId2"/>
          <a:stretch>
            <a:fillRect/>
          </a:stretch>
        </p:blipFill>
        <p:spPr>
          <a:xfrm>
            <a:off x="378068" y="307731"/>
            <a:ext cx="4668749" cy="3997637"/>
          </a:xfrm>
          <a:prstGeom prst="rect">
            <a:avLst/>
          </a:prstGeom>
        </p:spPr>
      </p:pic>
      <p:pic>
        <p:nvPicPr>
          <p:cNvPr id="7" name="Picture 6">
            <a:extLst>
              <a:ext uri="{FF2B5EF4-FFF2-40B4-BE49-F238E27FC236}">
                <a16:creationId xmlns:a16="http://schemas.microsoft.com/office/drawing/2014/main" id="{9325D88F-8AD0-7509-4CB6-199BE460BD29}"/>
              </a:ext>
            </a:extLst>
          </p:cNvPr>
          <p:cNvPicPr>
            <a:picLocks noChangeAspect="1"/>
          </p:cNvPicPr>
          <p:nvPr/>
        </p:nvPicPr>
        <p:blipFill>
          <a:blip r:embed="rId3"/>
          <a:stretch>
            <a:fillRect/>
          </a:stretch>
        </p:blipFill>
        <p:spPr>
          <a:xfrm>
            <a:off x="6416043" y="459439"/>
            <a:ext cx="5455917" cy="3694221"/>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8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800338-8CD9-5C2A-AD9D-A6E71320FBD0}"/>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What are the key take-aways</a:t>
            </a:r>
          </a:p>
        </p:txBody>
      </p:sp>
      <p:pic>
        <p:nvPicPr>
          <p:cNvPr id="7" name="Graphic 6" descr="Unlock">
            <a:extLst>
              <a:ext uri="{FF2B5EF4-FFF2-40B4-BE49-F238E27FC236}">
                <a16:creationId xmlns:a16="http://schemas.microsoft.com/office/drawing/2014/main" id="{F90441EC-77B5-D60F-3362-81BE4B234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3017532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9277E46-7E59-8BB2-ADF4-4FBD39606764}"/>
              </a:ext>
            </a:extLst>
          </p:cNvPr>
          <p:cNvSpPr>
            <a:spLocks noGrp="1"/>
          </p:cNvSpPr>
          <p:nvPr>
            <p:ph type="title"/>
          </p:nvPr>
        </p:nvSpPr>
        <p:spPr>
          <a:xfrm>
            <a:off x="731520" y="731520"/>
            <a:ext cx="6089904" cy="1426464"/>
          </a:xfrm>
        </p:spPr>
        <p:txBody>
          <a:bodyPr>
            <a:normAutofit/>
          </a:bodyPr>
          <a:lstStyle/>
          <a:p>
            <a:r>
              <a:rPr lang="en-US">
                <a:solidFill>
                  <a:srgbClr val="FFFFFF"/>
                </a:solidFill>
              </a:rPr>
              <a:t>References</a:t>
            </a:r>
            <a:endParaRPr lang="en-IE">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029CEA-221F-FA4C-FCE9-9A20617FEA3F}"/>
              </a:ext>
            </a:extLst>
          </p:cNvPr>
          <p:cNvSpPr>
            <a:spLocks noGrp="1"/>
          </p:cNvSpPr>
          <p:nvPr>
            <p:ph idx="1"/>
          </p:nvPr>
        </p:nvSpPr>
        <p:spPr>
          <a:xfrm>
            <a:off x="789456" y="2798385"/>
            <a:ext cx="10597729" cy="3283260"/>
          </a:xfrm>
        </p:spPr>
        <p:txBody>
          <a:bodyPr anchor="ctr">
            <a:normAutofit/>
          </a:bodyPr>
          <a:lstStyle/>
          <a:p>
            <a:r>
              <a:rPr lang="en-US" sz="1600" dirty="0">
                <a:latin typeface="Times New Roman" panose="02020603050405020304" pitchFamily="18" charset="0"/>
                <a:cs typeface="Times New Roman" panose="02020603050405020304" pitchFamily="18" charset="0"/>
              </a:rPr>
              <a:t> </a:t>
            </a:r>
            <a:r>
              <a:rPr lang="en-IE" sz="1600" b="0" i="0" u="none" strike="noStrike" dirty="0">
                <a:effectLst/>
                <a:latin typeface="Times New Roman" panose="02020603050405020304" pitchFamily="18" charset="0"/>
                <a:cs typeface="Times New Roman" panose="02020603050405020304" pitchFamily="18" charset="0"/>
                <a:hlinkClick r:id="rId2"/>
              </a:rPr>
              <a:t>https://doi.org/10.48550/arXiv.1607.00653</a:t>
            </a:r>
            <a:endParaRPr lang="en-IE" sz="1600" b="0" i="0" u="none" strike="noStrike" dirty="0">
              <a:effectLst/>
              <a:latin typeface="Times New Roman" panose="02020603050405020304" pitchFamily="18" charset="0"/>
              <a:cs typeface="Times New Roman" panose="02020603050405020304" pitchFamily="18" charset="0"/>
            </a:endParaRPr>
          </a:p>
          <a:p>
            <a:r>
              <a:rPr lang="en-IE" sz="1600" b="0" i="0" u="sng" dirty="0">
                <a:effectLst/>
                <a:latin typeface="Times New Roman" panose="02020603050405020304" pitchFamily="18" charset="0"/>
                <a:cs typeface="Times New Roman" panose="02020603050405020304" pitchFamily="18" charset="0"/>
                <a:hlinkClick r:id="rId3"/>
              </a:rPr>
              <a:t>https://doi.org/10.48550/arXiv.2102.08275</a:t>
            </a:r>
            <a:endParaRPr lang="en-IE" sz="16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E" sz="1600" b="0" i="0" dirty="0">
                <a:solidFill>
                  <a:srgbClr val="333333"/>
                </a:solidFill>
                <a:effectLst/>
                <a:latin typeface="Times New Roman" panose="02020603050405020304" pitchFamily="18" charset="0"/>
                <a:cs typeface="Times New Roman" panose="02020603050405020304" pitchFamily="18" charset="0"/>
                <a:hlinkClick r:id="rId4"/>
              </a:rPr>
              <a:t>https://doi.org/10.1186/s12864-019-6413-7</a:t>
            </a:r>
            <a:r>
              <a:rPr lang="en-IE" sz="1600" b="0" i="0" dirty="0">
                <a:solidFill>
                  <a:srgbClr val="333333"/>
                </a:solidFill>
                <a:effectLst/>
                <a:latin typeface="Times New Roman" panose="02020603050405020304" pitchFamily="18" charset="0"/>
                <a:cs typeface="Times New Roman" panose="02020603050405020304" pitchFamily="18" charset="0"/>
              </a:rPr>
              <a:t> </a:t>
            </a:r>
            <a:endParaRPr lang="en-IE" sz="1600" dirty="0">
              <a:latin typeface="Times New Roman" panose="02020603050405020304" pitchFamily="18" charset="0"/>
              <a:cs typeface="Times New Roman" panose="02020603050405020304" pitchFamily="18" charset="0"/>
            </a:endParaRPr>
          </a:p>
          <a:p>
            <a:r>
              <a:rPr lang="en-IE" sz="1600" dirty="0">
                <a:latin typeface="Times New Roman" panose="02020603050405020304" pitchFamily="18" charset="0"/>
                <a:cs typeface="Times New Roman" panose="02020603050405020304" pitchFamily="18" charset="0"/>
                <a:hlinkClick r:id="rId5"/>
              </a:rPr>
              <a:t>https://stellargraph.readthedocs.io/en/stable/demos/link-prediction/node2vec-link-prediction.html</a:t>
            </a:r>
            <a:r>
              <a:rPr lang="en-IE" sz="1600" dirty="0">
                <a:latin typeface="Times New Roman" panose="02020603050405020304" pitchFamily="18" charset="0"/>
                <a:cs typeface="Times New Roman" panose="02020603050405020304" pitchFamily="18" charset="0"/>
              </a:rPr>
              <a:t> </a:t>
            </a:r>
          </a:p>
          <a:p>
            <a:r>
              <a:rPr lang="en-IE" sz="1600" dirty="0">
                <a:latin typeface="Times New Roman" panose="02020603050405020304" pitchFamily="18" charset="0"/>
                <a:cs typeface="Times New Roman" panose="02020603050405020304" pitchFamily="18" charset="0"/>
                <a:hlinkClick r:id="rId6"/>
              </a:rPr>
              <a:t>Snap Lecture Notes</a:t>
            </a:r>
            <a:endParaRPr lang="en-IE" sz="1600" dirty="0">
              <a:latin typeface="Times New Roman" panose="02020603050405020304" pitchFamily="18" charset="0"/>
              <a:cs typeface="Times New Roman" panose="02020603050405020304" pitchFamily="18" charset="0"/>
            </a:endParaRPr>
          </a:p>
          <a:p>
            <a:r>
              <a:rPr lang="en-IE" sz="1600" dirty="0">
                <a:latin typeface="Times New Roman" panose="02020603050405020304" pitchFamily="18" charset="0"/>
                <a:cs typeface="Times New Roman" panose="02020603050405020304" pitchFamily="18" charset="0"/>
              </a:rPr>
              <a:t>Our Lecture notes </a:t>
            </a:r>
          </a:p>
          <a:p>
            <a:r>
              <a:rPr lang="en-IE" sz="1600" dirty="0">
                <a:latin typeface="Times New Roman" panose="02020603050405020304" pitchFamily="18" charset="0"/>
                <a:cs typeface="Times New Roman" panose="02020603050405020304" pitchFamily="18" charset="0"/>
                <a:hlinkClick r:id="rId7"/>
              </a:rPr>
              <a:t>https://www.educative.io/edpresso/what-is-the-f1-score</a:t>
            </a:r>
            <a:r>
              <a:rPr lang="en-IE" sz="1600" dirty="0">
                <a:latin typeface="Times New Roman" panose="02020603050405020304" pitchFamily="18" charset="0"/>
                <a:cs typeface="Times New Roman" panose="02020603050405020304" pitchFamily="18" charset="0"/>
              </a:rPr>
              <a:t> </a:t>
            </a:r>
          </a:p>
          <a:p>
            <a:r>
              <a:rPr lang="en-IE" sz="1600" dirty="0">
                <a:latin typeface="Times New Roman" panose="02020603050405020304" pitchFamily="18" charset="0"/>
                <a:cs typeface="Times New Roman" panose="02020603050405020304" pitchFamily="18" charset="0"/>
                <a:hlinkClick r:id="rId8"/>
              </a:rPr>
              <a:t>https://towardsdatascience.com/confusion-matrix-for-your-multi-class-machine-learning-model-ff9aa3bf7826</a:t>
            </a:r>
            <a:endParaRPr lang="en-IE" sz="1600" dirty="0">
              <a:latin typeface="Times New Roman" panose="02020603050405020304" pitchFamily="18" charset="0"/>
              <a:cs typeface="Times New Roman" panose="02020603050405020304" pitchFamily="18" charset="0"/>
            </a:endParaRPr>
          </a:p>
          <a:p>
            <a:r>
              <a:rPr lang="en-IE" sz="1600" dirty="0">
                <a:latin typeface="Times New Roman" panose="02020603050405020304" pitchFamily="18" charset="0"/>
                <a:cs typeface="Times New Roman" panose="02020603050405020304" pitchFamily="18" charset="0"/>
                <a:hlinkClick r:id="rId9"/>
              </a:rPr>
              <a:t>http://faculty.quinnipiac.edu/libarts/polsci/Statistics.html</a:t>
            </a:r>
            <a:r>
              <a:rPr lang="en-IE" sz="1600" dirty="0">
                <a:latin typeface="Times New Roman" panose="02020603050405020304" pitchFamily="18" charset="0"/>
                <a:cs typeface="Times New Roman" panose="02020603050405020304" pitchFamily="18" charset="0"/>
              </a:rPr>
              <a:t>  </a:t>
            </a:r>
          </a:p>
          <a:p>
            <a:endParaRPr lang="en-IE"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97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F8F21-1130-BA35-BD3B-3D19F5E20FDC}"/>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Index</a:t>
            </a:r>
            <a:endParaRPr lang="en-IE" sz="4800">
              <a:solidFill>
                <a:schemeClr val="bg1"/>
              </a:solidFill>
            </a:endParaRPr>
          </a:p>
        </p:txBody>
      </p:sp>
      <p:graphicFrame>
        <p:nvGraphicFramePr>
          <p:cNvPr id="7" name="Content Placeholder 2">
            <a:extLst>
              <a:ext uri="{FF2B5EF4-FFF2-40B4-BE49-F238E27FC236}">
                <a16:creationId xmlns:a16="http://schemas.microsoft.com/office/drawing/2014/main" id="{761A55B0-D2BF-055C-C918-EA92BFED5B8B}"/>
              </a:ext>
            </a:extLst>
          </p:cNvPr>
          <p:cNvGraphicFramePr>
            <a:graphicFrameLocks noGrp="1"/>
          </p:cNvGraphicFramePr>
          <p:nvPr>
            <p:ph idx="1"/>
            <p:extLst>
              <p:ext uri="{D42A27DB-BD31-4B8C-83A1-F6EECF244321}">
                <p14:modId xmlns:p14="http://schemas.microsoft.com/office/powerpoint/2010/main" val="360939033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39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684646-61A9-8951-7883-06139C656FA0}"/>
              </a:ext>
            </a:extLst>
          </p:cNvPr>
          <p:cNvSpPr>
            <a:spLocks noGrp="1"/>
          </p:cNvSpPr>
          <p:nvPr>
            <p:ph type="title"/>
          </p:nvPr>
        </p:nvSpPr>
        <p:spPr>
          <a:xfrm>
            <a:off x="1100669" y="1111086"/>
            <a:ext cx="7690104" cy="2623885"/>
          </a:xfrm>
        </p:spPr>
        <p:txBody>
          <a:bodyPr vert="horz" lIns="91440" tIns="45720" rIns="91440" bIns="45720" rtlCol="0" anchor="ctr">
            <a:normAutofit/>
          </a:bodyPr>
          <a:lstStyle/>
          <a:p>
            <a:r>
              <a:rPr lang="en-US" sz="6600" kern="1200" dirty="0">
                <a:solidFill>
                  <a:srgbClr val="FFFFFF"/>
                </a:solidFill>
                <a:latin typeface="+mj-lt"/>
                <a:ea typeface="+mj-ea"/>
                <a:cs typeface="+mj-cs"/>
              </a:rPr>
              <a:t>Q&amp;A Session</a:t>
            </a:r>
          </a:p>
        </p:txBody>
      </p:sp>
      <p:sp>
        <p:nvSpPr>
          <p:cNvPr id="12"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Questions">
            <a:extLst>
              <a:ext uri="{FF2B5EF4-FFF2-40B4-BE49-F238E27FC236}">
                <a16:creationId xmlns:a16="http://schemas.microsoft.com/office/drawing/2014/main" id="{5EF8A7B9-A76A-060E-6767-518642ACA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21697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x pins pointed on several spots on a road map">
            <a:extLst>
              <a:ext uri="{FF2B5EF4-FFF2-40B4-BE49-F238E27FC236}">
                <a16:creationId xmlns:a16="http://schemas.microsoft.com/office/drawing/2014/main" id="{B76D62CD-9032-8F2E-7AA0-E4781C6F1174}"/>
              </a:ext>
            </a:extLst>
          </p:cNvPr>
          <p:cNvPicPr>
            <a:picLocks noChangeAspect="1"/>
          </p:cNvPicPr>
          <p:nvPr/>
        </p:nvPicPr>
        <p:blipFill rotWithShape="1">
          <a:blip r:embed="rId2">
            <a:alphaModFix amt="50000"/>
          </a:blip>
          <a:srcRect t="3395" b="12335"/>
          <a:stretch/>
        </p:blipFill>
        <p:spPr>
          <a:xfrm>
            <a:off x="20" y="1"/>
            <a:ext cx="12191980" cy="6857999"/>
          </a:xfrm>
          <a:prstGeom prst="rect">
            <a:avLst/>
          </a:prstGeom>
        </p:spPr>
      </p:pic>
      <p:sp>
        <p:nvSpPr>
          <p:cNvPr id="2" name="Title 1">
            <a:extLst>
              <a:ext uri="{FF2B5EF4-FFF2-40B4-BE49-F238E27FC236}">
                <a16:creationId xmlns:a16="http://schemas.microsoft.com/office/drawing/2014/main" id="{0269E6D2-0972-28C6-0E07-9F6730035E0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Code And Papers</a:t>
            </a:r>
          </a:p>
        </p:txBody>
      </p:sp>
      <p:sp>
        <p:nvSpPr>
          <p:cNvPr id="3" name="Content Placeholder 2">
            <a:extLst>
              <a:ext uri="{FF2B5EF4-FFF2-40B4-BE49-F238E27FC236}">
                <a16:creationId xmlns:a16="http://schemas.microsoft.com/office/drawing/2014/main" id="{84A5B996-ECEB-7E3A-39C3-7A8282773C9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https://github.com/omerisildak/bbm462-Link-Prediction</a:t>
            </a:r>
          </a:p>
          <a:p>
            <a:pPr marL="0" indent="0" algn="ctr">
              <a:buNone/>
            </a:pPr>
            <a:endParaRPr lang="en-US" sz="2400" dirty="0">
              <a:solidFill>
                <a:srgbClr val="FFFFFF"/>
              </a:solidFill>
            </a:endParaRPr>
          </a:p>
        </p:txBody>
      </p:sp>
    </p:spTree>
    <p:extLst>
      <p:ext uri="{BB962C8B-B14F-4D97-AF65-F5344CB8AC3E}">
        <p14:creationId xmlns:p14="http://schemas.microsoft.com/office/powerpoint/2010/main" val="385148371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19CD916-0059-930B-17A0-481A608902CB}"/>
              </a:ext>
            </a:extLst>
          </p:cNvPr>
          <p:cNvSpPr>
            <a:spLocks noGrp="1"/>
          </p:cNvSpPr>
          <p:nvPr>
            <p:ph type="title"/>
          </p:nvPr>
        </p:nvSpPr>
        <p:spPr>
          <a:xfrm>
            <a:off x="763824" y="1639395"/>
            <a:ext cx="3582073" cy="4279709"/>
          </a:xfrm>
        </p:spPr>
        <p:txBody>
          <a:bodyPr anchor="ctr">
            <a:normAutofit/>
          </a:bodyPr>
          <a:lstStyle/>
          <a:p>
            <a:r>
              <a:rPr lang="en-US" sz="4800" dirty="0">
                <a:solidFill>
                  <a:schemeClr val="bg1"/>
                </a:solidFill>
              </a:rPr>
              <a:t>What problem is the paper trying to</a:t>
            </a:r>
            <a:br>
              <a:rPr lang="en-US" sz="4800" dirty="0">
                <a:solidFill>
                  <a:schemeClr val="bg1"/>
                </a:solidFill>
              </a:rPr>
            </a:br>
            <a:r>
              <a:rPr lang="en-US" sz="4800" dirty="0">
                <a:solidFill>
                  <a:schemeClr val="bg1"/>
                </a:solidFill>
              </a:rPr>
              <a:t>solve?</a:t>
            </a:r>
            <a:br>
              <a:rPr lang="en-US" sz="4800" dirty="0">
                <a:solidFill>
                  <a:schemeClr val="bg1"/>
                </a:solidFill>
              </a:rPr>
            </a:br>
            <a:endParaRPr lang="en-IE" sz="4800" dirty="0">
              <a:solidFill>
                <a:schemeClr val="bg1"/>
              </a:solidFill>
            </a:endParaRPr>
          </a:p>
        </p:txBody>
      </p:sp>
      <p:sp>
        <p:nvSpPr>
          <p:cNvPr id="3" name="Content Placeholder 2">
            <a:extLst>
              <a:ext uri="{FF2B5EF4-FFF2-40B4-BE49-F238E27FC236}">
                <a16:creationId xmlns:a16="http://schemas.microsoft.com/office/drawing/2014/main" id="{8ADE6025-E76D-B9B9-561A-E994BD01AFE5}"/>
              </a:ext>
            </a:extLst>
          </p:cNvPr>
          <p:cNvSpPr>
            <a:spLocks noGrp="1"/>
          </p:cNvSpPr>
          <p:nvPr>
            <p:ph idx="1"/>
          </p:nvPr>
        </p:nvSpPr>
        <p:spPr>
          <a:xfrm>
            <a:off x="5573864" y="1166933"/>
            <a:ext cx="5716988" cy="4279709"/>
          </a:xfrm>
        </p:spPr>
        <p:txBody>
          <a:bodyPr anchor="ctr">
            <a:normAutofit/>
          </a:bodyPr>
          <a:lstStyle/>
          <a:p>
            <a:r>
              <a:rPr lang="en-US" sz="2400" dirty="0"/>
              <a:t>extract useful structural information from graphs</a:t>
            </a:r>
          </a:p>
          <a:p>
            <a:r>
              <a:rPr lang="en-US" sz="2400" dirty="0"/>
              <a:t>In the case of link prediction, a good embedding should have the property that most of the network’s edges can be predicted from the coordinates of the nodes</a:t>
            </a:r>
            <a:endParaRPr lang="en-IE" sz="2400" dirty="0"/>
          </a:p>
        </p:txBody>
      </p:sp>
    </p:spTree>
    <p:extLst>
      <p:ext uri="{BB962C8B-B14F-4D97-AF65-F5344CB8AC3E}">
        <p14:creationId xmlns:p14="http://schemas.microsoft.com/office/powerpoint/2010/main" val="294752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73">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ick's Adventure: Izmir – To Çeşme with Love and Family, This Coffee is a  Fortune, Slowest Windsurfer Alive | Learning Designs">
            <a:extLst>
              <a:ext uri="{FF2B5EF4-FFF2-40B4-BE49-F238E27FC236}">
                <a16:creationId xmlns:a16="http://schemas.microsoft.com/office/drawing/2014/main" id="{7E515337-7833-E662-3E62-BAFEB00710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06" r="1" b="4888"/>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7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3A2B2-54ED-9ABB-779C-03EC9DD3849F}"/>
              </a:ext>
            </a:extLst>
          </p:cNvPr>
          <p:cNvSpPr>
            <a:spLocks noGrp="1"/>
          </p:cNvSpPr>
          <p:nvPr>
            <p:ph type="title"/>
          </p:nvPr>
        </p:nvSpPr>
        <p:spPr>
          <a:xfrm>
            <a:off x="1166649" y="721805"/>
            <a:ext cx="3874686" cy="2147520"/>
          </a:xfrm>
        </p:spPr>
        <p:txBody>
          <a:bodyPr>
            <a:normAutofit/>
          </a:bodyPr>
          <a:lstStyle/>
          <a:p>
            <a:r>
              <a:rPr lang="en-US" sz="3700">
                <a:solidFill>
                  <a:schemeClr val="bg1"/>
                </a:solidFill>
              </a:rPr>
              <a:t>Why is the problem interesting?</a:t>
            </a:r>
            <a:br>
              <a:rPr lang="en-US" sz="3700">
                <a:solidFill>
                  <a:schemeClr val="bg1"/>
                </a:solidFill>
              </a:rPr>
            </a:br>
            <a:endParaRPr lang="en-IE" sz="3700">
              <a:solidFill>
                <a:schemeClr val="bg1"/>
              </a:solidFill>
            </a:endParaRPr>
          </a:p>
        </p:txBody>
      </p:sp>
      <p:sp>
        <p:nvSpPr>
          <p:cNvPr id="3081" name="Rectangle 7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2" name="Group 79">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81"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BDE03-730D-19BB-2112-C096A8D1DE0F}"/>
              </a:ext>
            </a:extLst>
          </p:cNvPr>
          <p:cNvSpPr>
            <a:spLocks noGrp="1"/>
          </p:cNvSpPr>
          <p:nvPr>
            <p:ph idx="1"/>
          </p:nvPr>
        </p:nvSpPr>
        <p:spPr>
          <a:xfrm>
            <a:off x="1166649" y="3379979"/>
            <a:ext cx="3874685" cy="3186359"/>
          </a:xfrm>
        </p:spPr>
        <p:txBody>
          <a:bodyPr anchor="ctr">
            <a:normAutofit/>
          </a:bodyPr>
          <a:lstStyle/>
          <a:p>
            <a:r>
              <a:rPr lang="en-US" sz="1800" dirty="0">
                <a:solidFill>
                  <a:schemeClr val="bg1"/>
                </a:solidFill>
              </a:rPr>
              <a:t>It is about predicting the possible future link It feels like digital fortune-telling. </a:t>
            </a:r>
          </a:p>
          <a:p>
            <a:r>
              <a:rPr lang="en-US" sz="1800" dirty="0">
                <a:solidFill>
                  <a:schemeClr val="bg1"/>
                </a:solidFill>
              </a:rPr>
              <a:t>In this application, we have used the citations dataset, but you can apply it to other fields. In the beginning, we tried to apply a co-purchase system but we didn’t accomplish it because of some technical challenges.</a:t>
            </a:r>
          </a:p>
        </p:txBody>
      </p:sp>
    </p:spTree>
    <p:extLst>
      <p:ext uri="{BB962C8B-B14F-4D97-AF65-F5344CB8AC3E}">
        <p14:creationId xmlns:p14="http://schemas.microsoft.com/office/powerpoint/2010/main" val="137763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A451-90A3-6F3A-A494-BB95B69E3041}"/>
              </a:ext>
            </a:extLst>
          </p:cNvPr>
          <p:cNvSpPr>
            <a:spLocks noGrp="1"/>
          </p:cNvSpPr>
          <p:nvPr>
            <p:ph type="title"/>
          </p:nvPr>
        </p:nvSpPr>
        <p:spPr>
          <a:xfrm>
            <a:off x="4965430" y="629268"/>
            <a:ext cx="6586491" cy="1286160"/>
          </a:xfrm>
        </p:spPr>
        <p:txBody>
          <a:bodyPr anchor="b">
            <a:normAutofit/>
          </a:bodyPr>
          <a:lstStyle/>
          <a:p>
            <a:r>
              <a:rPr lang="en-US" dirty="0"/>
              <a:t>What is Link Prediction?</a:t>
            </a:r>
            <a:endParaRPr lang="en-IE" dirty="0"/>
          </a:p>
        </p:txBody>
      </p:sp>
      <p:sp>
        <p:nvSpPr>
          <p:cNvPr id="3" name="Content Placeholder 2">
            <a:extLst>
              <a:ext uri="{FF2B5EF4-FFF2-40B4-BE49-F238E27FC236}">
                <a16:creationId xmlns:a16="http://schemas.microsoft.com/office/drawing/2014/main" id="{906179B5-F79E-65E1-2027-81694F2D263B}"/>
              </a:ext>
            </a:extLst>
          </p:cNvPr>
          <p:cNvSpPr>
            <a:spLocks noGrp="1"/>
          </p:cNvSpPr>
          <p:nvPr>
            <p:ph idx="1"/>
          </p:nvPr>
        </p:nvSpPr>
        <p:spPr>
          <a:xfrm>
            <a:off x="4965431" y="2438400"/>
            <a:ext cx="6586489" cy="3785419"/>
          </a:xfrm>
        </p:spPr>
        <p:txBody>
          <a:bodyPr>
            <a:normAutofit/>
          </a:bodyPr>
          <a:lstStyle/>
          <a:p>
            <a:r>
              <a:rPr lang="en-US" sz="2000" i="0" dirty="0">
                <a:effectLst/>
                <a:latin typeface="Times New Roman" panose="02020603050405020304" pitchFamily="18" charset="0"/>
                <a:cs typeface="Times New Roman" panose="02020603050405020304" pitchFamily="18" charset="0"/>
              </a:rPr>
              <a:t> The objective of link prediction is to identify pairs of nodes that will either form a link or not in the future.</a:t>
            </a:r>
            <a:br>
              <a:rPr lang="en-US" sz="2000" b="0" i="0" u="none" strike="noStrike" dirty="0">
                <a:effectLst/>
                <a:latin typeface="Lato" panose="020B0604020202020204" pitchFamily="34" charset="0"/>
                <a:hlinkClick r:id="rId2"/>
              </a:rPr>
            </a:br>
            <a:endParaRPr lang="en-IE" sz="2000" dirty="0"/>
          </a:p>
        </p:txBody>
      </p:sp>
      <p:pic>
        <p:nvPicPr>
          <p:cNvPr id="11" name="Picture 4" descr="Pins pinned on a white surface and connecting a black thread">
            <a:extLst>
              <a:ext uri="{FF2B5EF4-FFF2-40B4-BE49-F238E27FC236}">
                <a16:creationId xmlns:a16="http://schemas.microsoft.com/office/drawing/2014/main" id="{5AC8119E-954E-5758-C2DF-E30B6D732981}"/>
              </a:ext>
            </a:extLst>
          </p:cNvPr>
          <p:cNvPicPr>
            <a:picLocks noChangeAspect="1"/>
          </p:cNvPicPr>
          <p:nvPr/>
        </p:nvPicPr>
        <p:blipFill rotWithShape="1">
          <a:blip r:embed="rId3"/>
          <a:srcRect l="12482" r="42399" b="-1"/>
          <a:stretch/>
        </p:blipFill>
        <p:spPr>
          <a:xfrm>
            <a:off x="20" y="10"/>
            <a:ext cx="4635571" cy="6857990"/>
          </a:xfrm>
          <a:prstGeom prst="rect">
            <a:avLst/>
          </a:prstGeom>
          <a:effectLst/>
        </p:spPr>
      </p:pic>
      <p:cxnSp>
        <p:nvCxnSpPr>
          <p:cNvPr id="12"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7DA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02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Abstract background">
            <a:extLst>
              <a:ext uri="{FF2B5EF4-FFF2-40B4-BE49-F238E27FC236}">
                <a16:creationId xmlns:a16="http://schemas.microsoft.com/office/drawing/2014/main" id="{F5290A9E-5698-9950-F59F-B43C58C0001A}"/>
              </a:ext>
            </a:extLst>
          </p:cNvPr>
          <p:cNvPicPr>
            <a:picLocks noChangeAspect="1"/>
          </p:cNvPicPr>
          <p:nvPr/>
        </p:nvPicPr>
        <p:blipFill rotWithShape="1">
          <a:blip r:embed="rId2"/>
          <a:srcRect l="20523" r="3637"/>
          <a:stretch/>
        </p:blipFill>
        <p:spPr>
          <a:xfrm>
            <a:off x="3523488" y="10"/>
            <a:ext cx="8668512" cy="6857990"/>
          </a:xfrm>
          <a:prstGeom prst="rect">
            <a:avLst/>
          </a:prstGeom>
        </p:spPr>
      </p:pic>
      <p:sp>
        <p:nvSpPr>
          <p:cNvPr id="19"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4F19C-2D00-B524-2A93-B2B9F578D25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Summary of Node Embedding</a:t>
            </a:r>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25356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CC89A-9086-9E76-7A2F-DCC6CFBCFC5F}"/>
              </a:ext>
            </a:extLst>
          </p:cNvPr>
          <p:cNvSpPr>
            <a:spLocks noGrp="1"/>
          </p:cNvSpPr>
          <p:nvPr>
            <p:ph type="title"/>
          </p:nvPr>
        </p:nvSpPr>
        <p:spPr>
          <a:xfrm>
            <a:off x="767290" y="1780661"/>
            <a:ext cx="3582073" cy="1463472"/>
          </a:xfrm>
        </p:spPr>
        <p:txBody>
          <a:bodyPr anchor="t">
            <a:normAutofit/>
          </a:bodyPr>
          <a:lstStyle/>
          <a:p>
            <a:r>
              <a:rPr lang="en-US" sz="3000" dirty="0">
                <a:solidFill>
                  <a:schemeClr val="bg1"/>
                </a:solidFill>
              </a:rPr>
              <a:t>Why does node </a:t>
            </a:r>
            <a:r>
              <a:rPr lang="en-US" sz="3000" noProof="1">
                <a:solidFill>
                  <a:schemeClr val="bg1"/>
                </a:solidFill>
              </a:rPr>
              <a:t>embedding</a:t>
            </a:r>
            <a:r>
              <a:rPr lang="en-US" sz="3000" dirty="0">
                <a:solidFill>
                  <a:schemeClr val="bg1"/>
                </a:solidFill>
              </a:rPr>
              <a:t> matter?</a:t>
            </a:r>
            <a:endParaRPr lang="en-IE" sz="3000" dirty="0">
              <a:solidFill>
                <a:schemeClr val="bg1"/>
              </a:solidFill>
            </a:endParaRP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2964C0D-8ACA-1198-E68F-F556FCFED6ED}"/>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We can get the more effective model and  with using feature vectors we can  predict possible link</a:t>
            </a:r>
            <a:endParaRPr lang="en-IE" sz="2000" dirty="0">
              <a:solidFill>
                <a:schemeClr val="bg1"/>
              </a:solidFill>
            </a:endParaRPr>
          </a:p>
        </p:txBody>
      </p:sp>
      <p:pic>
        <p:nvPicPr>
          <p:cNvPr id="5" name="Picture 4">
            <a:extLst>
              <a:ext uri="{FF2B5EF4-FFF2-40B4-BE49-F238E27FC236}">
                <a16:creationId xmlns:a16="http://schemas.microsoft.com/office/drawing/2014/main" id="{CD05D504-9FE5-1582-DEEA-439EE0C842B3}"/>
              </a:ext>
            </a:extLst>
          </p:cNvPr>
          <p:cNvPicPr>
            <a:picLocks noChangeAspect="1"/>
          </p:cNvPicPr>
          <p:nvPr/>
        </p:nvPicPr>
        <p:blipFill>
          <a:blip r:embed="rId2"/>
          <a:stretch>
            <a:fillRect/>
          </a:stretch>
        </p:blipFill>
        <p:spPr>
          <a:xfrm>
            <a:off x="5116652" y="1977441"/>
            <a:ext cx="6642532" cy="2324885"/>
          </a:xfrm>
          <a:prstGeom prst="rect">
            <a:avLst/>
          </a:prstGeom>
        </p:spPr>
      </p:pic>
    </p:spTree>
    <p:extLst>
      <p:ext uri="{BB962C8B-B14F-4D97-AF65-F5344CB8AC3E}">
        <p14:creationId xmlns:p14="http://schemas.microsoft.com/office/powerpoint/2010/main" val="3980436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902</Words>
  <Application>Microsoft Office PowerPoint</Application>
  <PresentationFormat>Widescreen</PresentationFormat>
  <Paragraphs>94</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Calibri</vt:lpstr>
      <vt:lpstr>Calibri Light</vt:lpstr>
      <vt:lpstr>et-book</vt:lpstr>
      <vt:lpstr>Georgia</vt:lpstr>
      <vt:lpstr>Lato</vt:lpstr>
      <vt:lpstr>Lucida Grande</vt:lpstr>
      <vt:lpstr>NimbusRomNo9L-Regu</vt:lpstr>
      <vt:lpstr>NimbusRomNo9L-ReguItal</vt:lpstr>
      <vt:lpstr>NimbusRomNo9L-Regu-Slant_167</vt:lpstr>
      <vt:lpstr>Times New Roman</vt:lpstr>
      <vt:lpstr>Office Theme</vt:lpstr>
      <vt:lpstr>Link prediction with Node2Vec</vt:lpstr>
      <vt:lpstr>Evaluating Node Embeddings of Complex Networks  </vt:lpstr>
      <vt:lpstr>Index</vt:lpstr>
      <vt:lpstr>Code And Papers</vt:lpstr>
      <vt:lpstr>What problem is the paper trying to solve? </vt:lpstr>
      <vt:lpstr>Why is the problem interesting? </vt:lpstr>
      <vt:lpstr>What is Link Prediction?</vt:lpstr>
      <vt:lpstr>Summary of Node Embedding</vt:lpstr>
      <vt:lpstr>Why does node embedding matter?</vt:lpstr>
      <vt:lpstr>What is Node Embedding?</vt:lpstr>
      <vt:lpstr>4 Stage of Node Embedding</vt:lpstr>
      <vt:lpstr>Encoding Types</vt:lpstr>
      <vt:lpstr>Node2Vec Algorithm and Biased Random Walk</vt:lpstr>
      <vt:lpstr>Binary Operators for Learning edge Features</vt:lpstr>
      <vt:lpstr>A Brief Summary of Steps of Code </vt:lpstr>
      <vt:lpstr>Confusion Matrix</vt:lpstr>
      <vt:lpstr>F1 Score</vt:lpstr>
      <vt:lpstr>Matthews correlation coefficient (MCC)</vt:lpstr>
      <vt:lpstr>Result </vt:lpstr>
      <vt:lpstr>Same parameters but dimension is 128</vt:lpstr>
      <vt:lpstr>Same parameters but dimension is 256</vt:lpstr>
      <vt:lpstr>Our parameters are: q=3.0 , p=2.0, dimension=16  </vt:lpstr>
      <vt:lpstr>Our parameters are: q=2.0 , p=3.0, dimension=16  </vt:lpstr>
      <vt:lpstr>Our parameters are: q=2.0 , p=2.0, dimension=512  </vt:lpstr>
      <vt:lpstr>Our parameters are: q=1.0 , p=1.0, dimension=16 </vt:lpstr>
      <vt:lpstr>Our parameters are: q=1.0 , p=1.0, dimension=16, number of walk 100</vt:lpstr>
      <vt:lpstr>Our parameters are: q=1.0 , p=1.0, dimension=200 </vt:lpstr>
      <vt:lpstr>What are the key take-aways</vt:lpstr>
      <vt:lpstr>References</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prediction with Node2Vec</dc:title>
  <dc:creator>husasas</dc:creator>
  <cp:lastModifiedBy>Ömer Işıldak</cp:lastModifiedBy>
  <cp:revision>91</cp:revision>
  <dcterms:created xsi:type="dcterms:W3CDTF">2022-05-08T19:16:36Z</dcterms:created>
  <dcterms:modified xsi:type="dcterms:W3CDTF">2022-05-09T10:48:48Z</dcterms:modified>
</cp:coreProperties>
</file>