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7" r:id="rId5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 Gutman" initials="RG" lastIdx="1" clrIdx="0">
    <p:extLst>
      <p:ext uri="{19B8F6BF-5375-455C-9EA6-DF929625EA0E}">
        <p15:presenceInfo xmlns:p15="http://schemas.microsoft.com/office/powerpoint/2012/main" userId="S::romgutman@campus.technion.ac.il::ef740c78-8fb4-4dc4-9bd9-381137c231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98706-6DF6-4E56-952D-0A7FC3177111}" v="458" dt="2020-07-30T20:06:23.724"/>
    <p1510:client id="{7326B96A-A609-4BF1-A918-D4D0672DAD49}" v="119" dt="2020-07-30T21:03:36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1" autoAdjust="0"/>
    <p:restoredTop sz="94637"/>
  </p:normalViewPr>
  <p:slideViewPr>
    <p:cSldViewPr snapToGrid="0">
      <p:cViewPr>
        <p:scale>
          <a:sx n="26" d="100"/>
          <a:sy n="26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718D-C28D-B643-96C0-8056A64D7802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מחבר ישר 111"/>
          <p:cNvCxnSpPr/>
          <p:nvPr/>
        </p:nvCxnSpPr>
        <p:spPr>
          <a:xfrm flipH="1">
            <a:off x="32921248" y="721718"/>
            <a:ext cx="12356" cy="281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מחבר ישר 1804"/>
          <p:cNvCxnSpPr/>
          <p:nvPr/>
        </p:nvCxnSpPr>
        <p:spPr>
          <a:xfrm flipH="1">
            <a:off x="14878666" y="682625"/>
            <a:ext cx="12356" cy="281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5507AC-CF39-2F48-8835-B8AFC9D3E1AF}"/>
              </a:ext>
            </a:extLst>
          </p:cNvPr>
          <p:cNvSpPr txBox="1"/>
          <p:nvPr/>
        </p:nvSpPr>
        <p:spPr>
          <a:xfrm>
            <a:off x="374626" y="239951"/>
            <a:ext cx="50510498" cy="39826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When should I tweet? </a:t>
            </a:r>
            <a:endParaRPr lang="en-US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>
              <a:lnSpc>
                <a:spcPct val="120000"/>
              </a:lnSpc>
            </a:pP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Estimating 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the causal effect of tweets’ publication hour on their popularity 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Gill Sans MT"/>
              </a:rPr>
              <a:t>Omer </a:t>
            </a:r>
            <a:r>
              <a:rPr lang="en-US" sz="4400" dirty="0" err="1" smtClean="0">
                <a:latin typeface="Gill Sans MT"/>
              </a:rPr>
              <a:t>Madmon</a:t>
            </a:r>
            <a:r>
              <a:rPr lang="en-US" sz="4400" dirty="0" smtClean="0">
                <a:latin typeface="Gill Sans MT"/>
              </a:rPr>
              <a:t>, Gal Sasson</a:t>
            </a:r>
          </a:p>
          <a:p>
            <a:pPr algn="ctr"/>
            <a:endParaRPr lang="en-US" sz="8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8A1107-ACD9-F343-A132-EB2043032832}"/>
              </a:ext>
            </a:extLst>
          </p:cNvPr>
          <p:cNvSpPr txBox="1"/>
          <p:nvPr/>
        </p:nvSpPr>
        <p:spPr>
          <a:xfrm>
            <a:off x="1025525" y="18713699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rPr>
              <a:t>The data</a:t>
            </a:r>
            <a:endParaRPr lang="en-US" sz="8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2750833-3A2B-1240-B2C4-8DBFA97A9EA7}"/>
              </a:ext>
            </a:extLst>
          </p:cNvPr>
          <p:cNvSpPr txBox="1"/>
          <p:nvPr/>
        </p:nvSpPr>
        <p:spPr>
          <a:xfrm>
            <a:off x="768070" y="4441326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rPr>
              <a:t>Introduction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D5370D3-8611-CB4F-9836-684D51C339C0}"/>
              </a:ext>
            </a:extLst>
          </p:cNvPr>
          <p:cNvSpPr txBox="1"/>
          <p:nvPr/>
        </p:nvSpPr>
        <p:spPr>
          <a:xfrm>
            <a:off x="15774527" y="13385928"/>
            <a:ext cx="13083840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Methods</a:t>
            </a:r>
            <a:endParaRPr lang="en-US" sz="8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2961108-C65C-AD40-8157-6206B57C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2028" y="1415729"/>
            <a:ext cx="4038239" cy="1631072"/>
          </a:xfrm>
          <a:prstGeom prst="rect">
            <a:avLst/>
          </a:prstGeom>
        </p:spPr>
      </p:pic>
      <p:sp>
        <p:nvSpPr>
          <p:cNvPr id="2043" name="TextBox 2042">
            <a:extLst>
              <a:ext uri="{FF2B5EF4-FFF2-40B4-BE49-F238E27FC236}">
                <a16:creationId xmlns:a16="http://schemas.microsoft.com/office/drawing/2014/main" xmlns="" id="{668878D6-9966-41A0-930F-3DE6690A8608}"/>
              </a:ext>
            </a:extLst>
          </p:cNvPr>
          <p:cNvSpPr txBox="1"/>
          <p:nvPr/>
        </p:nvSpPr>
        <p:spPr>
          <a:xfrm>
            <a:off x="33466617" y="11830122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Conclusions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D85B297D-94C9-4AB5-86A7-BC804C5218FF}"/>
              </a:ext>
            </a:extLst>
          </p:cNvPr>
          <p:cNvSpPr txBox="1"/>
          <p:nvPr/>
        </p:nvSpPr>
        <p:spPr>
          <a:xfrm>
            <a:off x="33466617" y="13345991"/>
            <a:ext cx="16348412" cy="60755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 smtClean="0"/>
              <a:t>There </a:t>
            </a:r>
            <a:r>
              <a:rPr lang="en-US" sz="5400" dirty="0"/>
              <a:t>is no significant causal effect of the publication hour of a tweet on its relative popularity within each domain</a:t>
            </a:r>
            <a:r>
              <a:rPr lang="en-US" sz="5400" dirty="0" smtClean="0"/>
              <a:t>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 smtClean="0"/>
              <a:t>The </a:t>
            </a:r>
            <a:r>
              <a:rPr lang="en-US" sz="5400" dirty="0"/>
              <a:t>groups related to the user (both the user covariates and the user description) are the most </a:t>
            </a:r>
            <a:r>
              <a:rPr lang="en-US" sz="5400" dirty="0" smtClean="0"/>
              <a:t>important in determining the causal effect.</a:t>
            </a:r>
          </a:p>
        </p:txBody>
      </p:sp>
      <p:grpSp>
        <p:nvGrpSpPr>
          <p:cNvPr id="28" name="קבוצה 27"/>
          <p:cNvGrpSpPr/>
          <p:nvPr/>
        </p:nvGrpSpPr>
        <p:grpSpPr>
          <a:xfrm>
            <a:off x="360972" y="19770819"/>
            <a:ext cx="13730769" cy="8905907"/>
            <a:chOff x="21073877" y="11114273"/>
            <a:chExt cx="9953974" cy="6148506"/>
          </a:xfrm>
        </p:grpSpPr>
        <p:pic>
          <p:nvPicPr>
            <p:cNvPr id="20" name="תמונה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3877" y="11114273"/>
              <a:ext cx="5485714" cy="3657143"/>
            </a:xfrm>
            <a:prstGeom prst="rect">
              <a:avLst/>
            </a:prstGeom>
          </p:spPr>
        </p:pic>
        <p:pic>
          <p:nvPicPr>
            <p:cNvPr id="21" name="תמונה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137" y="11125936"/>
              <a:ext cx="5485714" cy="3657143"/>
            </a:xfrm>
            <a:prstGeom prst="rect">
              <a:avLst/>
            </a:prstGeom>
          </p:spPr>
        </p:pic>
        <p:pic>
          <p:nvPicPr>
            <p:cNvPr id="56" name="תמונה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3877" y="13605636"/>
              <a:ext cx="5485714" cy="3657143"/>
            </a:xfrm>
            <a:prstGeom prst="rect">
              <a:avLst/>
            </a:prstGeom>
          </p:spPr>
        </p:pic>
        <p:pic>
          <p:nvPicPr>
            <p:cNvPr id="27" name="תמונה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137" y="13593973"/>
              <a:ext cx="5485714" cy="3657143"/>
            </a:xfrm>
            <a:prstGeom prst="rect">
              <a:avLst/>
            </a:prstGeom>
          </p:spPr>
        </p:pic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xmlns="" id="{54BAB6CE-10DF-4141-97FB-109CAB48FA54}"/>
              </a:ext>
            </a:extLst>
          </p:cNvPr>
          <p:cNvSpPr/>
          <p:nvPr/>
        </p:nvSpPr>
        <p:spPr>
          <a:xfrm>
            <a:off x="15677946" y="14696843"/>
            <a:ext cx="13277002" cy="406187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S-Learner (linear regression model)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Calibri"/>
              </a:rPr>
              <a:t>T-Learner (Lasso linear regression models)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Calibri"/>
              </a:rPr>
              <a:t>X-Learner (</a:t>
            </a:r>
            <a:r>
              <a:rPr lang="en-US" sz="4000" dirty="0">
                <a:cs typeface="Calibri"/>
              </a:rPr>
              <a:t>Lasso linear regression </a:t>
            </a:r>
            <a:r>
              <a:rPr lang="en-US" sz="4000" dirty="0" smtClean="0">
                <a:cs typeface="Calibri"/>
              </a:rPr>
              <a:t>models for both pseudo-CATE labels generation and predictions)</a:t>
            </a:r>
            <a:endParaRPr lang="en-US" sz="4000" dirty="0"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78A1107-ACD9-F343-A132-EB2043032832}"/>
              </a:ext>
            </a:extLst>
          </p:cNvPr>
          <p:cNvSpPr txBox="1"/>
          <p:nvPr/>
        </p:nvSpPr>
        <p:spPr>
          <a:xfrm>
            <a:off x="15677946" y="8093321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Identification</a:t>
            </a:r>
            <a:endParaRPr lang="en-US" sz="8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D5370D3-8611-CB4F-9836-684D51C339C0}"/>
              </a:ext>
            </a:extLst>
          </p:cNvPr>
          <p:cNvSpPr txBox="1"/>
          <p:nvPr/>
        </p:nvSpPr>
        <p:spPr>
          <a:xfrm>
            <a:off x="15784299" y="18406681"/>
            <a:ext cx="13083840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Results</a:t>
            </a:r>
            <a:endParaRPr lang="en-US" dirty="0"/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xmlns="" id="{54BAB6CE-10DF-4141-97FB-109CAB48FA54}"/>
              </a:ext>
            </a:extLst>
          </p:cNvPr>
          <p:cNvSpPr/>
          <p:nvPr/>
        </p:nvSpPr>
        <p:spPr>
          <a:xfrm>
            <a:off x="768070" y="6059920"/>
            <a:ext cx="13277002" cy="683576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Social networks became a major part of our day-to-day </a:t>
            </a:r>
            <a:r>
              <a:rPr lang="en-US" sz="4800" dirty="0" smtClean="0"/>
              <a:t>life, and besides </a:t>
            </a:r>
            <a:r>
              <a:rPr lang="en-US" sz="4800" dirty="0"/>
              <a:t>their use for </a:t>
            </a:r>
            <a:r>
              <a:rPr lang="en-US" sz="4800" dirty="0" smtClean="0"/>
              <a:t>socializing </a:t>
            </a:r>
            <a:r>
              <a:rPr lang="en-US" sz="4800" dirty="0"/>
              <a:t>social networks are also used for advertising </a:t>
            </a:r>
            <a:r>
              <a:rPr lang="en-US" sz="4800" dirty="0" smtClean="0"/>
              <a:t>purposes. </a:t>
            </a:r>
            <a:r>
              <a:rPr lang="en-US" sz="4800" dirty="0"/>
              <a:t>As such, optimizing social networks engagement became a point of interest for many users, both individuals and business companies. </a:t>
            </a:r>
            <a:endParaRPr lang="en-US" sz="4800" dirty="0" smtClean="0"/>
          </a:p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In this project we aim to identify the conditional average treatment effect (CATE) of tweets publication time on tweet popularity, in two levels of </a:t>
            </a:r>
            <a:r>
              <a:rPr lang="en-US" sz="4800" dirty="0" smtClean="0"/>
              <a:t>granularity:</a:t>
            </a:r>
          </a:p>
          <a:p>
            <a:pPr marL="742950" indent="-742950">
              <a:buFont typeface="+mj-lt"/>
              <a:buAutoNum type="arabicPeriod"/>
            </a:pPr>
            <a:endParaRPr lang="en-US" sz="4800" dirty="0" smtClean="0"/>
          </a:p>
          <a:p>
            <a:endParaRPr lang="en-US" sz="4800" dirty="0"/>
          </a:p>
          <a:p>
            <a:endParaRPr lang="en-US" sz="4800" dirty="0" smtClean="0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D5370D3-8611-CB4F-9836-684D51C339C0}"/>
              </a:ext>
            </a:extLst>
          </p:cNvPr>
          <p:cNvSpPr txBox="1"/>
          <p:nvPr/>
        </p:nvSpPr>
        <p:spPr>
          <a:xfrm>
            <a:off x="15784299" y="19758514"/>
            <a:ext cx="13083840" cy="7650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4400" dirty="0"/>
              <a:t>Domain conditioned CATE</a:t>
            </a:r>
            <a:endParaRPr lang="en-US" sz="4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D5370D3-8611-CB4F-9836-684D51C339C0}"/>
              </a:ext>
            </a:extLst>
          </p:cNvPr>
          <p:cNvSpPr txBox="1"/>
          <p:nvPr/>
        </p:nvSpPr>
        <p:spPr>
          <a:xfrm>
            <a:off x="33466616" y="4517160"/>
            <a:ext cx="13083840" cy="7650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44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High dimensional CATE</a:t>
            </a:r>
            <a:endParaRPr lang="en-US" dirty="0"/>
          </a:p>
        </p:txBody>
      </p:sp>
      <p:pic>
        <p:nvPicPr>
          <p:cNvPr id="2017" name="תמונה 20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626" y="20808254"/>
            <a:ext cx="15742595" cy="7612286"/>
          </a:xfrm>
          <a:prstGeom prst="rect">
            <a:avLst/>
          </a:prstGeom>
        </p:spPr>
      </p:pic>
      <p:pic>
        <p:nvPicPr>
          <p:cNvPr id="2040" name="תמונה 20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64124" y="5483082"/>
            <a:ext cx="17680958" cy="6056025"/>
          </a:xfrm>
          <a:prstGeom prst="rect">
            <a:avLst/>
          </a:prstGeom>
        </p:spPr>
      </p:pic>
      <p:grpSp>
        <p:nvGrpSpPr>
          <p:cNvPr id="1796" name="קבוצה 1795"/>
          <p:cNvGrpSpPr/>
          <p:nvPr/>
        </p:nvGrpSpPr>
        <p:grpSpPr>
          <a:xfrm>
            <a:off x="16343637" y="4387524"/>
            <a:ext cx="13662226" cy="3949242"/>
            <a:chOff x="16678450" y="3880384"/>
            <a:chExt cx="12056136" cy="3411131"/>
          </a:xfrm>
        </p:grpSpPr>
        <p:pic>
          <p:nvPicPr>
            <p:cNvPr id="2034" name="תמונה 20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678450" y="3880384"/>
              <a:ext cx="12056136" cy="3411131"/>
            </a:xfrm>
            <a:prstGeom prst="rect">
              <a:avLst/>
            </a:prstGeom>
          </p:spPr>
        </p:pic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xmlns="" id="{54BAB6CE-10DF-4141-97FB-109CAB48FA54}"/>
                </a:ext>
              </a:extLst>
            </p:cNvPr>
            <p:cNvSpPr/>
            <p:nvPr/>
          </p:nvSpPr>
          <p:spPr>
            <a:xfrm>
              <a:off x="16678450" y="3893020"/>
              <a:ext cx="5025390" cy="1058466"/>
            </a:xfrm>
            <a:prstGeom prst="rect">
              <a:avLst/>
            </a:prstGeom>
          </p:spPr>
          <p:txBody>
            <a:bodyPr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 smtClean="0"/>
                <a:t>Data representation:</a:t>
              </a:r>
              <a:endParaRPr lang="en-US" sz="4000" b="1" dirty="0">
                <a:cs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44" name="TextBox 2043"/>
              <p:cNvSpPr txBox="1"/>
              <p:nvPr/>
            </p:nvSpPr>
            <p:spPr>
              <a:xfrm>
                <a:off x="1342585" y="15997472"/>
                <a:ext cx="12269956" cy="215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4800" i="1" smtClean="0"/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4800" i="1"/>
                        </m:ctrlPr>
                      </m:dPr>
                      <m:e>
                        <m:sSub>
                          <m:sSubPr>
                            <m:ctrlPr>
                              <a:rPr lang="en-US" sz="4800" i="1"/>
                            </m:ctrlPr>
                          </m:sSubPr>
                          <m:e>
                            <m:r>
                              <a:rPr lang="en-US" sz="4800" i="1"/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/>
                                </m:ctrlPr>
                              </m:sSubPr>
                              <m:e>
                                <m:r>
                                  <a:rPr lang="en-US" sz="4800" i="1"/>
                                  <m:t>𝑡</m:t>
                                </m:r>
                              </m:e>
                              <m:sub>
                                <m:r>
                                  <a:rPr lang="en-US" sz="4800" i="1"/>
                                  <m:t>𝑎</m:t>
                                </m:r>
                                <m:r>
                                  <a:rPr lang="en-US" sz="4800" i="1"/>
                                  <m:t>−</m:t>
                                </m:r>
                                <m:r>
                                  <a:rPr lang="en-US" sz="4800" i="1"/>
                                  <m:t>𝑏</m:t>
                                </m:r>
                              </m:sub>
                            </m:sSub>
                          </m:sub>
                        </m:sSub>
                        <m:r>
                          <a:rPr lang="en-US" sz="4800" i="1"/>
                          <m:t>−</m:t>
                        </m:r>
                        <m:sSub>
                          <m:sSubPr>
                            <m:ctrlPr>
                              <a:rPr lang="en-US" sz="4800" i="1"/>
                            </m:ctrlPr>
                          </m:sSubPr>
                          <m:e>
                            <m:r>
                              <a:rPr lang="en-US" sz="4800" i="1"/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/>
                                </m:ctrlPr>
                              </m:sSubPr>
                              <m:e>
                                <m:r>
                                  <a:rPr lang="en-US" sz="4800" i="1"/>
                                  <m:t>𝑡</m:t>
                                </m:r>
                              </m:e>
                              <m:sub>
                                <m:r>
                                  <a:rPr lang="en-US" sz="4800" i="1"/>
                                  <m:t>𝑐</m:t>
                                </m:r>
                                <m:r>
                                  <a:rPr lang="en-US" sz="4800" i="1"/>
                                  <m:t>−</m:t>
                                </m:r>
                                <m:r>
                                  <a:rPr lang="en-US" sz="4800" i="1"/>
                                  <m:t>𝑎</m:t>
                                </m:r>
                              </m:sub>
                            </m:sSub>
                          </m:sub>
                        </m:sSub>
                      </m:e>
                      <m:e>
                        <m:r>
                          <a:rPr lang="en-US" sz="4800" i="1"/>
                          <m:t>𝐷</m:t>
                        </m:r>
                        <m:r>
                          <a:rPr lang="en-US" sz="4800" i="1"/>
                          <m:t>=</m:t>
                        </m:r>
                        <m:r>
                          <a:rPr lang="en-US" sz="4800" i="1"/>
                          <m:t>𝑑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𝑜𝑚𝑎𝑖𝑛</m:t>
                        </m:r>
                      </m:e>
                    </m:d>
                  </m:oMath>
                </a14:m>
                <a:endParaRPr lang="en-US" sz="4800" dirty="0" smtClean="0"/>
              </a:p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4800" i="1"/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4800" i="1"/>
                        </m:ctrlPr>
                      </m:dPr>
                      <m:e>
                        <m:sSub>
                          <m:sSubPr>
                            <m:ctrlPr>
                              <a:rPr lang="en-US" sz="4800" i="1"/>
                            </m:ctrlPr>
                          </m:sSubPr>
                          <m:e>
                            <m:r>
                              <a:rPr lang="en-US" sz="4800" i="1"/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/>
                                </m:ctrlPr>
                              </m:sSubPr>
                              <m:e>
                                <m:r>
                                  <a:rPr lang="en-US" sz="4800" i="1"/>
                                  <m:t>𝑡</m:t>
                                </m:r>
                              </m:e>
                              <m:sub>
                                <m:r>
                                  <a:rPr lang="en-US" sz="4800" i="1"/>
                                  <m:t>𝑎</m:t>
                                </m:r>
                                <m:r>
                                  <a:rPr lang="en-US" sz="4800" i="1"/>
                                  <m:t>−</m:t>
                                </m:r>
                                <m:r>
                                  <a:rPr lang="en-US" sz="4800" i="1"/>
                                  <m:t>𝑏</m:t>
                                </m:r>
                              </m:sub>
                            </m:sSub>
                          </m:sub>
                        </m:sSub>
                        <m:r>
                          <a:rPr lang="en-US" sz="4800" i="1"/>
                          <m:t>−</m:t>
                        </m:r>
                        <m:sSub>
                          <m:sSubPr>
                            <m:ctrlPr>
                              <a:rPr lang="en-US" sz="4800" i="1"/>
                            </m:ctrlPr>
                          </m:sSubPr>
                          <m:e>
                            <m:r>
                              <a:rPr lang="en-US" sz="4800" i="1"/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/>
                                </m:ctrlPr>
                              </m:sSubPr>
                              <m:e>
                                <m:r>
                                  <a:rPr lang="en-US" sz="4800" i="1"/>
                                  <m:t>𝑡</m:t>
                                </m:r>
                              </m:e>
                              <m:sub>
                                <m:r>
                                  <a:rPr lang="en-US" sz="4800" i="1"/>
                                  <m:t>𝑐</m:t>
                                </m:r>
                                <m:r>
                                  <a:rPr lang="en-US" sz="4800" i="1"/>
                                  <m:t>−</m:t>
                                </m:r>
                                <m:r>
                                  <a:rPr lang="en-US" sz="4800" i="1"/>
                                  <m:t>𝑎</m:t>
                                </m:r>
                              </m:sub>
                            </m:sSub>
                          </m:sub>
                        </m:sSub>
                      </m:e>
                      <m:e>
                        <m:r>
                          <a:rPr lang="en-US" sz="4800" i="1"/>
                          <m:t>𝑋</m:t>
                        </m:r>
                        <m:r>
                          <a:rPr lang="en-US" sz="4800" i="1"/>
                          <m:t>=</m:t>
                        </m:r>
                        <m:r>
                          <a:rPr lang="en-US" sz="4800" i="1"/>
                          <m:t>𝑥</m:t>
                        </m:r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2044" name="TextBox 2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85" y="15997472"/>
                <a:ext cx="12269956" cy="21516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5" name="קבוצה 1794"/>
          <p:cNvGrpSpPr/>
          <p:nvPr/>
        </p:nvGrpSpPr>
        <p:grpSpPr>
          <a:xfrm>
            <a:off x="1025525" y="573915"/>
            <a:ext cx="3314700" cy="3314700"/>
            <a:chOff x="3653753" y="92930"/>
            <a:chExt cx="3314700" cy="3314700"/>
          </a:xfrm>
        </p:grpSpPr>
        <p:sp>
          <p:nvSpPr>
            <p:cNvPr id="1793" name="אליפסה 1792"/>
            <p:cNvSpPr/>
            <p:nvPr/>
          </p:nvSpPr>
          <p:spPr>
            <a:xfrm>
              <a:off x="4407726" y="808562"/>
              <a:ext cx="2094704" cy="20808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6" name="תמונה 20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53" y="92930"/>
              <a:ext cx="3314700" cy="33147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68878D6-9966-41A0-930F-3DE6690A8608}"/>
              </a:ext>
            </a:extLst>
          </p:cNvPr>
          <p:cNvSpPr txBox="1"/>
          <p:nvPr/>
        </p:nvSpPr>
        <p:spPr>
          <a:xfrm>
            <a:off x="33466616" y="19645415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Discussion</a:t>
            </a:r>
            <a:endParaRPr lang="en-US" sz="8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85B297D-94C9-4AB5-86A7-BC804C5218FF}"/>
              </a:ext>
            </a:extLst>
          </p:cNvPr>
          <p:cNvSpPr txBox="1"/>
          <p:nvPr/>
        </p:nvSpPr>
        <p:spPr>
          <a:xfrm>
            <a:off x="33466617" y="21426096"/>
            <a:ext cx="16348412" cy="7072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 smtClean="0"/>
              <a:t>Determining the hour interval length introduces an identification-estimation tradeoff.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 smtClean="0"/>
              <a:t>More complex models might </a:t>
            </a:r>
            <a:r>
              <a:rPr lang="en-US" sz="5400" dirty="0"/>
              <a:t>capture </a:t>
            </a:r>
            <a:r>
              <a:rPr lang="en-US" sz="5400" dirty="0" smtClean="0"/>
              <a:t>more accurately </a:t>
            </a:r>
            <a:r>
              <a:rPr lang="en-US" sz="5400" dirty="0"/>
              <a:t>the relationships between the covariates, the treatments and the potential </a:t>
            </a:r>
            <a:r>
              <a:rPr lang="en-US" sz="5400" dirty="0" smtClean="0"/>
              <a:t>outcomes.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 smtClean="0"/>
              <a:t>A causal effect might exist in more specific sub-domains.</a:t>
            </a:r>
          </a:p>
        </p:txBody>
      </p:sp>
      <p:pic>
        <p:nvPicPr>
          <p:cNvPr id="1797" name="תמונה 17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676" y="7608244"/>
            <a:ext cx="6935116" cy="9115214"/>
          </a:xfrm>
          <a:prstGeom prst="rect">
            <a:avLst/>
          </a:prstGeom>
        </p:spPr>
      </p:pic>
      <p:sp>
        <p:nvSpPr>
          <p:cNvPr id="113" name="Rectangle 2">
            <a:extLst>
              <a:ext uri="{FF2B5EF4-FFF2-40B4-BE49-F238E27FC236}">
                <a16:creationId xmlns:a16="http://schemas.microsoft.com/office/drawing/2014/main" xmlns="" id="{54BAB6CE-10DF-4141-97FB-109CAB48FA54}"/>
              </a:ext>
            </a:extLst>
          </p:cNvPr>
          <p:cNvSpPr/>
          <p:nvPr/>
        </p:nvSpPr>
        <p:spPr>
          <a:xfrm>
            <a:off x="15677946" y="9412025"/>
            <a:ext cx="13277002" cy="406187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SUTVA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Consistency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Ignorability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Overlap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20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F971356DA1D4AA42BF1B0DDFC4CF0" ma:contentTypeVersion="11" ma:contentTypeDescription="Create a new document." ma:contentTypeScope="" ma:versionID="1587cbb13d9c6a0a37b527011bde9b22">
  <xsd:schema xmlns:xsd="http://www.w3.org/2001/XMLSchema" xmlns:xs="http://www.w3.org/2001/XMLSchema" xmlns:p="http://schemas.microsoft.com/office/2006/metadata/properties" xmlns:ns3="4672db60-bcaa-48ed-963d-4173804d9871" xmlns:ns4="2bca96c1-b63a-44b2-8442-3bc03d56fd70" targetNamespace="http://schemas.microsoft.com/office/2006/metadata/properties" ma:root="true" ma:fieldsID="1903a753f78c53e80fcf12e794187c70" ns3:_="" ns4:_="">
    <xsd:import namespace="4672db60-bcaa-48ed-963d-4173804d9871"/>
    <xsd:import namespace="2bca96c1-b63a-44b2-8442-3bc03d56fd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2db60-bcaa-48ed-963d-4173804d98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a96c1-b63a-44b2-8442-3bc03d56f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E32F79-BA1D-4F4B-86E4-D7917B8C2776}">
  <ds:schemaRefs>
    <ds:schemaRef ds:uri="http://purl.org/dc/elements/1.1/"/>
    <ds:schemaRef ds:uri="http://schemas.microsoft.com/office/2006/metadata/properties"/>
    <ds:schemaRef ds:uri="2bca96c1-b63a-44b2-8442-3bc03d56fd70"/>
    <ds:schemaRef ds:uri="http://purl.org/dc/terms/"/>
    <ds:schemaRef ds:uri="http://schemas.microsoft.com/office/infopath/2007/PartnerControls"/>
    <ds:schemaRef ds:uri="http://schemas.microsoft.com/office/2006/documentManagement/types"/>
    <ds:schemaRef ds:uri="4672db60-bcaa-48ed-963d-4173804d987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A37C88-A680-4B4D-9EC0-36DC745E3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C8115-F205-4D8D-8024-3F162E6F023F}">
  <ds:schemaRefs>
    <ds:schemaRef ds:uri="2bca96c1-b63a-44b2-8442-3bc03d56fd70"/>
    <ds:schemaRef ds:uri="4672db60-bcaa-48ed-963d-4173804d98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235</Words>
  <Application>Microsoft Office PowerPoint</Application>
  <PresentationFormat>מותאם אישית</PresentationFormat>
  <Paragraphs>31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MT</vt:lpstr>
      <vt:lpstr>Gisha</vt:lpstr>
      <vt:lpstr>Office Theme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Shalit</dc:creator>
  <cp:lastModifiedBy>גל ששון</cp:lastModifiedBy>
  <cp:revision>21</cp:revision>
  <dcterms:created xsi:type="dcterms:W3CDTF">2018-11-21T12:03:00Z</dcterms:created>
  <dcterms:modified xsi:type="dcterms:W3CDTF">2022-09-12T12:22:58Z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0x010100592F971356DA1D4AA42BF1B0DDFC4CF0</vt:lpwstr>
  </property>
</Properties>
</file>