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7" r:id="rId5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 Gutman" initials="RG" lastIdx="1" clrIdx="0">
    <p:extLst>
      <p:ext uri="{19B8F6BF-5375-455C-9EA6-DF929625EA0E}">
        <p15:presenceInfo xmlns:p15="http://schemas.microsoft.com/office/powerpoint/2012/main" userId="S::romgutman@campus.technion.ac.il::ef740c78-8fb4-4dc4-9bd9-381137c231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1469C-C5C1-4275-9708-0919F2EB5217}" v="8" dt="2022-09-13T14:13:20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94637"/>
  </p:normalViewPr>
  <p:slideViewPr>
    <p:cSldViewPr snapToGrid="0">
      <p:cViewPr varScale="1">
        <p:scale>
          <a:sx n="25" d="100"/>
          <a:sy n="25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er Madmon" userId="804dcacf-cf75-4a80-83d7-0e23c3cac6d9" providerId="ADAL" clId="{D1F1469C-C5C1-4275-9708-0919F2EB5217}"/>
    <pc:docChg chg="modSld">
      <pc:chgData name="Omer Madmon" userId="804dcacf-cf75-4a80-83d7-0e23c3cac6d9" providerId="ADAL" clId="{D1F1469C-C5C1-4275-9708-0919F2EB5217}" dt="2022-09-13T14:13:20.457" v="7" actId="478"/>
      <pc:docMkLst>
        <pc:docMk/>
      </pc:docMkLst>
      <pc:sldChg chg="delSp">
        <pc:chgData name="Omer Madmon" userId="804dcacf-cf75-4a80-83d7-0e23c3cac6d9" providerId="ADAL" clId="{D1F1469C-C5C1-4275-9708-0919F2EB5217}" dt="2022-09-13T14:13:20.457" v="7" actId="478"/>
        <pc:sldMkLst>
          <pc:docMk/>
          <pc:sldMk cId="3192059700" sldId="257"/>
        </pc:sldMkLst>
        <pc:picChg chg="del">
          <ac:chgData name="Omer Madmon" userId="804dcacf-cf75-4a80-83d7-0e23c3cac6d9" providerId="ADAL" clId="{D1F1469C-C5C1-4275-9708-0919F2EB5217}" dt="2022-09-13T14:13:14.617" v="4" actId="21"/>
          <ac:picMkLst>
            <pc:docMk/>
            <pc:sldMk cId="3192059700" sldId="257"/>
            <ac:picMk id="1025" creationId="{A138B9A3-80C6-E8E5-25E5-487F8638CF57}"/>
          </ac:picMkLst>
        </pc:picChg>
        <pc:picChg chg="del">
          <ac:chgData name="Omer Madmon" userId="804dcacf-cf75-4a80-83d7-0e23c3cac6d9" providerId="ADAL" clId="{D1F1469C-C5C1-4275-9708-0919F2EB5217}" dt="2022-09-13T14:13:16.649" v="5" actId="21"/>
          <ac:picMkLst>
            <pc:docMk/>
            <pc:sldMk cId="3192059700" sldId="257"/>
            <ac:picMk id="1026" creationId="{A226BD6F-6153-0B79-793E-187B0D58471E}"/>
          </ac:picMkLst>
        </pc:picChg>
        <pc:picChg chg="del">
          <ac:chgData name="Omer Madmon" userId="804dcacf-cf75-4a80-83d7-0e23c3cac6d9" providerId="ADAL" clId="{D1F1469C-C5C1-4275-9708-0919F2EB5217}" dt="2022-09-13T14:13:18.741" v="6" actId="478"/>
          <ac:picMkLst>
            <pc:docMk/>
            <pc:sldMk cId="3192059700" sldId="257"/>
            <ac:picMk id="1027" creationId="{E9CE7C11-FF2B-D7BA-448C-810939F0746F}"/>
          </ac:picMkLst>
        </pc:picChg>
        <pc:picChg chg="del">
          <ac:chgData name="Omer Madmon" userId="804dcacf-cf75-4a80-83d7-0e23c3cac6d9" providerId="ADAL" clId="{D1F1469C-C5C1-4275-9708-0919F2EB5217}" dt="2022-09-13T14:13:20.457" v="7" actId="478"/>
          <ac:picMkLst>
            <pc:docMk/>
            <pc:sldMk cId="3192059700" sldId="257"/>
            <ac:picMk id="1028" creationId="{19DDE217-5653-11E7-976D-E105D4E34FD5}"/>
          </ac:picMkLst>
        </pc:picChg>
        <pc:picChg chg="del">
          <ac:chgData name="Omer Madmon" userId="804dcacf-cf75-4a80-83d7-0e23c3cac6d9" providerId="ADAL" clId="{D1F1469C-C5C1-4275-9708-0919F2EB5217}" dt="2022-09-13T14:12:58.868" v="0" actId="478"/>
          <ac:picMkLst>
            <pc:docMk/>
            <pc:sldMk cId="3192059700" sldId="257"/>
            <ac:picMk id="1029" creationId="{B2166EF4-2088-927E-52ED-52EFE61113FD}"/>
          </ac:picMkLst>
        </pc:picChg>
        <pc:picChg chg="del">
          <ac:chgData name="Omer Madmon" userId="804dcacf-cf75-4a80-83d7-0e23c3cac6d9" providerId="ADAL" clId="{D1F1469C-C5C1-4275-9708-0919F2EB5217}" dt="2022-09-13T14:13:03.434" v="1" actId="21"/>
          <ac:picMkLst>
            <pc:docMk/>
            <pc:sldMk cId="3192059700" sldId="257"/>
            <ac:picMk id="1030" creationId="{FAD39131-A024-7526-C301-7D7A0EB27D21}"/>
          </ac:picMkLst>
        </pc:picChg>
        <pc:picChg chg="del">
          <ac:chgData name="Omer Madmon" userId="804dcacf-cf75-4a80-83d7-0e23c3cac6d9" providerId="ADAL" clId="{D1F1469C-C5C1-4275-9708-0919F2EB5217}" dt="2022-09-13T14:13:10.169" v="2" actId="21"/>
          <ac:picMkLst>
            <pc:docMk/>
            <pc:sldMk cId="3192059700" sldId="257"/>
            <ac:picMk id="1031" creationId="{7D48410E-51A8-B121-D2FC-F93A8A5F2D94}"/>
          </ac:picMkLst>
        </pc:picChg>
        <pc:picChg chg="del">
          <ac:chgData name="Omer Madmon" userId="804dcacf-cf75-4a80-83d7-0e23c3cac6d9" providerId="ADAL" clId="{D1F1469C-C5C1-4275-9708-0919F2EB5217}" dt="2022-09-13T14:13:12.522" v="3" actId="21"/>
          <ac:picMkLst>
            <pc:docMk/>
            <pc:sldMk cId="3192059700" sldId="257"/>
            <ac:picMk id="1032" creationId="{C2FDD2ED-5A88-6A79-9E1F-D07B65E99E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718D-C28D-B643-96C0-8056A64D780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E9E56-C1EF-634C-82CE-70E37203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מחבר ישר 111"/>
          <p:cNvCxnSpPr/>
          <p:nvPr/>
        </p:nvCxnSpPr>
        <p:spPr>
          <a:xfrm flipH="1">
            <a:off x="32921248" y="721718"/>
            <a:ext cx="12356" cy="281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מחבר ישר 1804"/>
          <p:cNvCxnSpPr/>
          <p:nvPr/>
        </p:nvCxnSpPr>
        <p:spPr>
          <a:xfrm flipH="1">
            <a:off x="14878666" y="682625"/>
            <a:ext cx="12356" cy="2812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5507AC-CF39-2F48-8835-B8AFC9D3E1AF}"/>
              </a:ext>
            </a:extLst>
          </p:cNvPr>
          <p:cNvSpPr txBox="1"/>
          <p:nvPr/>
        </p:nvSpPr>
        <p:spPr>
          <a:xfrm>
            <a:off x="374626" y="239951"/>
            <a:ext cx="50510498" cy="39826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When should I tweet? </a:t>
            </a:r>
          </a:p>
          <a:p>
            <a:pPr algn="ctr">
              <a:lnSpc>
                <a:spcPct val="120000"/>
              </a:lnSpc>
            </a:pP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Estimating the causal effect of tweets’ publication hour on their popularity </a:t>
            </a:r>
          </a:p>
          <a:p>
            <a:pPr algn="ctr">
              <a:lnSpc>
                <a:spcPct val="120000"/>
              </a:lnSpc>
            </a:pPr>
            <a:r>
              <a:rPr lang="en-US" sz="4400" dirty="0">
                <a:latin typeface="Gill Sans MT"/>
              </a:rPr>
              <a:t>Omer </a:t>
            </a:r>
            <a:r>
              <a:rPr lang="en-US" sz="4400" dirty="0" err="1">
                <a:latin typeface="Gill Sans MT"/>
              </a:rPr>
              <a:t>Madmon</a:t>
            </a:r>
            <a:r>
              <a:rPr lang="en-US" sz="4400" dirty="0">
                <a:latin typeface="Gill Sans MT"/>
              </a:rPr>
              <a:t>, Gal Sasson</a:t>
            </a:r>
          </a:p>
          <a:p>
            <a:pPr algn="ctr"/>
            <a:endParaRPr lang="en-US" sz="8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A1107-ACD9-F343-A132-EB2043032832}"/>
              </a:ext>
            </a:extLst>
          </p:cNvPr>
          <p:cNvSpPr txBox="1"/>
          <p:nvPr/>
        </p:nvSpPr>
        <p:spPr>
          <a:xfrm>
            <a:off x="1025525" y="18713699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rPr>
              <a:t>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50833-3A2B-1240-B2C4-8DBFA97A9EA7}"/>
              </a:ext>
            </a:extLst>
          </p:cNvPr>
          <p:cNvSpPr txBox="1"/>
          <p:nvPr/>
        </p:nvSpPr>
        <p:spPr>
          <a:xfrm>
            <a:off x="768070" y="4441326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rPr>
              <a:t>Introduction</a:t>
            </a:r>
            <a:endParaRPr lang="en-US" sz="72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370D3-8611-CB4F-9836-684D51C339C0}"/>
              </a:ext>
            </a:extLst>
          </p:cNvPr>
          <p:cNvSpPr txBox="1"/>
          <p:nvPr/>
        </p:nvSpPr>
        <p:spPr>
          <a:xfrm>
            <a:off x="15774527" y="13385928"/>
            <a:ext cx="13083840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Methods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961108-C65C-AD40-8157-6206B57C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028" y="1415729"/>
            <a:ext cx="4038239" cy="1631072"/>
          </a:xfrm>
          <a:prstGeom prst="rect">
            <a:avLst/>
          </a:prstGeom>
        </p:spPr>
      </p:pic>
      <p:sp>
        <p:nvSpPr>
          <p:cNvPr id="2043" name="TextBox 2042">
            <a:extLst>
              <a:ext uri="{FF2B5EF4-FFF2-40B4-BE49-F238E27FC236}">
                <a16:creationId xmlns:a16="http://schemas.microsoft.com/office/drawing/2014/main" id="{668878D6-9966-41A0-930F-3DE6690A8608}"/>
              </a:ext>
            </a:extLst>
          </p:cNvPr>
          <p:cNvSpPr txBox="1"/>
          <p:nvPr/>
        </p:nvSpPr>
        <p:spPr>
          <a:xfrm>
            <a:off x="33466617" y="11830122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Conclusions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85B297D-94C9-4AB5-86A7-BC804C5218FF}"/>
              </a:ext>
            </a:extLst>
          </p:cNvPr>
          <p:cNvSpPr txBox="1"/>
          <p:nvPr/>
        </p:nvSpPr>
        <p:spPr>
          <a:xfrm>
            <a:off x="33466617" y="13345991"/>
            <a:ext cx="16348412" cy="60755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/>
              <a:t>There is no significant causal effect of the publication hour of a tweet on its relative popularity within each domain.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/>
              <a:t>The groups related to the user (both the user covariates and the user description) are the most important in determining the causal effect.</a:t>
            </a:r>
          </a:p>
        </p:txBody>
      </p:sp>
      <p:grpSp>
        <p:nvGrpSpPr>
          <p:cNvPr id="28" name="קבוצה 27"/>
          <p:cNvGrpSpPr/>
          <p:nvPr/>
        </p:nvGrpSpPr>
        <p:grpSpPr>
          <a:xfrm>
            <a:off x="360972" y="19770819"/>
            <a:ext cx="13730769" cy="8905907"/>
            <a:chOff x="21073877" y="11114273"/>
            <a:chExt cx="9953974" cy="6148506"/>
          </a:xfrm>
        </p:grpSpPr>
        <p:pic>
          <p:nvPicPr>
            <p:cNvPr id="20" name="תמונה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3877" y="11114273"/>
              <a:ext cx="5485714" cy="3657143"/>
            </a:xfrm>
            <a:prstGeom prst="rect">
              <a:avLst/>
            </a:prstGeom>
          </p:spPr>
        </p:pic>
        <p:pic>
          <p:nvPicPr>
            <p:cNvPr id="21" name="תמונה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137" y="11125936"/>
              <a:ext cx="5485714" cy="3657143"/>
            </a:xfrm>
            <a:prstGeom prst="rect">
              <a:avLst/>
            </a:prstGeom>
          </p:spPr>
        </p:pic>
        <p:pic>
          <p:nvPicPr>
            <p:cNvPr id="56" name="תמונה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3877" y="13605636"/>
              <a:ext cx="5485714" cy="3657143"/>
            </a:xfrm>
            <a:prstGeom prst="rect">
              <a:avLst/>
            </a:prstGeom>
          </p:spPr>
        </p:pic>
        <p:pic>
          <p:nvPicPr>
            <p:cNvPr id="27" name="תמונה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2137" y="13593973"/>
              <a:ext cx="5485714" cy="3657143"/>
            </a:xfrm>
            <a:prstGeom prst="rect">
              <a:avLst/>
            </a:prstGeom>
          </p:spPr>
        </p:pic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id="{54BAB6CE-10DF-4141-97FB-109CAB48FA54}"/>
              </a:ext>
            </a:extLst>
          </p:cNvPr>
          <p:cNvSpPr/>
          <p:nvPr/>
        </p:nvSpPr>
        <p:spPr>
          <a:xfrm>
            <a:off x="15677946" y="14696843"/>
            <a:ext cx="13277002" cy="406187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S-Learner (linear regression model)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T-Learner (Lasso linear regression models)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cs typeface="Calibri"/>
              </a:rPr>
              <a:t>X-Learner (Lasso linear regression models for both pseudo-CATE labels generation and predictions)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8A1107-ACD9-F343-A132-EB2043032832}"/>
              </a:ext>
            </a:extLst>
          </p:cNvPr>
          <p:cNvSpPr txBox="1"/>
          <p:nvPr/>
        </p:nvSpPr>
        <p:spPr>
          <a:xfrm>
            <a:off x="15677946" y="8093321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Identification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5370D3-8611-CB4F-9836-684D51C339C0}"/>
              </a:ext>
            </a:extLst>
          </p:cNvPr>
          <p:cNvSpPr txBox="1"/>
          <p:nvPr/>
        </p:nvSpPr>
        <p:spPr>
          <a:xfrm>
            <a:off x="15784299" y="18406681"/>
            <a:ext cx="13083840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Results</a:t>
            </a:r>
            <a:endParaRPr lang="en-US" dirty="0"/>
          </a:p>
        </p:txBody>
      </p:sp>
      <p:sp>
        <p:nvSpPr>
          <p:cNvPr id="66" name="Rectangle 2">
            <a:extLst>
              <a:ext uri="{FF2B5EF4-FFF2-40B4-BE49-F238E27FC236}">
                <a16:creationId xmlns:a16="http://schemas.microsoft.com/office/drawing/2014/main" id="{54BAB6CE-10DF-4141-97FB-109CAB48FA54}"/>
              </a:ext>
            </a:extLst>
          </p:cNvPr>
          <p:cNvSpPr/>
          <p:nvPr/>
        </p:nvSpPr>
        <p:spPr>
          <a:xfrm>
            <a:off x="768070" y="6059920"/>
            <a:ext cx="13277002" cy="683576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Social networks became a major part of our day-to-day life, and besides their use for socializing social networks are also used for advertising purposes. As such, optimizing social networks engagement became a point of interest for many users, both individuals and business companies. </a:t>
            </a:r>
          </a:p>
          <a:p>
            <a:pPr>
              <a:lnSpc>
                <a:spcPct val="120000"/>
              </a:lnSpc>
            </a:pP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In this project we aim to identify the conditional average treatment effect (CATE) of tweets publication time on tweet popularity, in two levels of granularity:</a:t>
            </a:r>
          </a:p>
          <a:p>
            <a:pPr marL="742950" indent="-742950">
              <a:buFont typeface="+mj-lt"/>
              <a:buAutoNum type="arabicPeriod"/>
            </a:pPr>
            <a:endParaRPr lang="en-US" sz="4800" dirty="0"/>
          </a:p>
          <a:p>
            <a:endParaRPr lang="en-US" sz="4800" dirty="0"/>
          </a:p>
          <a:p>
            <a:endParaRPr lang="en-US" sz="4800" dirty="0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5370D3-8611-CB4F-9836-684D51C339C0}"/>
              </a:ext>
            </a:extLst>
          </p:cNvPr>
          <p:cNvSpPr txBox="1"/>
          <p:nvPr/>
        </p:nvSpPr>
        <p:spPr>
          <a:xfrm>
            <a:off x="15784299" y="19758514"/>
            <a:ext cx="13083840" cy="7650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4400" dirty="0"/>
              <a:t>Domain conditioned CATE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D5370D3-8611-CB4F-9836-684D51C339C0}"/>
              </a:ext>
            </a:extLst>
          </p:cNvPr>
          <p:cNvSpPr txBox="1"/>
          <p:nvPr/>
        </p:nvSpPr>
        <p:spPr>
          <a:xfrm>
            <a:off x="33466616" y="4517160"/>
            <a:ext cx="13083840" cy="7650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4400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High dimensional CATE</a:t>
            </a:r>
          </a:p>
        </p:txBody>
      </p:sp>
      <p:pic>
        <p:nvPicPr>
          <p:cNvPr id="2017" name="תמונה 20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626" y="20808254"/>
            <a:ext cx="15742595" cy="7612286"/>
          </a:xfrm>
          <a:prstGeom prst="rect">
            <a:avLst/>
          </a:prstGeom>
        </p:spPr>
      </p:pic>
      <p:pic>
        <p:nvPicPr>
          <p:cNvPr id="2040" name="תמונה 20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4124" y="5483082"/>
            <a:ext cx="17680958" cy="6056025"/>
          </a:xfrm>
          <a:prstGeom prst="rect">
            <a:avLst/>
          </a:prstGeom>
        </p:spPr>
      </p:pic>
      <p:grpSp>
        <p:nvGrpSpPr>
          <p:cNvPr id="1796" name="קבוצה 1795"/>
          <p:cNvGrpSpPr/>
          <p:nvPr/>
        </p:nvGrpSpPr>
        <p:grpSpPr>
          <a:xfrm>
            <a:off x="16343637" y="4387524"/>
            <a:ext cx="13662226" cy="3949242"/>
            <a:chOff x="16678450" y="3880384"/>
            <a:chExt cx="12056136" cy="3411131"/>
          </a:xfrm>
        </p:grpSpPr>
        <p:pic>
          <p:nvPicPr>
            <p:cNvPr id="2034" name="תמונה 20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678450" y="3880384"/>
              <a:ext cx="12056136" cy="3411131"/>
            </a:xfrm>
            <a:prstGeom prst="rect">
              <a:avLst/>
            </a:prstGeom>
          </p:spPr>
        </p:pic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id="{54BAB6CE-10DF-4141-97FB-109CAB48FA54}"/>
                </a:ext>
              </a:extLst>
            </p:cNvPr>
            <p:cNvSpPr/>
            <p:nvPr/>
          </p:nvSpPr>
          <p:spPr>
            <a:xfrm>
              <a:off x="16678450" y="3893020"/>
              <a:ext cx="5025390" cy="1058466"/>
            </a:xfrm>
            <a:prstGeom prst="rect">
              <a:avLst/>
            </a:prstGeom>
          </p:spPr>
          <p:txBody>
            <a:bodyPr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/>
                <a:t>Data representation:</a:t>
              </a:r>
              <a:endParaRPr lang="en-US" sz="4000" b="1" dirty="0">
                <a:cs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4" name="TextBox 2043"/>
              <p:cNvSpPr txBox="1"/>
              <p:nvPr/>
            </p:nvSpPr>
            <p:spPr>
              <a:xfrm>
                <a:off x="1342585" y="15997472"/>
                <a:ext cx="12269956" cy="215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e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𝑑𝑜𝑚𝑎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</m:oMath>
                </a14:m>
                <a:endParaRPr lang="en-US" sz="4800" dirty="0"/>
              </a:p>
              <a:p>
                <a:pPr marL="742950" indent="-7429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e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044" name="TextBox 2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85" y="15997472"/>
                <a:ext cx="12269956" cy="21516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5" name="קבוצה 1794"/>
          <p:cNvGrpSpPr/>
          <p:nvPr/>
        </p:nvGrpSpPr>
        <p:grpSpPr>
          <a:xfrm>
            <a:off x="1025525" y="573915"/>
            <a:ext cx="3314700" cy="3314700"/>
            <a:chOff x="3653753" y="92930"/>
            <a:chExt cx="3314700" cy="3314700"/>
          </a:xfrm>
        </p:grpSpPr>
        <p:sp>
          <p:nvSpPr>
            <p:cNvPr id="1793" name="אליפסה 1792"/>
            <p:cNvSpPr/>
            <p:nvPr/>
          </p:nvSpPr>
          <p:spPr>
            <a:xfrm>
              <a:off x="4407726" y="808562"/>
              <a:ext cx="2094704" cy="208082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46" name="תמונה 20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3753" y="92930"/>
              <a:ext cx="3314700" cy="3314700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68878D6-9966-41A0-930F-3DE6690A8608}"/>
              </a:ext>
            </a:extLst>
          </p:cNvPr>
          <p:cNvSpPr txBox="1"/>
          <p:nvPr/>
        </p:nvSpPr>
        <p:spPr>
          <a:xfrm>
            <a:off x="33466616" y="19645415"/>
            <a:ext cx="12160583" cy="1517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534" b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r>
              <a:rPr lang="en-US" sz="8000" dirty="0"/>
              <a:t>Discussion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5B297D-94C9-4AB5-86A7-BC804C5218FF}"/>
              </a:ext>
            </a:extLst>
          </p:cNvPr>
          <p:cNvSpPr txBox="1"/>
          <p:nvPr/>
        </p:nvSpPr>
        <p:spPr>
          <a:xfrm>
            <a:off x="33466617" y="21426096"/>
            <a:ext cx="16348412" cy="7072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/>
              <a:t>Determining the hour interval length introduces an identification-estimation tradeoff.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/>
              <a:t>More complex models might capture more accurately the relationships between the covariates, the treatments and the potential outcomes.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5400" dirty="0"/>
              <a:t>A causal effect might exist in more specific sub-domains.</a:t>
            </a:r>
          </a:p>
        </p:txBody>
      </p:sp>
      <p:pic>
        <p:nvPicPr>
          <p:cNvPr id="1797" name="תמונה 17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676" y="7608244"/>
            <a:ext cx="6935116" cy="9115214"/>
          </a:xfrm>
          <a:prstGeom prst="rect">
            <a:avLst/>
          </a:prstGeom>
        </p:spPr>
      </p:pic>
      <p:sp>
        <p:nvSpPr>
          <p:cNvPr id="113" name="Rectangle 2">
            <a:extLst>
              <a:ext uri="{FF2B5EF4-FFF2-40B4-BE49-F238E27FC236}">
                <a16:creationId xmlns:a16="http://schemas.microsoft.com/office/drawing/2014/main" id="{54BAB6CE-10DF-4141-97FB-109CAB48FA54}"/>
              </a:ext>
            </a:extLst>
          </p:cNvPr>
          <p:cNvSpPr/>
          <p:nvPr/>
        </p:nvSpPr>
        <p:spPr>
          <a:xfrm>
            <a:off x="15677946" y="9412025"/>
            <a:ext cx="13277002" cy="406187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SUTVA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Consistency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Ignorability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Overlap</a:t>
            </a:r>
          </a:p>
        </p:txBody>
      </p:sp>
    </p:spTree>
    <p:extLst>
      <p:ext uri="{BB962C8B-B14F-4D97-AF65-F5344CB8AC3E}">
        <p14:creationId xmlns:p14="http://schemas.microsoft.com/office/powerpoint/2010/main" val="319205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F971356DA1D4AA42BF1B0DDFC4CF0" ma:contentTypeVersion="11" ma:contentTypeDescription="Create a new document." ma:contentTypeScope="" ma:versionID="1587cbb13d9c6a0a37b527011bde9b22">
  <xsd:schema xmlns:xsd="http://www.w3.org/2001/XMLSchema" xmlns:xs="http://www.w3.org/2001/XMLSchema" xmlns:p="http://schemas.microsoft.com/office/2006/metadata/properties" xmlns:ns3="4672db60-bcaa-48ed-963d-4173804d9871" xmlns:ns4="2bca96c1-b63a-44b2-8442-3bc03d56fd70" targetNamespace="http://schemas.microsoft.com/office/2006/metadata/properties" ma:root="true" ma:fieldsID="1903a753f78c53e80fcf12e794187c70" ns3:_="" ns4:_="">
    <xsd:import namespace="4672db60-bcaa-48ed-963d-4173804d9871"/>
    <xsd:import namespace="2bca96c1-b63a-44b2-8442-3bc03d56fd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2db60-bcaa-48ed-963d-4173804d98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a96c1-b63a-44b2-8442-3bc03d56f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CC8115-F205-4D8D-8024-3F162E6F023F}">
  <ds:schemaRefs>
    <ds:schemaRef ds:uri="2bca96c1-b63a-44b2-8442-3bc03d56fd70"/>
    <ds:schemaRef ds:uri="4672db60-bcaa-48ed-963d-4173804d98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A37C88-A680-4B4D-9EC0-36DC745E38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E32F79-BA1D-4F4B-86E4-D7917B8C2776}">
  <ds:schemaRefs>
    <ds:schemaRef ds:uri="http://purl.org/dc/elements/1.1/"/>
    <ds:schemaRef ds:uri="http://schemas.microsoft.com/office/2006/metadata/properties"/>
    <ds:schemaRef ds:uri="2bca96c1-b63a-44b2-8442-3bc03d56fd70"/>
    <ds:schemaRef ds:uri="http://purl.org/dc/terms/"/>
    <ds:schemaRef ds:uri="http://schemas.microsoft.com/office/infopath/2007/PartnerControls"/>
    <ds:schemaRef ds:uri="http://schemas.microsoft.com/office/2006/documentManagement/types"/>
    <ds:schemaRef ds:uri="4672db60-bcaa-48ed-963d-4173804d987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238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Gill Sans MT</vt:lpstr>
      <vt:lpstr>Gisha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 Shalit</dc:creator>
  <cp:lastModifiedBy>Omer Madmon</cp:lastModifiedBy>
  <cp:revision>21</cp:revision>
  <dcterms:created xsi:type="dcterms:W3CDTF">2018-11-21T12:03:00Z</dcterms:created>
  <dcterms:modified xsi:type="dcterms:W3CDTF">2022-09-13T14:13:20Z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0x010100592F971356DA1D4AA42BF1B0DDFC4CF0</vt:lpwstr>
  </property>
</Properties>
</file>