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d9ra1QAZOZx-ykpxDohTzpg4BX7SDYe3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drive/1d9ra1QAZOZx-ykpxDohTzpg4BX7SDYe3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kaggle.com/neisse/scrapped-lyrics-from-6-genres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Google Colab notebook: </a:t>
            </a:r>
            <a:br>
              <a:rPr lang="iw"/>
            </a:br>
            <a:r>
              <a:rPr lang="iw" u="sng">
                <a:solidFill>
                  <a:schemeClr val="hlink"/>
                </a:solidFill>
                <a:hlinkClick r:id="rId2"/>
              </a:rPr>
              <a:t>https://colab.research.google.com/drive/1d9ra1QAZOZx-ykpxDohTzpg4BX7SDYe3?usp=sharing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20489219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20489219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20489219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20489219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20489219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20489219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20489219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20489219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20489219b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20489219b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20489219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20489219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0489219b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20489219b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Google Colab notebook: </a:t>
            </a:r>
            <a:br>
              <a:rPr lang="iw"/>
            </a:br>
            <a:r>
              <a:rPr lang="iw" u="sng">
                <a:solidFill>
                  <a:schemeClr val="hlink"/>
                </a:solidFill>
                <a:hlinkClick r:id="rId2"/>
              </a:rPr>
              <a:t>https://colab.research.google.com/drive/1d9ra1QAZOZx-ykpxDohTzpg4BX7SDYe3?usp=sharing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048921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048921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204892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204892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20489219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20489219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Raw Data source: </a:t>
            </a:r>
            <a:r>
              <a:rPr lang="iw" u="sng">
                <a:solidFill>
                  <a:schemeClr val="hlink"/>
                </a:solidFill>
                <a:hlinkClick r:id="rId2"/>
              </a:rPr>
              <a:t>https://www.kaggle.com/neisse/scrapped-lyrics-from-6-genres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We have applied some simple transformations and joined the artists table with the genres table to create the above table.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20489219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20489219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0489219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0489219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20489219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20489219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20489219b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20489219b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0489219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0489219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400"/>
              <a:t>Lyrics-Based Semantic Networks</a:t>
            </a:r>
            <a:endParaRPr sz="4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Ariel Nitzav, Omer Madmon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Bootstrap Sampling - contd.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600000" cy="2376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2000" y="1658825"/>
            <a:ext cx="3600000" cy="234828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457075"/>
            <a:ext cx="3600000" cy="22833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Statistical Testing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700" y="2571750"/>
            <a:ext cx="6267450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All pairwise hypothesis cross all three measures: 3*3=9 </a:t>
            </a:r>
            <a:r>
              <a:rPr lang="iw"/>
              <a:t>hypotheses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Used Bonferroni procedure for </a:t>
            </a:r>
            <a:r>
              <a:rPr lang="iw"/>
              <a:t>multiple-comparison correction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Adjusted p-values: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6946150" y="3323925"/>
            <a:ext cx="176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w" sz="2500">
                <a:solidFill>
                  <a:schemeClr val="dk2"/>
                </a:solidFill>
              </a:rPr>
              <a:t>&lt;&lt; 0.05</a:t>
            </a:r>
            <a:endParaRPr sz="3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Themes Representation in Genres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Each theme (topic) was represented as a hard-coded list of words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Topic-genre score was defined 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375" y="2229775"/>
            <a:ext cx="6953250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Themes Representation in Genres - contd.</a:t>
            </a:r>
            <a:endParaRPr/>
          </a:p>
        </p:txBody>
      </p:sp>
      <p:grpSp>
        <p:nvGrpSpPr>
          <p:cNvPr id="132" name="Google Shape;132;p25"/>
          <p:cNvGrpSpPr/>
          <p:nvPr/>
        </p:nvGrpSpPr>
        <p:grpSpPr>
          <a:xfrm>
            <a:off x="1476105" y="1027787"/>
            <a:ext cx="6191790" cy="3849925"/>
            <a:chOff x="1232750" y="1017725"/>
            <a:chExt cx="6191790" cy="3849925"/>
          </a:xfrm>
        </p:grpSpPr>
        <p:pic>
          <p:nvPicPr>
            <p:cNvPr id="133" name="Google Shape;133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2750" y="1017725"/>
              <a:ext cx="3066392" cy="382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1992" y="1046675"/>
              <a:ext cx="2852548" cy="38209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Discussion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What we have learned?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Hip-Hop tends to be less structured, more flexible and more thematicaly diverse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Pop is always in the middle of the scale (combines elements from both other genres)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Topics are not necessarily represented in genres as we have expected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Network estimation is the most critical phase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How did network analysis contributed to our work?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Networks capture structure!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Discussion - contd.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Analysis</a:t>
            </a:r>
            <a:r>
              <a:rPr lang="iw"/>
              <a:t> Limitations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Selective bias in network estimation (used top 50 words)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Topic representation method was heuristic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Future Directions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Similar analysis on musical features per genre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Lyrics generation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 sz="4400"/>
              <a:t>Thank you!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Introduction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Method &amp; </a:t>
            </a:r>
            <a:r>
              <a:rPr lang="iw"/>
              <a:t>Results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Raw 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Network Estimation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Network Analysis &amp; Statistical Testing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w"/>
              <a:t>Themes Representation in Genres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"/>
              <a:t>Topic of the project:</a:t>
            </a:r>
            <a:r>
              <a:rPr lang="iw"/>
              <a:t> </a:t>
            </a:r>
            <a:r>
              <a:rPr lang="iw"/>
              <a:t>Characterizing the</a:t>
            </a:r>
            <a:r>
              <a:rPr lang="iw"/>
              <a:t> lyrical structure of music genres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"/>
              <a:t>Aim of the project: </a:t>
            </a:r>
            <a:r>
              <a:rPr lang="iw"/>
              <a:t>Examining the lyrical traits (structure, themes) of three popular music genres: Pop, Hip-Hop and Rock using networks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w"/>
              <a:t>Questions </a:t>
            </a:r>
            <a:r>
              <a:rPr b="1" lang="iw"/>
              <a:t>asked: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Which genres are more </a:t>
            </a:r>
            <a:r>
              <a:rPr lang="iw"/>
              <a:t>structured</a:t>
            </a:r>
            <a:r>
              <a:rPr lang="iw"/>
              <a:t>, which are more flexible?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w"/>
              <a:t>Which lyrical themes are more associated with each genre?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Raw Data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679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Network Estimation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888" y="1017725"/>
            <a:ext cx="561223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Network Estimation - contd.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b="1302" l="1200" r="2747" t="0"/>
          <a:stretch/>
        </p:blipFill>
        <p:spPr>
          <a:xfrm>
            <a:off x="1942400" y="1017725"/>
            <a:ext cx="5186900" cy="35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Network Estimation - contd.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1233" r="1641" t="-959"/>
          <a:stretch/>
        </p:blipFill>
        <p:spPr>
          <a:xfrm>
            <a:off x="1949600" y="1017725"/>
            <a:ext cx="5244799" cy="359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Network Estimation - contd.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1499" r="2980" t="0"/>
          <a:stretch/>
        </p:blipFill>
        <p:spPr>
          <a:xfrm>
            <a:off x="1993013" y="1017725"/>
            <a:ext cx="5157977" cy="35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Bootstrap Sampling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For each genre, we have created 50 networks, each based on </a:t>
            </a:r>
            <a:r>
              <a:rPr lang="iw"/>
              <a:t>200 lyrics sampled randomly and concatenated into a one big “song”.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w"/>
              <a:t>For each of the networks, we have calculated: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Average degree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Average shortest-path length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w"/>
              <a:t>Clustering c</a:t>
            </a:r>
            <a:r>
              <a:rPr lang="iw"/>
              <a:t>oefficient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