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7" autoAdjust="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170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>
                <a:solidFill>
                  <a:srgbClr val="000080"/>
                </a:solidFill>
              </a:defRPr>
            </a:pPr>
            <a:r>
              <a:rPr b="1" dirty="0" err="1"/>
              <a:t>מערכת</a:t>
            </a:r>
            <a:r>
              <a:rPr b="1" dirty="0"/>
              <a:t> </a:t>
            </a:r>
            <a:r>
              <a:rPr b="1" dirty="0" err="1"/>
              <a:t>ניהול</a:t>
            </a:r>
            <a:r>
              <a:rPr b="1" dirty="0"/>
              <a:t> </a:t>
            </a:r>
            <a:r>
              <a:rPr b="1" dirty="0" err="1"/>
              <a:t>חניון</a:t>
            </a:r>
            <a:r>
              <a:rPr b="1" dirty="0"/>
              <a:t> </a:t>
            </a:r>
            <a:r>
              <a:rPr b="1" dirty="0" err="1"/>
              <a:t>חכם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 sz="2400"/>
            </a:pPr>
            <a:r>
              <a:rPr lang="he-IL" dirty="0"/>
              <a:t>עומר נגר</a:t>
            </a:r>
          </a:p>
          <a:p>
            <a:pPr>
              <a:defRPr sz="2400"/>
            </a:pPr>
            <a:r>
              <a:rPr lang="he-IL" dirty="0"/>
              <a:t>211695309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0080"/>
                </a:solidFill>
              </a:defRPr>
            </a:pPr>
            <a:r>
              <a:rPr b="1" dirty="0" err="1"/>
              <a:t>מבוא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2000" b="1" dirty="0"/>
              <a:t>מהו הפרויקט?</a:t>
            </a:r>
            <a:endParaRPr lang="he-IL" sz="2000" dirty="0"/>
          </a:p>
          <a:p>
            <a:pPr marL="0" indent="0" algn="ctr" rtl="1">
              <a:buNone/>
            </a:pPr>
            <a:r>
              <a:rPr lang="he-IL" sz="2000" dirty="0"/>
              <a:t>מערכת לניהול חניון חכם בצורה יעילה וידידותית.</a:t>
            </a:r>
            <a:endParaRPr lang="en-US" sz="2000" dirty="0"/>
          </a:p>
          <a:p>
            <a:pPr marL="0" indent="0" algn="ctr" rtl="1">
              <a:buNone/>
            </a:pPr>
            <a:endParaRPr lang="he-IL" sz="2000" dirty="0"/>
          </a:p>
          <a:p>
            <a:pPr marL="0" indent="0" algn="ctr" rtl="1">
              <a:buNone/>
            </a:pPr>
            <a:r>
              <a:rPr lang="he-IL" sz="2000" dirty="0"/>
              <a:t>כוללת פעולות עיקריות: חניה ושחרור של מכוניות (רגילות ומקומות נכים), </a:t>
            </a:r>
            <a:endParaRPr lang="en-US" sz="2000" dirty="0"/>
          </a:p>
          <a:p>
            <a:pPr marL="0" indent="0" algn="ctr" rtl="1">
              <a:buNone/>
            </a:pPr>
            <a:r>
              <a:rPr lang="he-IL" sz="2000" dirty="0"/>
              <a:t>חישוב תשלום על בסיס זמן, </a:t>
            </a:r>
            <a:endParaRPr lang="en-US" sz="2000" dirty="0"/>
          </a:p>
          <a:p>
            <a:pPr marL="0" indent="0" algn="ctr" rtl="1">
              <a:buNone/>
            </a:pPr>
            <a:r>
              <a:rPr lang="he-IL" sz="2000" dirty="0"/>
              <a:t>ויצירת דוחות על תפוסה,</a:t>
            </a:r>
            <a:endParaRPr lang="en-US" sz="2000" dirty="0"/>
          </a:p>
          <a:p>
            <a:pPr marL="0" indent="0" algn="ctr" rtl="1">
              <a:buNone/>
            </a:pPr>
            <a:r>
              <a:rPr lang="he-IL" sz="2000" dirty="0"/>
              <a:t> הכנסות וזמן חניה ממוצע.</a:t>
            </a:r>
          </a:p>
          <a:p>
            <a:pPr marL="0" indent="0" algn="ctr" rtl="1">
              <a:buNone/>
            </a:pPr>
            <a:endParaRPr lang="en-US" sz="2000" dirty="0"/>
          </a:p>
          <a:p>
            <a:pPr marL="0" indent="0" algn="ctr" rtl="1">
              <a:buNone/>
            </a:pPr>
            <a:r>
              <a:rPr lang="he-IL" sz="2000" dirty="0"/>
              <a:t>מאפשרת ניהול מסודר של מקומות חניה והיסטוריית חניה תוך שימוש בתבניות עיצוב מתקדמות.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196" y="544952"/>
            <a:ext cx="8229600" cy="1143000"/>
          </a:xfrm>
        </p:spPr>
        <p:txBody>
          <a:bodyPr/>
          <a:lstStyle/>
          <a:p>
            <a:pPr rtl="1">
              <a:defRPr sz="3200">
                <a:solidFill>
                  <a:srgbClr val="000080"/>
                </a:solidFill>
              </a:defRPr>
            </a:pPr>
            <a:r>
              <a:rPr b="1" dirty="0" err="1"/>
              <a:t>מבנה</a:t>
            </a:r>
            <a:r>
              <a:rPr b="1" dirty="0"/>
              <a:t> </a:t>
            </a:r>
            <a:r>
              <a:rPr b="1" dirty="0" err="1"/>
              <a:t>הפרויקט</a:t>
            </a:r>
            <a:br>
              <a:rPr lang="he-IL" dirty="0"/>
            </a:br>
            <a:r>
              <a:rPr lang="he-IL" sz="2400" dirty="0"/>
              <a:t>*לכל מחלקה קיים גם קובץ ה</a:t>
            </a:r>
            <a:r>
              <a:rPr lang="en-US" sz="2400" dirty="0"/>
              <a:t>test</a:t>
            </a:r>
            <a:r>
              <a:rPr lang="he-IL" sz="2400" dirty="0"/>
              <a:t> שלה </a:t>
            </a:r>
            <a:endParaRPr dirty="0"/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774DCB28-3959-99FD-32CB-6BF73F7A961B}"/>
              </a:ext>
            </a:extLst>
          </p:cNvPr>
          <p:cNvSpPr/>
          <p:nvPr/>
        </p:nvSpPr>
        <p:spPr>
          <a:xfrm>
            <a:off x="1236698" y="2558870"/>
            <a:ext cx="1910673" cy="10123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Vehicle</a:t>
            </a:r>
          </a:p>
          <a:p>
            <a:pPr algn="ctr"/>
            <a:r>
              <a:rPr lang="he-IL" sz="1200" dirty="0">
                <a:solidFill>
                  <a:schemeClr val="tx1"/>
                </a:solidFill>
              </a:rPr>
              <a:t>מכונית</a:t>
            </a:r>
            <a:endParaRPr lang="he-IL" sz="1100" dirty="0">
              <a:solidFill>
                <a:schemeClr val="tx1"/>
              </a:solidFill>
            </a:endParaRPr>
          </a:p>
          <a:p>
            <a:pPr algn="ctr"/>
            <a:r>
              <a:rPr lang="he-IL" sz="1100" dirty="0">
                <a:solidFill>
                  <a:schemeClr val="tx1"/>
                </a:solidFill>
              </a:rPr>
              <a:t>מספר רישוי</a:t>
            </a:r>
          </a:p>
          <a:p>
            <a:pPr algn="ctr"/>
            <a:r>
              <a:rPr lang="he-IL" sz="1100" dirty="0">
                <a:solidFill>
                  <a:schemeClr val="tx1"/>
                </a:solidFill>
              </a:rPr>
              <a:t>סוג</a:t>
            </a:r>
          </a:p>
          <a:p>
            <a:pPr algn="ctr"/>
            <a:r>
              <a:rPr lang="he-IL" sz="1100" dirty="0">
                <a:solidFill>
                  <a:schemeClr val="tx1"/>
                </a:solidFill>
              </a:rPr>
              <a:t>זמן כניסה</a:t>
            </a: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A46AB77B-DE92-B83D-632D-BF46380E787E}"/>
              </a:ext>
            </a:extLst>
          </p:cNvPr>
          <p:cNvSpPr/>
          <p:nvPr/>
        </p:nvSpPr>
        <p:spPr>
          <a:xfrm>
            <a:off x="361487" y="3687639"/>
            <a:ext cx="1750423" cy="9274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en-US" sz="1100" dirty="0"/>
              <a:t> </a:t>
            </a:r>
            <a:r>
              <a:rPr lang="en-US" b="1" dirty="0" err="1">
                <a:solidFill>
                  <a:schemeClr val="tx1"/>
                </a:solidFill>
              </a:rPr>
              <a:t>ParkingRecord</a:t>
            </a:r>
            <a:endParaRPr lang="en-US" b="1" dirty="0">
              <a:solidFill>
                <a:schemeClr val="tx1"/>
              </a:solidFill>
            </a:endParaRP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רשומה של חניית מכונית</a:t>
            </a: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זמני כניסה/יציאה</a:t>
            </a: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תשלום</a:t>
            </a:r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147C6BB4-7A47-6162-21C0-8AB0D79276BE}"/>
              </a:ext>
            </a:extLst>
          </p:cNvPr>
          <p:cNvSpPr/>
          <p:nvPr/>
        </p:nvSpPr>
        <p:spPr>
          <a:xfrm>
            <a:off x="2255600" y="3628392"/>
            <a:ext cx="1910673" cy="10123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en-US" b="1" dirty="0" err="1">
                <a:solidFill>
                  <a:schemeClr val="tx1"/>
                </a:solidFill>
              </a:rPr>
              <a:t>ParkingSpot</a:t>
            </a:r>
            <a:endParaRPr lang="en-US" b="1" dirty="0">
              <a:solidFill>
                <a:schemeClr val="tx1"/>
              </a:solidFill>
            </a:endParaRPr>
          </a:p>
          <a:p>
            <a:pPr algn="ctr" rtl="1"/>
            <a:r>
              <a:rPr lang="he-IL" sz="1200" dirty="0">
                <a:solidFill>
                  <a:schemeClr val="tx1"/>
                </a:solidFill>
              </a:rPr>
              <a:t>מקום חנייה בודד בחניון</a:t>
            </a: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מזהה</a:t>
            </a: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סוג (נכים/רגיל)</a:t>
            </a: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האם תפוס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409EDC06-CCE9-1B85-A74E-CCEF1E1D4715}"/>
              </a:ext>
            </a:extLst>
          </p:cNvPr>
          <p:cNvSpPr txBox="1"/>
          <p:nvPr/>
        </p:nvSpPr>
        <p:spPr>
          <a:xfrm>
            <a:off x="1589614" y="2218532"/>
            <a:ext cx="129975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err="1"/>
              <a:t>src</a:t>
            </a:r>
            <a:r>
              <a:rPr lang="en-US" b="1" dirty="0"/>
              <a:t>/model:</a:t>
            </a:r>
          </a:p>
          <a:p>
            <a:endParaRPr lang="he-IL" dirty="0"/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60B8C1A4-BB2F-7553-DEC8-C1551D37B146}"/>
              </a:ext>
            </a:extLst>
          </p:cNvPr>
          <p:cNvSpPr/>
          <p:nvPr/>
        </p:nvSpPr>
        <p:spPr>
          <a:xfrm>
            <a:off x="7021286" y="2512140"/>
            <a:ext cx="1910673" cy="10123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ParkingLot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he-IL" sz="1200" dirty="0">
                <a:solidFill>
                  <a:schemeClr val="tx1"/>
                </a:solidFill>
              </a:rPr>
              <a:t>החניון עצמו</a:t>
            </a:r>
          </a:p>
          <a:p>
            <a:pPr algn="ctr"/>
            <a:r>
              <a:rPr lang="he-IL" sz="1100" dirty="0">
                <a:solidFill>
                  <a:schemeClr val="tx1"/>
                </a:solidFill>
              </a:rPr>
              <a:t>מנהל מקומות חנייה</a:t>
            </a:r>
          </a:p>
          <a:p>
            <a:pPr algn="ctr"/>
            <a:r>
              <a:rPr lang="he-IL" sz="1100" dirty="0">
                <a:solidFill>
                  <a:schemeClr val="tx1"/>
                </a:solidFill>
              </a:rPr>
              <a:t>רשומות</a:t>
            </a:r>
          </a:p>
          <a:p>
            <a:pPr algn="ctr"/>
            <a:r>
              <a:rPr lang="he-IL" sz="1100" dirty="0">
                <a:solidFill>
                  <a:schemeClr val="tx1"/>
                </a:solidFill>
              </a:rPr>
              <a:t>והודעות</a:t>
            </a: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C6116CA8-B433-CA0F-C080-11B9D7D0D545}"/>
              </a:ext>
            </a:extLst>
          </p:cNvPr>
          <p:cNvSpPr/>
          <p:nvPr/>
        </p:nvSpPr>
        <p:spPr>
          <a:xfrm>
            <a:off x="4970418" y="2499623"/>
            <a:ext cx="1910673" cy="10123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en-US" b="1" dirty="0" err="1">
                <a:solidFill>
                  <a:schemeClr val="tx1"/>
                </a:solidFill>
              </a:rPr>
              <a:t>ParkingManager</a:t>
            </a:r>
            <a:endParaRPr lang="en-US" b="1" dirty="0">
              <a:solidFill>
                <a:schemeClr val="tx1"/>
              </a:solidFill>
            </a:endParaRPr>
          </a:p>
          <a:p>
            <a:pPr algn="ctr" rtl="1"/>
            <a:r>
              <a:rPr lang="he-IL" sz="1200" dirty="0">
                <a:solidFill>
                  <a:schemeClr val="tx1"/>
                </a:solidFill>
              </a:rPr>
              <a:t>ממשק לניהול פעולות</a:t>
            </a: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חנייה ושחרור</a:t>
            </a: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1C6B157A-7A71-FB04-B5C3-516059036C49}"/>
              </a:ext>
            </a:extLst>
          </p:cNvPr>
          <p:cNvSpPr txBox="1"/>
          <p:nvPr/>
        </p:nvSpPr>
        <p:spPr>
          <a:xfrm>
            <a:off x="5306286" y="2190037"/>
            <a:ext cx="355557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b="1" dirty="0" err="1"/>
              <a:t>src</a:t>
            </a:r>
            <a:r>
              <a:rPr lang="en-US" b="1" dirty="0"/>
              <a:t>/service: </a:t>
            </a:r>
          </a:p>
          <a:p>
            <a:endParaRPr lang="he-IL" dirty="0"/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B5504036-9122-89A2-413A-8EB0523161C6}"/>
              </a:ext>
            </a:extLst>
          </p:cNvPr>
          <p:cNvSpPr/>
          <p:nvPr/>
        </p:nvSpPr>
        <p:spPr>
          <a:xfrm>
            <a:off x="4947789" y="3626296"/>
            <a:ext cx="1910673" cy="10123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en-US" dirty="0"/>
              <a:t> </a:t>
            </a:r>
            <a:r>
              <a:rPr lang="en-US" b="1" dirty="0" err="1">
                <a:solidFill>
                  <a:schemeClr val="tx1"/>
                </a:solidFill>
              </a:rPr>
              <a:t>FeeBuilder</a:t>
            </a:r>
            <a:endParaRPr lang="en-US" b="1" dirty="0">
              <a:solidFill>
                <a:schemeClr val="tx1"/>
              </a:solidFill>
            </a:endParaRPr>
          </a:p>
          <a:p>
            <a:pPr algn="ctr" rtl="1"/>
            <a:r>
              <a:rPr lang="he-IL" sz="1200" dirty="0">
                <a:solidFill>
                  <a:schemeClr val="tx1"/>
                </a:solidFill>
              </a:rPr>
              <a:t>כלי לחישוב </a:t>
            </a:r>
          </a:p>
          <a:p>
            <a:pPr algn="ctr" rtl="1"/>
            <a:r>
              <a:rPr lang="he-IL" sz="1200" dirty="0">
                <a:solidFill>
                  <a:schemeClr val="tx1"/>
                </a:solidFill>
              </a:rPr>
              <a:t>תשלום חניה</a:t>
            </a:r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3A430E13-E086-35D6-8787-0700B6761A83}"/>
              </a:ext>
            </a:extLst>
          </p:cNvPr>
          <p:cNvSpPr/>
          <p:nvPr/>
        </p:nvSpPr>
        <p:spPr>
          <a:xfrm>
            <a:off x="7021286" y="3626296"/>
            <a:ext cx="1910673" cy="10123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en-US" sz="1100" b="1" dirty="0"/>
              <a:t> </a:t>
            </a:r>
            <a:r>
              <a:rPr lang="en-US" b="1" dirty="0" err="1">
                <a:solidFill>
                  <a:schemeClr val="tx1"/>
                </a:solidFill>
              </a:rPr>
              <a:t>ParkingRecord</a:t>
            </a:r>
            <a:endParaRPr lang="en-US" b="1" dirty="0">
              <a:solidFill>
                <a:schemeClr val="tx1"/>
              </a:solidFill>
            </a:endParaRPr>
          </a:p>
          <a:p>
            <a:pPr algn="ctr" rtl="1"/>
            <a:r>
              <a:rPr lang="en-US" b="1" dirty="0">
                <a:solidFill>
                  <a:schemeClr val="tx1"/>
                </a:solidFill>
              </a:rPr>
              <a:t>Comparator</a:t>
            </a:r>
          </a:p>
          <a:p>
            <a:pPr algn="ctr" rtl="1"/>
            <a:r>
              <a:rPr lang="he-IL" sz="1200" dirty="0">
                <a:solidFill>
                  <a:schemeClr val="tx1"/>
                </a:solidFill>
              </a:rPr>
              <a:t>כלי למיון רשומות חניה</a:t>
            </a:r>
          </a:p>
          <a:p>
            <a:pPr algn="ctr" rtl="1"/>
            <a:r>
              <a:rPr lang="he-IL" sz="1200" dirty="0">
                <a:solidFill>
                  <a:schemeClr val="tx1"/>
                </a:solidFill>
              </a:rPr>
              <a:t>לפי זמן/תשלום</a:t>
            </a:r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9165E175-D037-C5D9-9628-CA25AC2851CC}"/>
              </a:ext>
            </a:extLst>
          </p:cNvPr>
          <p:cNvSpPr/>
          <p:nvPr/>
        </p:nvSpPr>
        <p:spPr>
          <a:xfrm>
            <a:off x="1300264" y="5381561"/>
            <a:ext cx="1910673" cy="10123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ParkingObserver</a:t>
            </a:r>
          </a:p>
          <a:p>
            <a:pPr algn="ctr"/>
            <a:r>
              <a:rPr lang="he-IL" sz="1200" dirty="0">
                <a:solidFill>
                  <a:schemeClr val="tx1"/>
                </a:solidFill>
              </a:rPr>
              <a:t>ממשק שמקבל הודעות </a:t>
            </a:r>
          </a:p>
          <a:p>
            <a:pPr algn="ctr"/>
            <a:r>
              <a:rPr lang="he-IL" sz="1200" dirty="0">
                <a:solidFill>
                  <a:schemeClr val="tx1"/>
                </a:solidFill>
              </a:rPr>
              <a:t>על חניה ושחרור.</a:t>
            </a:r>
            <a:endParaRPr lang="he-IL" sz="1100" dirty="0">
              <a:solidFill>
                <a:schemeClr val="tx1"/>
              </a:solidFill>
            </a:endParaRPr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ED4E1FEC-7ABA-A3FC-255D-8D7A10DBC162}"/>
              </a:ext>
            </a:extLst>
          </p:cNvPr>
          <p:cNvSpPr txBox="1"/>
          <p:nvPr/>
        </p:nvSpPr>
        <p:spPr>
          <a:xfrm>
            <a:off x="1536778" y="5041223"/>
            <a:ext cx="143764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IL" b="1" dirty="0" err="1"/>
              <a:t>src</a:t>
            </a:r>
            <a:r>
              <a:rPr lang="en-IL" b="1" dirty="0"/>
              <a:t>/observer:</a:t>
            </a:r>
            <a:endParaRPr lang="he-IL" b="1" dirty="0"/>
          </a:p>
          <a:p>
            <a:endParaRPr lang="he-IL" dirty="0"/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53EB49A2-E6BF-3F75-6479-01621D126F4B}"/>
              </a:ext>
            </a:extLst>
          </p:cNvPr>
          <p:cNvSpPr/>
          <p:nvPr/>
        </p:nvSpPr>
        <p:spPr>
          <a:xfrm>
            <a:off x="5987370" y="5381561"/>
            <a:ext cx="1910673" cy="10123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he-IL" sz="1200" dirty="0">
                <a:solidFill>
                  <a:schemeClr val="tx1"/>
                </a:solidFill>
              </a:rPr>
              <a:t>המחלקה הראשית שמדגימה את פעולות מערכת ניהול החניון</a:t>
            </a:r>
            <a:endParaRPr lang="he-IL" sz="1100" dirty="0">
              <a:solidFill>
                <a:schemeClr val="tx1"/>
              </a:solidFill>
            </a:endParaRP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B63E09C1-17F9-387C-DB39-C5365A802645}"/>
              </a:ext>
            </a:extLst>
          </p:cNvPr>
          <p:cNvSpPr txBox="1"/>
          <p:nvPr/>
        </p:nvSpPr>
        <p:spPr>
          <a:xfrm>
            <a:off x="6223884" y="5041223"/>
            <a:ext cx="143764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IL" b="1" dirty="0" err="1"/>
              <a:t>src</a:t>
            </a:r>
            <a:r>
              <a:rPr lang="en-IL" b="1" dirty="0"/>
              <a:t>: </a:t>
            </a:r>
            <a:endParaRPr lang="he-IL" b="1" dirty="0"/>
          </a:p>
          <a:p>
            <a:endParaRPr lang="he-I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9093"/>
            <a:ext cx="8229600" cy="1143000"/>
          </a:xfrm>
        </p:spPr>
        <p:txBody>
          <a:bodyPr/>
          <a:lstStyle/>
          <a:p>
            <a:pPr rtl="1">
              <a:defRPr sz="3200">
                <a:solidFill>
                  <a:srgbClr val="000080"/>
                </a:solidFill>
              </a:defRPr>
            </a:pPr>
            <a:r>
              <a:rPr b="1" dirty="0" err="1"/>
              <a:t>תבניות</a:t>
            </a:r>
            <a:r>
              <a:rPr b="1" dirty="0"/>
              <a:t> </a:t>
            </a:r>
            <a:r>
              <a:rPr b="1" dirty="0" err="1"/>
              <a:t>עיצוב</a:t>
            </a:r>
            <a:endParaRPr b="1" dirty="0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3A96146F-22A7-82BE-9063-54818CA00AEB}"/>
              </a:ext>
            </a:extLst>
          </p:cNvPr>
          <p:cNvSpPr/>
          <p:nvPr/>
        </p:nvSpPr>
        <p:spPr>
          <a:xfrm>
            <a:off x="4571999" y="1487638"/>
            <a:ext cx="4491593" cy="26346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1100" dirty="0">
                <a:solidFill>
                  <a:schemeClr val="tx1"/>
                </a:solidFill>
              </a:rPr>
              <a:t>המערכת מייצגת חניון </a:t>
            </a:r>
            <a:r>
              <a:rPr lang="he-IL" sz="1100" b="1" dirty="0">
                <a:solidFill>
                  <a:schemeClr val="tx1"/>
                </a:solidFill>
              </a:rPr>
              <a:t>יחיד</a:t>
            </a:r>
            <a:r>
              <a:rPr lang="he-IL" sz="1100" dirty="0">
                <a:solidFill>
                  <a:schemeClr val="tx1"/>
                </a:solidFill>
              </a:rPr>
              <a:t>, ואני רוצה לוודא שכל </a:t>
            </a: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חלקי התוכנית כמו </a:t>
            </a:r>
            <a:r>
              <a:rPr lang="en-US" sz="1100" b="1" dirty="0" err="1">
                <a:solidFill>
                  <a:schemeClr val="tx1"/>
                </a:solidFill>
              </a:rPr>
              <a:t>ParkingManager</a:t>
            </a:r>
            <a:endParaRPr lang="en-US" sz="1100" b="1" dirty="0">
              <a:solidFill>
                <a:schemeClr val="tx1"/>
              </a:solidFill>
            </a:endParaRPr>
          </a:p>
          <a:p>
            <a:pPr algn="ctr" rtl="1"/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he-IL" sz="1100" dirty="0">
                <a:solidFill>
                  <a:schemeClr val="tx1"/>
                </a:solidFill>
              </a:rPr>
              <a:t>עובדים עם אותו חניון, ולא יוצרים חניונים שונים בטעות.</a:t>
            </a:r>
          </a:p>
          <a:p>
            <a:pPr algn="ctr" rtl="1"/>
            <a:endParaRPr lang="he-IL" sz="1100" dirty="0">
              <a:solidFill>
                <a:schemeClr val="tx1"/>
              </a:solidFill>
            </a:endParaRP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על ידי שימוש ב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1" dirty="0" err="1">
                <a:solidFill>
                  <a:schemeClr val="tx1"/>
                </a:solidFill>
              </a:rPr>
              <a:t>ParkingLot.getInstance</a:t>
            </a:r>
            <a:r>
              <a:rPr lang="en-US" sz="1100" b="1" dirty="0">
                <a:solidFill>
                  <a:schemeClr val="tx1"/>
                </a:solidFill>
              </a:rPr>
              <a:t>(10) </a:t>
            </a:r>
            <a:r>
              <a:rPr lang="he-IL" sz="1100" dirty="0">
                <a:solidFill>
                  <a:schemeClr val="tx1"/>
                </a:solidFill>
              </a:rPr>
              <a:t>אני מבטיח שיש חניון אחד בלבד עם מספר מוגדר של מקומות.</a:t>
            </a: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והמידע על מקומות חניה ורשומות נשמר במקום מרכזי. זה מונע בלבול, כמו מצב שבו חלק אחד של התוכנית חושב שמקום תפוס וחלק אחר חושב שהוא פנוי.</a:t>
            </a:r>
          </a:p>
          <a:p>
            <a:pPr algn="ctr" rtl="1"/>
            <a:endParaRPr lang="he-IL" sz="1100" dirty="0">
              <a:solidFill>
                <a:schemeClr val="tx1"/>
              </a:solidFill>
            </a:endParaRP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כשאני קורא ל</a:t>
            </a:r>
            <a:r>
              <a:rPr lang="en-US" sz="1100" b="1" dirty="0" err="1">
                <a:solidFill>
                  <a:schemeClr val="tx1"/>
                </a:solidFill>
              </a:rPr>
              <a:t>ParkingLot.getInstance</a:t>
            </a:r>
            <a:r>
              <a:rPr lang="en-US" sz="1100" b="1" dirty="0">
                <a:solidFill>
                  <a:schemeClr val="tx1"/>
                </a:solidFill>
              </a:rPr>
              <a:t>(10) </a:t>
            </a:r>
            <a:endParaRPr lang="he-IL" sz="1100" b="1" dirty="0">
              <a:solidFill>
                <a:schemeClr val="tx1"/>
              </a:solidFill>
            </a:endParaRP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המחלקה יוצרת חניון עם 10 מקומות (אם הוא לא קיים) </a:t>
            </a: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או מחזירה את החניון הקיים. </a:t>
            </a: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זה שימושי </a:t>
            </a:r>
            <a:r>
              <a:rPr lang="he-IL" sz="1100" dirty="0" err="1">
                <a:solidFill>
                  <a:schemeClr val="tx1"/>
                </a:solidFill>
              </a:rPr>
              <a:t>כש</a:t>
            </a:r>
            <a:r>
              <a:rPr lang="he-IL" sz="1100" dirty="0">
                <a:solidFill>
                  <a:schemeClr val="tx1"/>
                </a:solidFill>
              </a:rPr>
              <a:t> </a:t>
            </a:r>
            <a:r>
              <a:rPr lang="en-US" sz="1100" b="1" dirty="0" err="1">
                <a:solidFill>
                  <a:schemeClr val="tx1"/>
                </a:solidFill>
              </a:rPr>
              <a:t>ParkingManager</a:t>
            </a:r>
            <a:r>
              <a:rPr lang="he-IL" sz="1100" dirty="0">
                <a:solidFill>
                  <a:schemeClr val="tx1"/>
                </a:solidFill>
              </a:rPr>
              <a:t> צריך לגשת לחניון כדי להכניס מכונית או לשחרר אותה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06BDB5D6-3446-9E32-4D68-7C4124A6228C}"/>
              </a:ext>
            </a:extLst>
          </p:cNvPr>
          <p:cNvSpPr txBox="1"/>
          <p:nvPr/>
        </p:nvSpPr>
        <p:spPr>
          <a:xfrm>
            <a:off x="4801046" y="861245"/>
            <a:ext cx="4262546" cy="5386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IL" b="1" dirty="0"/>
              <a:t>Singleto</a:t>
            </a:r>
            <a:r>
              <a:rPr lang="en-US" b="1" dirty="0"/>
              <a:t>n</a:t>
            </a:r>
            <a:r>
              <a:rPr lang="he-IL" b="1" dirty="0"/>
              <a:t> במחלקת </a:t>
            </a:r>
            <a:r>
              <a:rPr lang="en-IL" b="1" dirty="0" err="1"/>
              <a:t>ParkingLot</a:t>
            </a:r>
            <a:endParaRPr lang="he-IL" b="1" dirty="0"/>
          </a:p>
          <a:p>
            <a:pPr algn="ctr" rtl="1"/>
            <a:r>
              <a:rPr lang="he-IL" sz="1050" dirty="0"/>
              <a:t>התבנית מבטיחה כי יהיה רק מופע אחד של מחלקה </a:t>
            </a:r>
            <a:r>
              <a:rPr lang="he-IL" sz="1050" dirty="0" err="1"/>
              <a:t>מסויימת</a:t>
            </a:r>
            <a:r>
              <a:rPr lang="he-IL" sz="1050" dirty="0"/>
              <a:t> בכל המערכת.</a:t>
            </a: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1567CA8B-6BA5-948C-575C-7DB2D38216F6}"/>
              </a:ext>
            </a:extLst>
          </p:cNvPr>
          <p:cNvSpPr/>
          <p:nvPr/>
        </p:nvSpPr>
        <p:spPr>
          <a:xfrm>
            <a:off x="80407" y="3696790"/>
            <a:ext cx="4491593" cy="31127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1100" dirty="0">
                <a:solidFill>
                  <a:schemeClr val="tx1"/>
                </a:solidFill>
              </a:rPr>
              <a:t>המערכת כוללת פעולות מורכבות כמו </a:t>
            </a: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חיפוש מקום פנוי, חישוב תשלום, והודעה למערכות</a:t>
            </a: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שמבוצעות על ידי מחלקות כמו </a:t>
            </a:r>
            <a:r>
              <a:rPr lang="en-IL" sz="1100" b="1" dirty="0" err="1">
                <a:solidFill>
                  <a:schemeClr val="tx1"/>
                </a:solidFill>
              </a:rPr>
              <a:t>ParkingLot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IL" sz="1100" b="1" dirty="0" err="1">
                <a:solidFill>
                  <a:schemeClr val="tx1"/>
                </a:solidFill>
              </a:rPr>
              <a:t>FeeBuilder</a:t>
            </a:r>
            <a:endParaRPr lang="he-IL" sz="1100" b="1" dirty="0">
              <a:solidFill>
                <a:schemeClr val="tx1"/>
              </a:solidFill>
            </a:endParaRP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השתמשתי ב</a:t>
            </a:r>
            <a:r>
              <a:rPr lang="en-IL" sz="1100" b="1" dirty="0" err="1">
                <a:solidFill>
                  <a:schemeClr val="tx1"/>
                </a:solidFill>
              </a:rPr>
              <a:t>ParkingManager</a:t>
            </a:r>
            <a:r>
              <a:rPr lang="he-IL" sz="1100" dirty="0">
                <a:solidFill>
                  <a:schemeClr val="tx1"/>
                </a:solidFill>
              </a:rPr>
              <a:t> </a:t>
            </a:r>
          </a:p>
          <a:p>
            <a:pPr algn="ctr" rtl="1"/>
            <a:endParaRPr lang="he-IL" sz="1100" dirty="0">
              <a:solidFill>
                <a:schemeClr val="tx1"/>
              </a:solidFill>
            </a:endParaRP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כדי לעטוף את הפעולות האלה </a:t>
            </a: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בממשק פשוט שקל לשימוש, </a:t>
            </a: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כמו </a:t>
            </a:r>
            <a:r>
              <a:rPr lang="en-IL" sz="1100" b="1" dirty="0">
                <a:solidFill>
                  <a:schemeClr val="tx1"/>
                </a:solidFill>
              </a:rPr>
              <a:t>enterVehicle</a:t>
            </a:r>
            <a:r>
              <a:rPr lang="en-IL" sz="1100" dirty="0">
                <a:solidFill>
                  <a:schemeClr val="tx1"/>
                </a:solidFill>
              </a:rPr>
              <a:t>(</a:t>
            </a:r>
            <a:r>
              <a:rPr lang="en-IL" sz="1100" b="1" dirty="0">
                <a:solidFill>
                  <a:schemeClr val="tx1"/>
                </a:solidFill>
              </a:rPr>
              <a:t>car</a:t>
            </a:r>
            <a:r>
              <a:rPr lang="en-IL" sz="1100" dirty="0">
                <a:solidFill>
                  <a:schemeClr val="tx1"/>
                </a:solidFill>
              </a:rPr>
              <a:t>)</a:t>
            </a:r>
            <a:r>
              <a:rPr lang="he-IL" sz="1100" dirty="0">
                <a:solidFill>
                  <a:schemeClr val="tx1"/>
                </a:solidFill>
              </a:rPr>
              <a:t> </a:t>
            </a:r>
            <a:r>
              <a:rPr lang="en-IL" sz="1100" dirty="0">
                <a:solidFill>
                  <a:schemeClr val="tx1"/>
                </a:solidFill>
              </a:rPr>
              <a:t> </a:t>
            </a:r>
            <a:r>
              <a:rPr lang="he-IL" sz="1100" dirty="0">
                <a:solidFill>
                  <a:schemeClr val="tx1"/>
                </a:solidFill>
              </a:rPr>
              <a:t>ו </a:t>
            </a:r>
            <a:r>
              <a:rPr lang="en-IL" sz="1100" b="1" dirty="0" err="1">
                <a:solidFill>
                  <a:schemeClr val="tx1"/>
                </a:solidFill>
              </a:rPr>
              <a:t>exitVehicle</a:t>
            </a:r>
            <a:r>
              <a:rPr lang="en-IL" sz="1100" b="1" dirty="0">
                <a:solidFill>
                  <a:schemeClr val="tx1"/>
                </a:solidFill>
              </a:rPr>
              <a:t>(</a:t>
            </a:r>
            <a:r>
              <a:rPr lang="en-IL" sz="1100" b="1" dirty="0" err="1">
                <a:solidFill>
                  <a:schemeClr val="tx1"/>
                </a:solidFill>
              </a:rPr>
              <a:t>licensePlate</a:t>
            </a:r>
            <a:r>
              <a:rPr lang="en-IL" sz="1100" b="1" dirty="0">
                <a:solidFill>
                  <a:schemeClr val="tx1"/>
                </a:solidFill>
              </a:rPr>
              <a:t>)</a:t>
            </a:r>
            <a:endParaRPr lang="he-IL" sz="1100" b="1" dirty="0">
              <a:solidFill>
                <a:schemeClr val="tx1"/>
              </a:solidFill>
            </a:endParaRP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במקום לקרוא ישירות לפונקציות של </a:t>
            </a:r>
            <a:r>
              <a:rPr lang="en-IL" sz="1100" b="1" dirty="0" err="1">
                <a:solidFill>
                  <a:schemeClr val="tx1"/>
                </a:solidFill>
              </a:rPr>
              <a:t>ParkingLot</a:t>
            </a:r>
            <a:r>
              <a:rPr lang="he-IL" sz="1100" dirty="0">
                <a:solidFill>
                  <a:schemeClr val="tx1"/>
                </a:solidFill>
              </a:rPr>
              <a:t>כמו</a:t>
            </a:r>
            <a:r>
              <a:rPr lang="en-IL" sz="1100" b="1" dirty="0" err="1">
                <a:solidFill>
                  <a:schemeClr val="tx1"/>
                </a:solidFill>
              </a:rPr>
              <a:t>findFreeSpot</a:t>
            </a:r>
            <a:r>
              <a:rPr lang="en-IL" sz="1100" dirty="0">
                <a:solidFill>
                  <a:schemeClr val="tx1"/>
                </a:solidFill>
              </a:rPr>
              <a:t> </a:t>
            </a:r>
            <a:endParaRPr lang="he-IL" sz="1100" dirty="0">
              <a:solidFill>
                <a:schemeClr val="tx1"/>
              </a:solidFill>
            </a:endParaRP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אני משתמש ב </a:t>
            </a:r>
            <a:r>
              <a:rPr lang="en-IL" sz="1100" b="1" dirty="0" err="1">
                <a:solidFill>
                  <a:schemeClr val="tx1"/>
                </a:solidFill>
              </a:rPr>
              <a:t>ParkingManager</a:t>
            </a:r>
            <a:r>
              <a:rPr lang="he-IL" sz="1100" dirty="0">
                <a:solidFill>
                  <a:schemeClr val="tx1"/>
                </a:solidFill>
              </a:rPr>
              <a:t>שמקל על השימוש.</a:t>
            </a:r>
          </a:p>
          <a:p>
            <a:pPr algn="ctr" rtl="1"/>
            <a:endParaRPr lang="he-IL" sz="1100" dirty="0">
              <a:solidFill>
                <a:schemeClr val="tx1"/>
              </a:solidFill>
            </a:endParaRP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 למשל - </a:t>
            </a:r>
            <a:r>
              <a:rPr lang="en-IL" sz="1100" b="1" dirty="0" err="1">
                <a:solidFill>
                  <a:schemeClr val="tx1"/>
                </a:solidFill>
              </a:rPr>
              <a:t>manager.enterVehicle</a:t>
            </a:r>
            <a:r>
              <a:rPr lang="en-IL" sz="1100" b="1" dirty="0">
                <a:solidFill>
                  <a:schemeClr val="tx1"/>
                </a:solidFill>
              </a:rPr>
              <a:t>(car) </a:t>
            </a:r>
            <a:endParaRPr lang="he-IL" sz="1100" b="1" dirty="0">
              <a:solidFill>
                <a:schemeClr val="tx1"/>
              </a:solidFill>
            </a:endParaRP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מטפל בכל השלבים- </a:t>
            </a:r>
            <a:r>
              <a:rPr lang="he-IL" sz="1100" b="1" dirty="0">
                <a:solidFill>
                  <a:schemeClr val="tx1"/>
                </a:solidFill>
              </a:rPr>
              <a:t>בדיקת מקום פנוי, חניה, והודעה. </a:t>
            </a: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זה הופך את הקוד ב-</a:t>
            </a:r>
            <a:r>
              <a:rPr lang="en-IL" sz="1100" b="1" dirty="0">
                <a:solidFill>
                  <a:schemeClr val="tx1"/>
                </a:solidFill>
              </a:rPr>
              <a:t>Main.java </a:t>
            </a:r>
            <a:r>
              <a:rPr lang="he-IL" sz="1100" b="1" dirty="0">
                <a:solidFill>
                  <a:schemeClr val="tx1"/>
                </a:solidFill>
              </a:rPr>
              <a:t> </a:t>
            </a:r>
            <a:r>
              <a:rPr lang="he-IL" sz="1100" dirty="0">
                <a:solidFill>
                  <a:schemeClr val="tx1"/>
                </a:solidFill>
              </a:rPr>
              <a:t>לקריא יותר ומפחית טעויות.</a:t>
            </a: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כשאני קורא ל</a:t>
            </a:r>
            <a:r>
              <a:rPr lang="en-IL" sz="1100" b="1" dirty="0" err="1">
                <a:solidFill>
                  <a:schemeClr val="tx1"/>
                </a:solidFill>
              </a:rPr>
              <a:t>manager.enterVehicle</a:t>
            </a:r>
            <a:r>
              <a:rPr lang="en-IL" sz="1100" b="1" dirty="0">
                <a:solidFill>
                  <a:schemeClr val="tx1"/>
                </a:solidFill>
              </a:rPr>
              <a:t>(car)</a:t>
            </a:r>
            <a:r>
              <a:rPr lang="he-IL" sz="1100" b="1" dirty="0">
                <a:solidFill>
                  <a:schemeClr val="tx1"/>
                </a:solidFill>
              </a:rPr>
              <a:t> </a:t>
            </a:r>
          </a:p>
          <a:p>
            <a:pPr algn="ctr" rtl="1"/>
            <a:r>
              <a:rPr lang="en-IL" sz="1100" dirty="0">
                <a:solidFill>
                  <a:schemeClr val="tx1"/>
                </a:solidFill>
              </a:rPr>
              <a:t> </a:t>
            </a:r>
            <a:r>
              <a:rPr lang="he-IL" sz="1100" dirty="0">
                <a:solidFill>
                  <a:schemeClr val="tx1"/>
                </a:solidFill>
              </a:rPr>
              <a:t>ה-</a:t>
            </a:r>
            <a:r>
              <a:rPr lang="en-IL" sz="1100" b="1" dirty="0" err="1">
                <a:solidFill>
                  <a:schemeClr val="tx1"/>
                </a:solidFill>
              </a:rPr>
              <a:t>ParkingManager</a:t>
            </a:r>
            <a:r>
              <a:rPr lang="en-IL" sz="1100" dirty="0">
                <a:solidFill>
                  <a:schemeClr val="tx1"/>
                </a:solidFill>
              </a:rPr>
              <a:t> </a:t>
            </a:r>
            <a:r>
              <a:rPr lang="he-IL" sz="1100" dirty="0">
                <a:solidFill>
                  <a:schemeClr val="tx1"/>
                </a:solidFill>
              </a:rPr>
              <a:t> מתקשר עם </a:t>
            </a:r>
            <a:r>
              <a:rPr lang="en-IL" sz="1100" b="1" dirty="0" err="1">
                <a:solidFill>
                  <a:schemeClr val="tx1"/>
                </a:solidFill>
              </a:rPr>
              <a:t>ParkingLot</a:t>
            </a:r>
            <a:r>
              <a:rPr lang="en-IL" sz="1100" dirty="0">
                <a:solidFill>
                  <a:schemeClr val="tx1"/>
                </a:solidFill>
              </a:rPr>
              <a:t> </a:t>
            </a:r>
            <a:r>
              <a:rPr lang="he-IL" sz="1100" dirty="0">
                <a:solidFill>
                  <a:schemeClr val="tx1"/>
                </a:solidFill>
              </a:rPr>
              <a:t>ו-</a:t>
            </a:r>
            <a:r>
              <a:rPr lang="en-IL" sz="1100" b="1" dirty="0" err="1">
                <a:solidFill>
                  <a:schemeClr val="tx1"/>
                </a:solidFill>
              </a:rPr>
              <a:t>FeeBuilder</a:t>
            </a:r>
            <a:r>
              <a:rPr lang="en-IL" sz="1100" b="1" dirty="0">
                <a:solidFill>
                  <a:schemeClr val="tx1"/>
                </a:solidFill>
              </a:rPr>
              <a:t> </a:t>
            </a:r>
            <a:endParaRPr lang="he-IL" sz="1100" b="1" dirty="0">
              <a:solidFill>
                <a:schemeClr val="tx1"/>
              </a:solidFill>
            </a:endParaRP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כדי לוודא שהמכונית נכנסת כראוי, בלי שאצטרך להבין את הפרטים הפנימיים של החניון.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62EB4C58-159B-6C2F-E885-514D7D62BC1F}"/>
              </a:ext>
            </a:extLst>
          </p:cNvPr>
          <p:cNvSpPr txBox="1"/>
          <p:nvPr/>
        </p:nvSpPr>
        <p:spPr>
          <a:xfrm>
            <a:off x="194930" y="3113096"/>
            <a:ext cx="4262546" cy="5309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IL" b="1" dirty="0"/>
              <a:t>Facade</a:t>
            </a:r>
            <a:r>
              <a:rPr lang="he-IL" b="1" dirty="0"/>
              <a:t> במחלקת </a:t>
            </a:r>
            <a:r>
              <a:rPr lang="en-IL" b="1" dirty="0" err="1"/>
              <a:t>ParkingManager</a:t>
            </a:r>
            <a:endParaRPr lang="he-IL" b="1" dirty="0"/>
          </a:p>
          <a:p>
            <a:pPr algn="ctr" rtl="1"/>
            <a:r>
              <a:rPr lang="he-IL" sz="1050" dirty="0"/>
              <a:t>מספקת ממשק פשוט למערכת מורכבת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B92D4-2CAA-B155-B9DF-ED96FC907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0001-91C9-F967-4F24-4CCBEB14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89093"/>
            <a:ext cx="8229600" cy="1143000"/>
          </a:xfrm>
        </p:spPr>
        <p:txBody>
          <a:bodyPr/>
          <a:lstStyle/>
          <a:p>
            <a:pPr rtl="1">
              <a:defRPr sz="3200">
                <a:solidFill>
                  <a:srgbClr val="000080"/>
                </a:solidFill>
              </a:defRPr>
            </a:pPr>
            <a:r>
              <a:rPr b="1" dirty="0" err="1"/>
              <a:t>תבניות</a:t>
            </a:r>
            <a:r>
              <a:rPr b="1" dirty="0"/>
              <a:t> </a:t>
            </a:r>
            <a:r>
              <a:rPr b="1" dirty="0" err="1"/>
              <a:t>עיצוב</a:t>
            </a:r>
            <a:endParaRPr b="1" dirty="0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F77FB202-66C4-447C-03A9-C454BAD19D2C}"/>
              </a:ext>
            </a:extLst>
          </p:cNvPr>
          <p:cNvSpPr/>
          <p:nvPr/>
        </p:nvSpPr>
        <p:spPr>
          <a:xfrm>
            <a:off x="4571999" y="1487638"/>
            <a:ext cx="4491593" cy="26346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1100" dirty="0">
                <a:solidFill>
                  <a:schemeClr val="tx1"/>
                </a:solidFill>
              </a:rPr>
              <a:t>במערכת החניון, אני רוצה לעדכן גורמים שונים בכל פעם שמכונית חונה או משתחררת. </a:t>
            </a:r>
          </a:p>
          <a:p>
            <a:pPr algn="ctr" rtl="1"/>
            <a:endParaRPr lang="he-IL" sz="1100" dirty="0">
              <a:solidFill>
                <a:schemeClr val="tx1"/>
              </a:solidFill>
            </a:endParaRP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השתמשתי ב </a:t>
            </a:r>
            <a:r>
              <a:rPr lang="en-IL" sz="1100" b="1" dirty="0" err="1">
                <a:solidFill>
                  <a:schemeClr val="tx1"/>
                </a:solidFill>
              </a:rPr>
              <a:t>ParkingObserver</a:t>
            </a:r>
            <a:r>
              <a:rPr lang="he-IL" sz="1100" b="1" dirty="0">
                <a:solidFill>
                  <a:schemeClr val="tx1"/>
                </a:solidFill>
              </a:rPr>
              <a:t> </a:t>
            </a:r>
            <a:r>
              <a:rPr lang="he-IL" sz="1100" dirty="0">
                <a:solidFill>
                  <a:schemeClr val="tx1"/>
                </a:solidFill>
              </a:rPr>
              <a:t>כדי לאפשר הודעות על אירועים כמו "מכונית חנתה" או "מכונית שוחררה".</a:t>
            </a: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התבנית מאפשרת לך להוסיף מערכות שונות </a:t>
            </a: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(למשל, להדפיס לקונסול, לשלוח התראות, או לעדכן מסך תצוגה) </a:t>
            </a: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בלי לשנות את הקוד של </a:t>
            </a:r>
            <a:r>
              <a:rPr lang="en-IL" sz="1100" b="1" dirty="0" err="1">
                <a:solidFill>
                  <a:schemeClr val="tx1"/>
                </a:solidFill>
              </a:rPr>
              <a:t>ParkingLot</a:t>
            </a:r>
            <a:r>
              <a:rPr lang="he-IL" sz="1100" dirty="0">
                <a:solidFill>
                  <a:schemeClr val="tx1"/>
                </a:solidFill>
              </a:rPr>
              <a:t> </a:t>
            </a:r>
            <a:r>
              <a:rPr lang="en-IL" sz="1100" dirty="0">
                <a:solidFill>
                  <a:schemeClr val="tx1"/>
                </a:solidFill>
              </a:rPr>
              <a:t> </a:t>
            </a:r>
            <a:r>
              <a:rPr lang="he-IL" sz="1100" dirty="0">
                <a:solidFill>
                  <a:schemeClr val="tx1"/>
                </a:solidFill>
              </a:rPr>
              <a:t>או </a:t>
            </a:r>
            <a:r>
              <a:rPr lang="en-IL" sz="1100" b="1" dirty="0" err="1">
                <a:solidFill>
                  <a:schemeClr val="tx1"/>
                </a:solidFill>
              </a:rPr>
              <a:t>ParkingManager</a:t>
            </a:r>
            <a:endParaRPr lang="he-IL" sz="1100" b="1" dirty="0">
              <a:solidFill>
                <a:schemeClr val="tx1"/>
              </a:solidFill>
            </a:endParaRP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הופך את המערכת לגמישה וקלה להרחבה.</a:t>
            </a:r>
          </a:p>
          <a:p>
            <a:pPr algn="ctr" rtl="1"/>
            <a:endParaRPr lang="he-IL" sz="1100" dirty="0">
              <a:solidFill>
                <a:schemeClr val="tx1"/>
              </a:solidFill>
            </a:endParaRP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כשמכונית חונה </a:t>
            </a:r>
            <a:r>
              <a:rPr lang="en-IL" sz="1100" b="1" dirty="0" err="1">
                <a:solidFill>
                  <a:schemeClr val="tx1"/>
                </a:solidFill>
              </a:rPr>
              <a:t>ParkingLot</a:t>
            </a:r>
            <a:r>
              <a:rPr lang="en-IL" sz="1100" dirty="0">
                <a:solidFill>
                  <a:schemeClr val="tx1"/>
                </a:solidFill>
              </a:rPr>
              <a:t> </a:t>
            </a:r>
            <a:r>
              <a:rPr lang="he-IL" sz="1100" dirty="0">
                <a:solidFill>
                  <a:schemeClr val="tx1"/>
                </a:solidFill>
              </a:rPr>
              <a:t> קורא ל </a:t>
            </a:r>
            <a:r>
              <a:rPr lang="en-IL" sz="1100" b="1" dirty="0" err="1">
                <a:solidFill>
                  <a:schemeClr val="tx1"/>
                </a:solidFill>
              </a:rPr>
              <a:t>notifyObservers</a:t>
            </a:r>
            <a:endParaRPr lang="he-IL" sz="1100" dirty="0">
              <a:solidFill>
                <a:schemeClr val="tx1"/>
              </a:solidFill>
            </a:endParaRP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והמערכות שמממשות את </a:t>
            </a:r>
            <a:r>
              <a:rPr lang="en-IL" sz="1100" b="1" dirty="0" err="1">
                <a:solidFill>
                  <a:schemeClr val="tx1"/>
                </a:solidFill>
              </a:rPr>
              <a:t>ParkingObserver</a:t>
            </a:r>
            <a:r>
              <a:rPr lang="he-IL" sz="1100" dirty="0">
                <a:solidFill>
                  <a:schemeClr val="tx1"/>
                </a:solidFill>
              </a:rPr>
              <a:t> מקבלים את ההודעה. </a:t>
            </a: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למשל, הקונסול יציג: "מכונית עם לוחית 123-</a:t>
            </a:r>
            <a:r>
              <a:rPr lang="en-IL" sz="1100" dirty="0">
                <a:solidFill>
                  <a:schemeClr val="tx1"/>
                </a:solidFill>
              </a:rPr>
              <a:t>ABC </a:t>
            </a:r>
            <a:r>
              <a:rPr lang="he-IL" sz="1100" dirty="0">
                <a:solidFill>
                  <a:schemeClr val="tx1"/>
                </a:solidFill>
              </a:rPr>
              <a:t> חנתה".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FDB428C-0F7B-0A25-1A61-2F73D9E35929}"/>
              </a:ext>
            </a:extLst>
          </p:cNvPr>
          <p:cNvSpPr txBox="1"/>
          <p:nvPr/>
        </p:nvSpPr>
        <p:spPr>
          <a:xfrm>
            <a:off x="4801046" y="861245"/>
            <a:ext cx="4262546" cy="6924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IL" b="1" dirty="0"/>
              <a:t>Observer</a:t>
            </a:r>
            <a:r>
              <a:rPr lang="he-IL" b="1" dirty="0"/>
              <a:t> בממשק </a:t>
            </a:r>
            <a:r>
              <a:rPr lang="en-IL" b="1" dirty="0" err="1"/>
              <a:t>ParkingObserver</a:t>
            </a:r>
            <a:endParaRPr lang="he-IL" b="1" dirty="0"/>
          </a:p>
          <a:p>
            <a:pPr algn="ctr" rtl="1"/>
            <a:r>
              <a:rPr lang="he-IL" sz="1050" dirty="0"/>
              <a:t>אפשרת למחלקות מסוימות לקבל עדכונים אוטומטיים </a:t>
            </a:r>
          </a:p>
          <a:p>
            <a:pPr algn="ctr" rtl="1"/>
            <a:r>
              <a:rPr lang="he-IL" sz="1050" dirty="0"/>
              <a:t>כאשר מתרחשים שינויים במחלקה אחרת</a:t>
            </a: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0A6942D6-66C9-E1EA-2FBA-7710116F8EF3}"/>
              </a:ext>
            </a:extLst>
          </p:cNvPr>
          <p:cNvSpPr/>
          <p:nvPr/>
        </p:nvSpPr>
        <p:spPr>
          <a:xfrm>
            <a:off x="80407" y="4174926"/>
            <a:ext cx="4491593" cy="26346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1100" dirty="0">
                <a:solidFill>
                  <a:schemeClr val="tx1"/>
                </a:solidFill>
              </a:rPr>
              <a:t>במערכת החניון, ייתכן שארצה ליצור מכונית חדשה עם אותם מאפיינים </a:t>
            </a: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כמו מכונית קיימת, בלי לכתוב מחדש את כל הפרטים. </a:t>
            </a:r>
          </a:p>
          <a:p>
            <a:pPr algn="ctr" rtl="1"/>
            <a:endParaRPr lang="he-IL" sz="1100" dirty="0">
              <a:solidFill>
                <a:schemeClr val="tx1"/>
              </a:solidFill>
            </a:endParaRP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השתמשתי ב </a:t>
            </a:r>
            <a:r>
              <a:rPr lang="en-IL" sz="1100" b="1" dirty="0" err="1">
                <a:solidFill>
                  <a:schemeClr val="tx1"/>
                </a:solidFill>
              </a:rPr>
              <a:t>Vehicle.clone</a:t>
            </a:r>
            <a:r>
              <a:rPr lang="en-IL" sz="1100" b="1" dirty="0">
                <a:solidFill>
                  <a:schemeClr val="tx1"/>
                </a:solidFill>
              </a:rPr>
              <a:t>()</a:t>
            </a:r>
            <a:r>
              <a:rPr lang="he-IL" sz="1100" b="1" dirty="0">
                <a:solidFill>
                  <a:schemeClr val="tx1"/>
                </a:solidFill>
              </a:rPr>
              <a:t> </a:t>
            </a:r>
            <a:r>
              <a:rPr lang="en-IL" sz="1100" dirty="0">
                <a:solidFill>
                  <a:schemeClr val="tx1"/>
                </a:solidFill>
              </a:rPr>
              <a:t> </a:t>
            </a:r>
            <a:r>
              <a:rPr lang="he-IL" sz="1100" dirty="0">
                <a:solidFill>
                  <a:schemeClr val="tx1"/>
                </a:solidFill>
              </a:rPr>
              <a:t>כדי לשכפל מכוניות בקלות.</a:t>
            </a: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השכפול חוסך זמן ומונע טעויות כאשר אני צריך מכונית עם נתונים דומים </a:t>
            </a: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זה גם שומר על עקביות, כי העותק זהה למקור.</a:t>
            </a:r>
          </a:p>
          <a:p>
            <a:pPr algn="ctr" rtl="1"/>
            <a:endParaRPr lang="he-IL" sz="1100" dirty="0">
              <a:solidFill>
                <a:schemeClr val="tx1"/>
              </a:solidFill>
            </a:endParaRP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אם יש לי מכונית </a:t>
            </a:r>
            <a:r>
              <a:rPr lang="en-IL" sz="1100" b="1" dirty="0">
                <a:solidFill>
                  <a:schemeClr val="tx1"/>
                </a:solidFill>
              </a:rPr>
              <a:t>Vehicle car = new Vehicle("123-ABC", "regular")</a:t>
            </a:r>
            <a:endParaRPr lang="he-IL" sz="1100" b="1" dirty="0">
              <a:solidFill>
                <a:schemeClr val="tx1"/>
              </a:solidFill>
            </a:endParaRPr>
          </a:p>
          <a:p>
            <a:pPr algn="ctr" rtl="1"/>
            <a:r>
              <a:rPr lang="en-IL" sz="1100" dirty="0">
                <a:solidFill>
                  <a:schemeClr val="tx1"/>
                </a:solidFill>
              </a:rPr>
              <a:t> </a:t>
            </a:r>
            <a:r>
              <a:rPr lang="he-IL" sz="1100" dirty="0">
                <a:solidFill>
                  <a:schemeClr val="tx1"/>
                </a:solidFill>
              </a:rPr>
              <a:t>אני יכול ליצור עותק עם </a:t>
            </a:r>
            <a:r>
              <a:rPr lang="en-IL" sz="1100" b="1" dirty="0">
                <a:solidFill>
                  <a:schemeClr val="tx1"/>
                </a:solidFill>
              </a:rPr>
              <a:t>Vehicle </a:t>
            </a:r>
            <a:r>
              <a:rPr lang="en-IL" sz="1100" b="1" dirty="0" err="1">
                <a:solidFill>
                  <a:schemeClr val="tx1"/>
                </a:solidFill>
              </a:rPr>
              <a:t>clonedCar</a:t>
            </a:r>
            <a:r>
              <a:rPr lang="en-IL" sz="1100" b="1" dirty="0">
                <a:solidFill>
                  <a:schemeClr val="tx1"/>
                </a:solidFill>
              </a:rPr>
              <a:t> = </a:t>
            </a:r>
            <a:r>
              <a:rPr lang="en-IL" sz="1100" b="1" dirty="0" err="1">
                <a:solidFill>
                  <a:schemeClr val="tx1"/>
                </a:solidFill>
              </a:rPr>
              <a:t>car.clone</a:t>
            </a:r>
            <a:r>
              <a:rPr lang="en-IL" sz="1100" b="1" dirty="0">
                <a:solidFill>
                  <a:schemeClr val="tx1"/>
                </a:solidFill>
              </a:rPr>
              <a:t>()</a:t>
            </a:r>
            <a:r>
              <a:rPr lang="he-IL" sz="1100" b="1" dirty="0">
                <a:solidFill>
                  <a:schemeClr val="tx1"/>
                </a:solidFill>
              </a:rPr>
              <a:t> </a:t>
            </a: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העותק יהיה מכונית חדשה עם אותו מספר רישוי וסוג, אבל כאובייקט נפרד.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ECF6E567-D909-680F-C8E0-4A8F5349E571}"/>
              </a:ext>
            </a:extLst>
          </p:cNvPr>
          <p:cNvSpPr txBox="1"/>
          <p:nvPr/>
        </p:nvSpPr>
        <p:spPr>
          <a:xfrm>
            <a:off x="194930" y="3482429"/>
            <a:ext cx="4262546" cy="6924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IL" b="1" dirty="0"/>
              <a:t>Prototype </a:t>
            </a:r>
            <a:r>
              <a:rPr lang="he-IL" b="1" dirty="0"/>
              <a:t> במחלקת </a:t>
            </a:r>
            <a:r>
              <a:rPr lang="en-IL" b="1" dirty="0"/>
              <a:t>Vehicle</a:t>
            </a:r>
            <a:endParaRPr lang="he-IL" b="1" dirty="0"/>
          </a:p>
          <a:p>
            <a:pPr algn="ctr" rtl="1"/>
            <a:r>
              <a:rPr lang="he-IL" sz="1050" dirty="0"/>
              <a:t>מאפשרת יצירת עותקים של אובייקטים קיימים על ידי שכפול</a:t>
            </a:r>
          </a:p>
          <a:p>
            <a:pPr algn="ctr" rtl="1"/>
            <a:r>
              <a:rPr lang="he-IL" sz="1050" dirty="0"/>
              <a:t>במקום לבנות אותם מאפס.</a:t>
            </a:r>
          </a:p>
        </p:txBody>
      </p:sp>
    </p:spTree>
    <p:extLst>
      <p:ext uri="{BB962C8B-B14F-4D97-AF65-F5344CB8AC3E}">
        <p14:creationId xmlns:p14="http://schemas.microsoft.com/office/powerpoint/2010/main" val="382876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D868B-1B54-7D62-5AF6-D428595EA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946B6-8D8B-88C4-B79F-FC6FF2C94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89093"/>
            <a:ext cx="8229600" cy="1143000"/>
          </a:xfrm>
        </p:spPr>
        <p:txBody>
          <a:bodyPr/>
          <a:lstStyle/>
          <a:p>
            <a:pPr rtl="1">
              <a:defRPr sz="3200">
                <a:solidFill>
                  <a:srgbClr val="000080"/>
                </a:solidFill>
              </a:defRPr>
            </a:pPr>
            <a:r>
              <a:rPr b="1" dirty="0" err="1"/>
              <a:t>תבניות</a:t>
            </a:r>
            <a:r>
              <a:rPr b="1" dirty="0"/>
              <a:t> </a:t>
            </a:r>
            <a:r>
              <a:rPr b="1" dirty="0" err="1"/>
              <a:t>עיצוב</a:t>
            </a:r>
            <a:endParaRPr b="1" dirty="0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78FE1120-BEDE-8CF9-1F75-2B424BF2F3E8}"/>
              </a:ext>
            </a:extLst>
          </p:cNvPr>
          <p:cNvSpPr/>
          <p:nvPr/>
        </p:nvSpPr>
        <p:spPr>
          <a:xfrm>
            <a:off x="4571999" y="1487638"/>
            <a:ext cx="4491593" cy="26346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1100" dirty="0">
                <a:solidFill>
                  <a:schemeClr val="tx1"/>
                </a:solidFill>
              </a:rPr>
              <a:t>חישוב התשלום תלוי במספר גורמים</a:t>
            </a: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 (כמו תעריף לשעה, הנחה, או סטטוס מנוי) </a:t>
            </a: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ואני רציתי דרך מסודרת וגמישה להגדיר את החישוב הזה.</a:t>
            </a: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 </a:t>
            </a: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השתמשתי ב </a:t>
            </a:r>
            <a:r>
              <a:rPr lang="en-IL" sz="1100" b="1" dirty="0" err="1">
                <a:solidFill>
                  <a:schemeClr val="tx1"/>
                </a:solidFill>
              </a:rPr>
              <a:t>FeeBuilder</a:t>
            </a:r>
            <a:r>
              <a:rPr lang="he-IL" sz="1100" dirty="0">
                <a:solidFill>
                  <a:schemeClr val="tx1"/>
                </a:solidFill>
              </a:rPr>
              <a:t> </a:t>
            </a:r>
            <a:r>
              <a:rPr lang="en-IL" sz="1100" dirty="0">
                <a:solidFill>
                  <a:schemeClr val="tx1"/>
                </a:solidFill>
              </a:rPr>
              <a:t> </a:t>
            </a:r>
            <a:r>
              <a:rPr lang="he-IL" sz="1100" dirty="0">
                <a:solidFill>
                  <a:schemeClr val="tx1"/>
                </a:solidFill>
              </a:rPr>
              <a:t>כדי לאפשר הגדרת תעריפים והנחות בצורה פשוטה וברורה.</a:t>
            </a: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במקום להעביר הרבה פרמטרים </a:t>
            </a:r>
            <a:r>
              <a:rPr lang="he-IL" sz="1100" dirty="0" err="1">
                <a:solidFill>
                  <a:schemeClr val="tx1"/>
                </a:solidFill>
              </a:rPr>
              <a:t>לקונסטרקטור</a:t>
            </a:r>
            <a:r>
              <a:rPr lang="he-IL" sz="1100" dirty="0">
                <a:solidFill>
                  <a:schemeClr val="tx1"/>
                </a:solidFill>
              </a:rPr>
              <a:t> או פונקציה אחת, </a:t>
            </a:r>
            <a:r>
              <a:rPr lang="en-IL" sz="1100" b="1" dirty="0" err="1">
                <a:solidFill>
                  <a:schemeClr val="tx1"/>
                </a:solidFill>
              </a:rPr>
              <a:t>FeeBuilder</a:t>
            </a:r>
            <a:r>
              <a:rPr lang="he-IL" sz="1100" dirty="0">
                <a:solidFill>
                  <a:schemeClr val="tx1"/>
                </a:solidFill>
              </a:rPr>
              <a:t> </a:t>
            </a:r>
            <a:r>
              <a:rPr lang="en-IL" sz="1100" dirty="0">
                <a:solidFill>
                  <a:schemeClr val="tx1"/>
                </a:solidFill>
              </a:rPr>
              <a:t> </a:t>
            </a:r>
            <a:r>
              <a:rPr lang="he-IL" sz="1100" dirty="0">
                <a:solidFill>
                  <a:schemeClr val="tx1"/>
                </a:solidFill>
              </a:rPr>
              <a:t>מאפשר לך להגדיר רק מה שצריך, כמו תעריף לשעה עם </a:t>
            </a:r>
            <a:r>
              <a:rPr lang="en-IL" sz="1100" b="1" dirty="0" err="1">
                <a:solidFill>
                  <a:schemeClr val="tx1"/>
                </a:solidFill>
              </a:rPr>
              <a:t>setHourlyRate</a:t>
            </a:r>
            <a:r>
              <a:rPr lang="en-IL" sz="1100" dirty="0">
                <a:solidFill>
                  <a:schemeClr val="tx1"/>
                </a:solidFill>
              </a:rPr>
              <a:t>(</a:t>
            </a:r>
            <a:r>
              <a:rPr lang="en-IL" sz="1100" b="1" dirty="0">
                <a:solidFill>
                  <a:schemeClr val="tx1"/>
                </a:solidFill>
              </a:rPr>
              <a:t>5.0</a:t>
            </a:r>
            <a:r>
              <a:rPr lang="en-IL" sz="1100" dirty="0">
                <a:solidFill>
                  <a:schemeClr val="tx1"/>
                </a:solidFill>
              </a:rPr>
              <a:t>) </a:t>
            </a:r>
            <a:r>
              <a:rPr lang="he-IL" sz="1100" dirty="0">
                <a:solidFill>
                  <a:schemeClr val="tx1"/>
                </a:solidFill>
              </a:rPr>
              <a:t> ולהוסיף הנחה או סטטוס מנוי אם רלוונטי. </a:t>
            </a: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זה הופך את הקוד לקריא יותר ומונע טעויות.</a:t>
            </a:r>
          </a:p>
          <a:p>
            <a:pPr algn="ctr" rtl="1"/>
            <a:endParaRPr lang="he-IL" sz="1100" dirty="0">
              <a:solidFill>
                <a:schemeClr val="tx1"/>
              </a:solidFill>
            </a:endParaRP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כשאני כותב </a:t>
            </a:r>
            <a:r>
              <a:rPr lang="en-IL" sz="1100" b="1" dirty="0">
                <a:solidFill>
                  <a:schemeClr val="tx1"/>
                </a:solidFill>
              </a:rPr>
              <a:t>new </a:t>
            </a:r>
            <a:r>
              <a:rPr lang="en-IL" sz="1100" b="1" dirty="0" err="1">
                <a:solidFill>
                  <a:schemeClr val="tx1"/>
                </a:solidFill>
              </a:rPr>
              <a:t>FeeBuilder</a:t>
            </a:r>
            <a:r>
              <a:rPr lang="en-IL" sz="1100" b="1" dirty="0">
                <a:solidFill>
                  <a:schemeClr val="tx1"/>
                </a:solidFill>
              </a:rPr>
              <a:t>().</a:t>
            </a:r>
            <a:r>
              <a:rPr lang="en-IL" sz="1100" b="1" dirty="0" err="1">
                <a:solidFill>
                  <a:schemeClr val="tx1"/>
                </a:solidFill>
              </a:rPr>
              <a:t>setHourlyRate</a:t>
            </a:r>
            <a:r>
              <a:rPr lang="en-IL" sz="1100" b="1" dirty="0">
                <a:solidFill>
                  <a:schemeClr val="tx1"/>
                </a:solidFill>
              </a:rPr>
              <a:t>(5.0).</a:t>
            </a:r>
            <a:r>
              <a:rPr lang="en-IL" sz="1100" b="1" dirty="0" err="1">
                <a:solidFill>
                  <a:schemeClr val="tx1"/>
                </a:solidFill>
              </a:rPr>
              <a:t>calculateFee</a:t>
            </a:r>
            <a:r>
              <a:rPr lang="en-IL" sz="1100" b="1" dirty="0">
                <a:solidFill>
                  <a:schemeClr val="tx1"/>
                </a:solidFill>
              </a:rPr>
              <a:t>(record) </a:t>
            </a:r>
            <a:r>
              <a:rPr lang="he-IL" sz="1100" dirty="0">
                <a:solidFill>
                  <a:schemeClr val="tx1"/>
                </a:solidFill>
              </a:rPr>
              <a:t>אתה מגדיר תעריף של 5 ש"ח לשעה ומחשב את התשלום עבור רשומת חניה. </a:t>
            </a: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אני גם יכול להוסיף הנחה עם </a:t>
            </a:r>
            <a:r>
              <a:rPr lang="en-IL" sz="1100" b="1" dirty="0" err="1">
                <a:solidFill>
                  <a:schemeClr val="tx1"/>
                </a:solidFill>
              </a:rPr>
              <a:t>setDiscount</a:t>
            </a:r>
            <a:r>
              <a:rPr lang="en-IL" sz="1100" b="1" dirty="0">
                <a:solidFill>
                  <a:schemeClr val="tx1"/>
                </a:solidFill>
              </a:rPr>
              <a:t>(0.1)</a:t>
            </a:r>
            <a:r>
              <a:rPr lang="en-IL" sz="1100" dirty="0">
                <a:solidFill>
                  <a:schemeClr val="tx1"/>
                </a:solidFill>
              </a:rPr>
              <a:t> </a:t>
            </a:r>
            <a:r>
              <a:rPr lang="he-IL" sz="1100" dirty="0">
                <a:solidFill>
                  <a:schemeClr val="tx1"/>
                </a:solidFill>
              </a:rPr>
              <a:t> בלי לשנות את המבנה.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A94C0FE2-F707-C428-B8A3-A48BA9D69906}"/>
              </a:ext>
            </a:extLst>
          </p:cNvPr>
          <p:cNvSpPr txBox="1"/>
          <p:nvPr/>
        </p:nvSpPr>
        <p:spPr>
          <a:xfrm>
            <a:off x="4801046" y="861245"/>
            <a:ext cx="4262546" cy="6924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IL" b="1" dirty="0"/>
              <a:t>Builder</a:t>
            </a:r>
            <a:r>
              <a:rPr lang="he-IL" b="1" dirty="0"/>
              <a:t> </a:t>
            </a:r>
            <a:r>
              <a:rPr lang="en-IL" b="1" dirty="0"/>
              <a:t> </a:t>
            </a:r>
            <a:r>
              <a:rPr lang="he-IL" b="1" dirty="0"/>
              <a:t>במחלקת </a:t>
            </a:r>
            <a:r>
              <a:rPr lang="en-IL" b="1" dirty="0" err="1"/>
              <a:t>FeeBuilder</a:t>
            </a:r>
            <a:endParaRPr lang="en-IL" b="1" dirty="0"/>
          </a:p>
          <a:p>
            <a:pPr algn="ctr" rtl="1"/>
            <a:r>
              <a:rPr lang="he-IL" sz="1050" dirty="0"/>
              <a:t>מאפשרת לבנות אובייקט מורכב צעד אחר צעד, </a:t>
            </a:r>
          </a:p>
          <a:p>
            <a:pPr algn="ctr" rtl="1"/>
            <a:r>
              <a:rPr lang="he-IL" sz="1050" dirty="0"/>
              <a:t>תוך מתן גמישות בהגדרת פרמטרים שונים.</a:t>
            </a: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74E54FB3-B171-F75F-2533-91E816E79E30}"/>
              </a:ext>
            </a:extLst>
          </p:cNvPr>
          <p:cNvSpPr/>
          <p:nvPr/>
        </p:nvSpPr>
        <p:spPr>
          <a:xfrm>
            <a:off x="80407" y="4174926"/>
            <a:ext cx="4491593" cy="26346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1100" dirty="0">
                <a:solidFill>
                  <a:schemeClr val="tx1"/>
                </a:solidFill>
              </a:rPr>
              <a:t>ב</a:t>
            </a:r>
            <a:r>
              <a:rPr lang="en-IL" sz="1100" b="1" dirty="0" err="1">
                <a:solidFill>
                  <a:schemeClr val="tx1"/>
                </a:solidFill>
              </a:rPr>
              <a:t>ParkingLot</a:t>
            </a:r>
            <a:r>
              <a:rPr lang="en-IL" sz="1100" dirty="0">
                <a:solidFill>
                  <a:schemeClr val="tx1"/>
                </a:solidFill>
              </a:rPr>
              <a:t> </a:t>
            </a:r>
            <a:r>
              <a:rPr lang="he-IL" sz="1100" dirty="0">
                <a:solidFill>
                  <a:schemeClr val="tx1"/>
                </a:solidFill>
              </a:rPr>
              <a:t> יש לי רשימה של רשומות חניה </a:t>
            </a:r>
            <a:r>
              <a:rPr lang="en-IL" sz="1100" b="1" dirty="0" err="1">
                <a:solidFill>
                  <a:schemeClr val="tx1"/>
                </a:solidFill>
              </a:rPr>
              <a:t>parkingRecords</a:t>
            </a:r>
            <a:endParaRPr lang="he-IL" sz="1100" b="1" dirty="0">
              <a:solidFill>
                <a:schemeClr val="tx1"/>
              </a:solidFill>
            </a:endParaRPr>
          </a:p>
          <a:p>
            <a:pPr algn="ctr" rtl="1"/>
            <a:r>
              <a:rPr lang="en-IL" sz="1100" dirty="0">
                <a:solidFill>
                  <a:schemeClr val="tx1"/>
                </a:solidFill>
              </a:rPr>
              <a:t> </a:t>
            </a:r>
            <a:r>
              <a:rPr lang="he-IL" sz="1100" dirty="0">
                <a:solidFill>
                  <a:schemeClr val="tx1"/>
                </a:solidFill>
              </a:rPr>
              <a:t>ואני רציתי דרך פשוטה לעבור עליהן כדי להציג היסטוריית חניה או לבצע פעולות כמו חישוב הכנסות. </a:t>
            </a: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השתמשתי בתבנית</a:t>
            </a:r>
            <a:r>
              <a:rPr lang="en-IL" sz="1100" dirty="0">
                <a:solidFill>
                  <a:schemeClr val="tx1"/>
                </a:solidFill>
              </a:rPr>
              <a:t> </a:t>
            </a:r>
            <a:r>
              <a:rPr lang="he-IL" sz="1100" dirty="0">
                <a:solidFill>
                  <a:schemeClr val="tx1"/>
                </a:solidFill>
              </a:rPr>
              <a:t> כדי לאפשר גישה מסודרת לרשומות.</a:t>
            </a:r>
          </a:p>
          <a:p>
            <a:pPr algn="ctr" rtl="1"/>
            <a:endParaRPr lang="he-IL" sz="1100" dirty="0">
              <a:solidFill>
                <a:schemeClr val="tx1"/>
              </a:solidFill>
            </a:endParaRP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התבנית מאפשרת לי לעבור על הרשומות עם קוד פשוט כמו </a:t>
            </a:r>
          </a:p>
          <a:p>
            <a:pPr algn="ctr" rtl="1"/>
            <a:r>
              <a:rPr lang="en-IL" sz="1100" b="1" dirty="0">
                <a:solidFill>
                  <a:schemeClr val="tx1"/>
                </a:solidFill>
              </a:rPr>
              <a:t>for (</a:t>
            </a:r>
            <a:r>
              <a:rPr lang="en-IL" sz="1100" b="1" dirty="0" err="1">
                <a:solidFill>
                  <a:schemeClr val="tx1"/>
                </a:solidFill>
              </a:rPr>
              <a:t>ParkingRecord</a:t>
            </a:r>
            <a:r>
              <a:rPr lang="en-IL" sz="1100" b="1" dirty="0">
                <a:solidFill>
                  <a:schemeClr val="tx1"/>
                </a:solidFill>
              </a:rPr>
              <a:t> record : </a:t>
            </a:r>
            <a:r>
              <a:rPr lang="en-IL" sz="1100" b="1" dirty="0" err="1">
                <a:solidFill>
                  <a:schemeClr val="tx1"/>
                </a:solidFill>
              </a:rPr>
              <a:t>parkingLot</a:t>
            </a:r>
            <a:r>
              <a:rPr lang="en-IL" sz="1100" b="1" dirty="0">
                <a:solidFill>
                  <a:schemeClr val="tx1"/>
                </a:solidFill>
              </a:rPr>
              <a:t>)</a:t>
            </a:r>
            <a:endParaRPr lang="he-IL" sz="1100" b="1" dirty="0">
              <a:solidFill>
                <a:schemeClr val="tx1"/>
              </a:solidFill>
            </a:endParaRPr>
          </a:p>
          <a:p>
            <a:pPr algn="ctr" rtl="1"/>
            <a:r>
              <a:rPr lang="en-IL" sz="1100" dirty="0">
                <a:solidFill>
                  <a:schemeClr val="tx1"/>
                </a:solidFill>
              </a:rPr>
              <a:t> </a:t>
            </a:r>
            <a:r>
              <a:rPr lang="he-IL" sz="1100" dirty="0">
                <a:solidFill>
                  <a:schemeClr val="tx1"/>
                </a:solidFill>
              </a:rPr>
              <a:t>מבלי להתעסק עם פרטי הרשימה הפנימית (כמו גודל או אינדקסים). </a:t>
            </a: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זה גם מאפשר להוסיף תכונות בעתיד בלי לשנות את הקוד שמשתמש ב</a:t>
            </a:r>
            <a:r>
              <a:rPr lang="en-IL" sz="1100" b="1" dirty="0">
                <a:solidFill>
                  <a:schemeClr val="tx1"/>
                </a:solidFill>
              </a:rPr>
              <a:t>Iterator</a:t>
            </a:r>
            <a:r>
              <a:rPr lang="he-IL" sz="1100" b="1" dirty="0">
                <a:solidFill>
                  <a:schemeClr val="tx1"/>
                </a:solidFill>
              </a:rPr>
              <a:t> </a:t>
            </a:r>
          </a:p>
          <a:p>
            <a:pPr algn="ctr" rtl="1"/>
            <a:endParaRPr lang="he-IL" sz="1100" dirty="0">
              <a:solidFill>
                <a:schemeClr val="tx1"/>
              </a:solidFill>
            </a:endParaRP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כשאני קורא ל</a:t>
            </a:r>
            <a:r>
              <a:rPr lang="en-IL" sz="1100" b="1" dirty="0" err="1">
                <a:solidFill>
                  <a:schemeClr val="tx1"/>
                </a:solidFill>
              </a:rPr>
              <a:t>parkingLot.iterator</a:t>
            </a:r>
            <a:r>
              <a:rPr lang="en-IL" sz="1100" b="1" dirty="0">
                <a:solidFill>
                  <a:schemeClr val="tx1"/>
                </a:solidFill>
              </a:rPr>
              <a:t>() </a:t>
            </a:r>
            <a:r>
              <a:rPr lang="he-IL" sz="1100" dirty="0">
                <a:solidFill>
                  <a:schemeClr val="tx1"/>
                </a:solidFill>
              </a:rPr>
              <a:t> אני מקבל </a:t>
            </a:r>
            <a:r>
              <a:rPr lang="en-IL" sz="1100" b="1" dirty="0">
                <a:solidFill>
                  <a:schemeClr val="tx1"/>
                </a:solidFill>
              </a:rPr>
              <a:t>Iterator</a:t>
            </a:r>
            <a:r>
              <a:rPr lang="en-IL" sz="1100" dirty="0">
                <a:solidFill>
                  <a:schemeClr val="tx1"/>
                </a:solidFill>
              </a:rPr>
              <a:t> </a:t>
            </a:r>
            <a:r>
              <a:rPr lang="he-IL" sz="1100" dirty="0">
                <a:solidFill>
                  <a:schemeClr val="tx1"/>
                </a:solidFill>
              </a:rPr>
              <a:t> שמאפשר לעבור על כל רשומות החניה, למשל, כדי להדפיס אותם או לחשב זמן חניה ממוצע.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32B44865-B16C-FBF6-E03A-A9907D861CB5}"/>
              </a:ext>
            </a:extLst>
          </p:cNvPr>
          <p:cNvSpPr txBox="1"/>
          <p:nvPr/>
        </p:nvSpPr>
        <p:spPr>
          <a:xfrm>
            <a:off x="194930" y="3482429"/>
            <a:ext cx="4262546" cy="6924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IL" b="1" dirty="0"/>
              <a:t>Iterator</a:t>
            </a:r>
            <a:r>
              <a:rPr lang="he-IL" b="1" dirty="0"/>
              <a:t> במחלקת </a:t>
            </a:r>
            <a:r>
              <a:rPr lang="en-IL" b="1" dirty="0" err="1"/>
              <a:t>ParkingLot</a:t>
            </a:r>
            <a:endParaRPr lang="he-IL" b="1" dirty="0"/>
          </a:p>
          <a:p>
            <a:pPr algn="ctr" rtl="1"/>
            <a:r>
              <a:rPr lang="he-IL" sz="1050" dirty="0"/>
              <a:t>מספקת דרך לעבור על אוסף של אובייקטים (כמו רשימה) </a:t>
            </a:r>
          </a:p>
          <a:p>
            <a:pPr algn="ctr" rtl="1"/>
            <a:r>
              <a:rPr lang="he-IL" sz="1050" dirty="0"/>
              <a:t>בלי לחשוף את המבנה הפנימי של האוסף.</a:t>
            </a:r>
          </a:p>
        </p:txBody>
      </p:sp>
    </p:spTree>
    <p:extLst>
      <p:ext uri="{BB962C8B-B14F-4D97-AF65-F5344CB8AC3E}">
        <p14:creationId xmlns:p14="http://schemas.microsoft.com/office/powerpoint/2010/main" val="3142423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DA5B4-327F-6FAF-7D0E-58ED8FD7C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087D-C413-2B60-8E21-3A45B86D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89093"/>
            <a:ext cx="8229600" cy="1143000"/>
          </a:xfrm>
        </p:spPr>
        <p:txBody>
          <a:bodyPr/>
          <a:lstStyle/>
          <a:p>
            <a:pPr rtl="1">
              <a:defRPr sz="3200">
                <a:solidFill>
                  <a:srgbClr val="000080"/>
                </a:solidFill>
              </a:defRPr>
            </a:pPr>
            <a:r>
              <a:rPr b="1" dirty="0" err="1"/>
              <a:t>תבניות</a:t>
            </a:r>
            <a:r>
              <a:rPr b="1" dirty="0"/>
              <a:t> </a:t>
            </a:r>
            <a:r>
              <a:rPr b="1" dirty="0" err="1"/>
              <a:t>עיצוב</a:t>
            </a:r>
            <a:endParaRPr b="1" dirty="0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B6082224-0195-0339-F5B1-ABFB31F9149E}"/>
              </a:ext>
            </a:extLst>
          </p:cNvPr>
          <p:cNvSpPr/>
          <p:nvPr/>
        </p:nvSpPr>
        <p:spPr>
          <a:xfrm>
            <a:off x="4571999" y="1487638"/>
            <a:ext cx="4491593" cy="26346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1100" dirty="0">
                <a:solidFill>
                  <a:schemeClr val="tx1"/>
                </a:solidFill>
              </a:rPr>
              <a:t>רציתי לאפשר מיון של רשומות חניה ב</a:t>
            </a:r>
            <a:r>
              <a:rPr lang="en-IL" sz="1100" b="1" dirty="0" err="1">
                <a:solidFill>
                  <a:schemeClr val="tx1"/>
                </a:solidFill>
              </a:rPr>
              <a:t>ParkingLot</a:t>
            </a:r>
            <a:r>
              <a:rPr lang="en-IL" sz="1100" dirty="0">
                <a:solidFill>
                  <a:schemeClr val="tx1"/>
                </a:solidFill>
              </a:rPr>
              <a:t> </a:t>
            </a:r>
            <a:endParaRPr lang="he-IL" sz="1100" dirty="0">
              <a:solidFill>
                <a:schemeClr val="tx1"/>
              </a:solidFill>
            </a:endParaRP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לפי קריטריונים שונים: כמו זמן חניה או תשלום. </a:t>
            </a: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השתמשתי ב</a:t>
            </a:r>
            <a:r>
              <a:rPr lang="en-IL" sz="1100" b="1" dirty="0" err="1">
                <a:solidFill>
                  <a:schemeClr val="tx1"/>
                </a:solidFill>
              </a:rPr>
              <a:t>ParkingRecordComparator</a:t>
            </a:r>
            <a:r>
              <a:rPr lang="en-IL" sz="1100" dirty="0">
                <a:solidFill>
                  <a:schemeClr val="tx1"/>
                </a:solidFill>
              </a:rPr>
              <a:t> </a:t>
            </a:r>
            <a:r>
              <a:rPr lang="he-IL" sz="1100" dirty="0">
                <a:solidFill>
                  <a:schemeClr val="tx1"/>
                </a:solidFill>
              </a:rPr>
              <a:t> </a:t>
            </a: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כדי להגדיר איך להשוות בין שתי רשומות.</a:t>
            </a: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התבנית</a:t>
            </a:r>
            <a:r>
              <a:rPr lang="en-IL" sz="1100" dirty="0">
                <a:solidFill>
                  <a:schemeClr val="tx1"/>
                </a:solidFill>
              </a:rPr>
              <a:t> </a:t>
            </a:r>
            <a:r>
              <a:rPr lang="he-IL" sz="1100" dirty="0">
                <a:solidFill>
                  <a:schemeClr val="tx1"/>
                </a:solidFill>
              </a:rPr>
              <a:t>מאפשרת לי למיין רשומות בצורה גמישה למשל, </a:t>
            </a: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לפי תשלום או זמן כניסה בלי לשנות את מחלקת </a:t>
            </a:r>
            <a:r>
              <a:rPr lang="en-IL" sz="1100" b="1" dirty="0" err="1">
                <a:solidFill>
                  <a:schemeClr val="tx1"/>
                </a:solidFill>
              </a:rPr>
              <a:t>ParkingRecord</a:t>
            </a:r>
            <a:endParaRPr lang="he-IL" sz="1100" b="1" dirty="0">
              <a:solidFill>
                <a:schemeClr val="tx1"/>
              </a:solidFill>
            </a:endParaRPr>
          </a:p>
          <a:p>
            <a:pPr algn="ctr" rtl="1"/>
            <a:r>
              <a:rPr lang="en-IL" sz="1100" dirty="0">
                <a:solidFill>
                  <a:schemeClr val="tx1"/>
                </a:solidFill>
              </a:rPr>
              <a:t> </a:t>
            </a:r>
            <a:r>
              <a:rPr lang="he-IL" sz="1100" dirty="0">
                <a:solidFill>
                  <a:schemeClr val="tx1"/>
                </a:solidFill>
              </a:rPr>
              <a:t>זה שימושי לדוחות, כמו הצגת הרשומות מהתשלום הגבוה לנמוך.</a:t>
            </a:r>
          </a:p>
          <a:p>
            <a:pPr algn="ctr" rtl="1"/>
            <a:endParaRPr lang="he-IL" sz="1100" dirty="0">
              <a:solidFill>
                <a:schemeClr val="tx1"/>
              </a:solidFill>
            </a:endParaRP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כשאני יוצר </a:t>
            </a:r>
            <a:r>
              <a:rPr lang="en-IL" sz="1100" b="1" dirty="0" err="1">
                <a:solidFill>
                  <a:schemeClr val="tx1"/>
                </a:solidFill>
              </a:rPr>
              <a:t>ParkingRecordComparator</a:t>
            </a:r>
            <a:r>
              <a:rPr lang="en-IL" sz="1100" b="1" dirty="0">
                <a:solidFill>
                  <a:schemeClr val="tx1"/>
                </a:solidFill>
              </a:rPr>
              <a:t>("fee")</a:t>
            </a:r>
            <a:endParaRPr lang="he-IL" sz="1100" b="1" dirty="0">
              <a:solidFill>
                <a:schemeClr val="tx1"/>
              </a:solidFill>
            </a:endParaRPr>
          </a:p>
          <a:p>
            <a:pPr algn="ctr" rtl="1"/>
            <a:r>
              <a:rPr lang="en-IL" sz="1100" dirty="0">
                <a:solidFill>
                  <a:schemeClr val="tx1"/>
                </a:solidFill>
              </a:rPr>
              <a:t> </a:t>
            </a:r>
            <a:r>
              <a:rPr lang="he-IL" sz="1100" dirty="0">
                <a:solidFill>
                  <a:schemeClr val="tx1"/>
                </a:solidFill>
              </a:rPr>
              <a:t>המחלקה משווה רשומות לפי תשלום, </a:t>
            </a: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ואפשר להשתמש בו עם </a:t>
            </a:r>
            <a:r>
              <a:rPr lang="en-IL" sz="1100" b="1" dirty="0" err="1">
                <a:solidFill>
                  <a:schemeClr val="tx1"/>
                </a:solidFill>
              </a:rPr>
              <a:t>Collections.sort</a:t>
            </a:r>
            <a:r>
              <a:rPr lang="en-IL" sz="1100" b="1" dirty="0">
                <a:solidFill>
                  <a:schemeClr val="tx1"/>
                </a:solidFill>
              </a:rPr>
              <a:t>(</a:t>
            </a:r>
            <a:r>
              <a:rPr lang="en-IL" sz="1100" b="1" dirty="0" err="1">
                <a:solidFill>
                  <a:schemeClr val="tx1"/>
                </a:solidFill>
              </a:rPr>
              <a:t>parkingRecords</a:t>
            </a:r>
            <a:r>
              <a:rPr lang="en-IL" sz="1100" b="1" dirty="0">
                <a:solidFill>
                  <a:schemeClr val="tx1"/>
                </a:solidFill>
              </a:rPr>
              <a:t>, comparator)</a:t>
            </a:r>
            <a:r>
              <a:rPr lang="en-IL" sz="1100" dirty="0">
                <a:solidFill>
                  <a:schemeClr val="tx1"/>
                </a:solidFill>
              </a:rPr>
              <a:t> </a:t>
            </a:r>
            <a:r>
              <a:rPr lang="he-IL" sz="1100" dirty="0">
                <a:solidFill>
                  <a:schemeClr val="tx1"/>
                </a:solidFill>
              </a:rPr>
              <a:t>כדי למיין את ההיסטוריה.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66874CA9-AB11-369B-4A95-C18869D4DB6D}"/>
              </a:ext>
            </a:extLst>
          </p:cNvPr>
          <p:cNvSpPr txBox="1"/>
          <p:nvPr/>
        </p:nvSpPr>
        <p:spPr>
          <a:xfrm>
            <a:off x="4519749" y="987501"/>
            <a:ext cx="4543843" cy="50013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IL" sz="1600" b="1" dirty="0"/>
              <a:t>Comparator </a:t>
            </a:r>
            <a:r>
              <a:rPr lang="he-IL" sz="1600" b="1" dirty="0"/>
              <a:t> במחלקת </a:t>
            </a:r>
            <a:r>
              <a:rPr lang="en-IL" sz="1600" b="1" dirty="0" err="1"/>
              <a:t>ParkingRecordComparato</a:t>
            </a:r>
            <a:r>
              <a:rPr lang="en-US" sz="1600" b="1" dirty="0"/>
              <a:t>r</a:t>
            </a:r>
            <a:endParaRPr lang="he-IL" sz="2000" b="1" dirty="0"/>
          </a:p>
          <a:p>
            <a:pPr algn="ctr" rtl="1"/>
            <a:r>
              <a:rPr lang="he-IL" sz="1050" dirty="0"/>
              <a:t>מספקת דרך להגדיר כללים למיון אובייקטים, על ידי השוואתם לפי תכונה מסוימת.</a:t>
            </a:r>
          </a:p>
        </p:txBody>
      </p:sp>
    </p:spTree>
    <p:extLst>
      <p:ext uri="{BB962C8B-B14F-4D97-AF65-F5344CB8AC3E}">
        <p14:creationId xmlns:p14="http://schemas.microsoft.com/office/powerpoint/2010/main" val="168638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6EA49-C30A-8AEB-BF51-191F3E07C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996A-8098-86B0-6CB1-8A28E4CD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89093"/>
            <a:ext cx="8229600" cy="1143000"/>
          </a:xfrm>
        </p:spPr>
        <p:txBody>
          <a:bodyPr/>
          <a:lstStyle/>
          <a:p>
            <a:pPr rtl="1">
              <a:defRPr sz="3200">
                <a:solidFill>
                  <a:srgbClr val="000080"/>
                </a:solidFill>
              </a:defRPr>
            </a:pPr>
            <a:r>
              <a:rPr lang="he-IL" b="1" dirty="0"/>
              <a:t>פונקציונליות המערכת</a:t>
            </a:r>
            <a:endParaRPr b="1" dirty="0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6DE79DAA-8652-0111-B766-345C5FC3E029}"/>
              </a:ext>
            </a:extLst>
          </p:cNvPr>
          <p:cNvSpPr/>
          <p:nvPr/>
        </p:nvSpPr>
        <p:spPr>
          <a:xfrm>
            <a:off x="5296988" y="1359649"/>
            <a:ext cx="3022021" cy="17726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1100" dirty="0">
                <a:solidFill>
                  <a:schemeClr val="tx1"/>
                </a:solidFill>
              </a:rPr>
              <a:t>המערכת מאפשרת למכוניות להיכנס ולחנות במקומות פנויים בחניון, תוך התחשבות בסוגי מקומות רגילים או מקומות המיועדים לנכים.</a:t>
            </a:r>
          </a:p>
          <a:p>
            <a:pPr algn="ctr" rtl="1"/>
            <a:endParaRPr lang="he-IL" sz="1100" dirty="0">
              <a:solidFill>
                <a:schemeClr val="tx1"/>
              </a:solidFill>
            </a:endParaRP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כשמכונית יוצאת, המערכת משחררת את המקום כדי שמכונית אחרת תוכל לחנות בו.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DC12AA0E-47CE-63E8-6AE7-8600ED94867A}"/>
              </a:ext>
            </a:extLst>
          </p:cNvPr>
          <p:cNvSpPr txBox="1"/>
          <p:nvPr/>
        </p:nvSpPr>
        <p:spPr>
          <a:xfrm>
            <a:off x="5117373" y="1021095"/>
            <a:ext cx="338124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1600" b="1" dirty="0"/>
              <a:t>חניה ושחרור מכוניות (רגילות ונכים)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1C10D3CA-2D5A-5E79-747E-D834DBDE2DF1}"/>
              </a:ext>
            </a:extLst>
          </p:cNvPr>
          <p:cNvSpPr/>
          <p:nvPr/>
        </p:nvSpPr>
        <p:spPr>
          <a:xfrm>
            <a:off x="805396" y="1359649"/>
            <a:ext cx="3022021" cy="17726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dirty="0">
                <a:solidFill>
                  <a:schemeClr val="tx1"/>
                </a:solidFill>
              </a:rPr>
              <a:t>המערכת מחשבת את התשלום עבור כל חניה לפי משך הזמן שהמכונית שהתה בחניון,</a:t>
            </a:r>
          </a:p>
          <a:p>
            <a:pPr algn="ctr"/>
            <a:r>
              <a:rPr lang="he-IL" sz="1100" dirty="0">
                <a:solidFill>
                  <a:schemeClr val="tx1"/>
                </a:solidFill>
              </a:rPr>
              <a:t> בתעריף בסיסי של 5 ש"ח לשעה.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he-IL" sz="1100" dirty="0">
              <a:solidFill>
                <a:schemeClr val="tx1"/>
              </a:solidFill>
            </a:endParaRPr>
          </a:p>
          <a:p>
            <a:pPr algn="ctr"/>
            <a:r>
              <a:rPr lang="he-IL" sz="1100" dirty="0">
                <a:solidFill>
                  <a:schemeClr val="tx1"/>
                </a:solidFill>
              </a:rPr>
              <a:t>למנויים (או למכוניות מסוימות) </a:t>
            </a:r>
          </a:p>
          <a:p>
            <a:pPr algn="ctr"/>
            <a:r>
              <a:rPr lang="he-IL" sz="1100" dirty="0">
                <a:solidFill>
                  <a:schemeClr val="tx1"/>
                </a:solidFill>
              </a:rPr>
              <a:t>ניתן להחיל הנחות, </a:t>
            </a:r>
          </a:p>
          <a:p>
            <a:pPr algn="ctr"/>
            <a:r>
              <a:rPr lang="he-IL" sz="1100" dirty="0">
                <a:solidFill>
                  <a:schemeClr val="tx1"/>
                </a:solidFill>
              </a:rPr>
              <a:t>מה שהופך את החישוב לגמיש.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F4AC9D6-6906-5269-9AD5-DE9D68966389}"/>
              </a:ext>
            </a:extLst>
          </p:cNvPr>
          <p:cNvSpPr txBox="1"/>
          <p:nvPr/>
        </p:nvSpPr>
        <p:spPr>
          <a:xfrm>
            <a:off x="325336" y="1021095"/>
            <a:ext cx="398214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1600" b="1" dirty="0"/>
              <a:t>חישוב תשלום (5 ש"ח לשעה, הנחות למנויים)</a:t>
            </a:r>
            <a:r>
              <a:rPr lang="he-IL" sz="1600" dirty="0"/>
              <a:t> </a:t>
            </a: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1AEDDBBF-537E-9BD0-8CAD-D2DA4C56ABE1}"/>
              </a:ext>
            </a:extLst>
          </p:cNvPr>
          <p:cNvSpPr/>
          <p:nvPr/>
        </p:nvSpPr>
        <p:spPr>
          <a:xfrm>
            <a:off x="5296988" y="4468609"/>
            <a:ext cx="3022021" cy="17726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1100" dirty="0">
                <a:solidFill>
                  <a:schemeClr val="tx1"/>
                </a:solidFill>
              </a:rPr>
              <a:t>המערכת מציגה כמה מקומות תפוסים וכמה פנויים</a:t>
            </a:r>
          </a:p>
          <a:p>
            <a:pPr algn="ctr" rtl="1"/>
            <a:endParaRPr lang="he-IL" sz="1100" dirty="0">
              <a:solidFill>
                <a:schemeClr val="tx1"/>
              </a:solidFill>
            </a:endParaRP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מחשבת את סך התשלומים שנגבו מהחניות </a:t>
            </a:r>
          </a:p>
          <a:p>
            <a:pPr algn="ctr" rtl="1"/>
            <a:endParaRPr lang="he-IL" sz="1100" dirty="0">
              <a:solidFill>
                <a:schemeClr val="tx1"/>
              </a:solidFill>
            </a:endParaRPr>
          </a:p>
          <a:p>
            <a:pPr algn="ctr" rtl="1"/>
            <a:r>
              <a:rPr lang="he-IL" sz="1100" dirty="0">
                <a:solidFill>
                  <a:schemeClr val="tx1"/>
                </a:solidFill>
              </a:rPr>
              <a:t>מחשבת את משך הזמן הממוצע שמכוניות חנו, על סמך רשומות החניה.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0CEE9146-5E44-08EB-8439-B3C5C7F459F5}"/>
              </a:ext>
            </a:extLst>
          </p:cNvPr>
          <p:cNvSpPr txBox="1"/>
          <p:nvPr/>
        </p:nvSpPr>
        <p:spPr>
          <a:xfrm>
            <a:off x="4931228" y="4145310"/>
            <a:ext cx="375557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1600" b="1" dirty="0"/>
              <a:t>דוחות (תפוסה, הכנסות, זמן חניה ממוצע)</a:t>
            </a:r>
            <a:endParaRPr lang="he-IL" sz="1600" dirty="0"/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990AE610-A579-C496-1F49-B8F2D63FA899}"/>
              </a:ext>
            </a:extLst>
          </p:cNvPr>
          <p:cNvSpPr/>
          <p:nvPr/>
        </p:nvSpPr>
        <p:spPr>
          <a:xfrm>
            <a:off x="805396" y="4468609"/>
            <a:ext cx="3022021" cy="17726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dirty="0">
                <a:solidFill>
                  <a:schemeClr val="tx1"/>
                </a:solidFill>
              </a:rPr>
              <a:t>המערכת מאפשרת למיין את רשומות החניה לפי קריטריונים כמו תשלום או זמן כניסה, </a:t>
            </a:r>
          </a:p>
          <a:p>
            <a:pPr algn="ctr"/>
            <a:r>
              <a:rPr lang="he-IL" sz="1100" dirty="0">
                <a:solidFill>
                  <a:schemeClr val="tx1"/>
                </a:solidFill>
              </a:rPr>
              <a:t>כדי להציג את ההיסטוריה בצורה מסודרת.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C2AE6205-951E-70E6-0109-72F7FCF0F9B5}"/>
              </a:ext>
            </a:extLst>
          </p:cNvPr>
          <p:cNvSpPr txBox="1"/>
          <p:nvPr/>
        </p:nvSpPr>
        <p:spPr>
          <a:xfrm>
            <a:off x="325336" y="4130055"/>
            <a:ext cx="398214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1600" b="1" dirty="0"/>
              <a:t>מיון היסטוריית חניה: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339092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105144F3-452F-CFB2-7AAB-8C91B0DB5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340" y="544709"/>
            <a:ext cx="5989320" cy="621853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D028786-86E7-8F98-8279-3BC76DC1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89093"/>
            <a:ext cx="8229600" cy="1143000"/>
          </a:xfrm>
        </p:spPr>
        <p:txBody>
          <a:bodyPr/>
          <a:lstStyle/>
          <a:p>
            <a:pPr rtl="1">
              <a:defRPr sz="3200">
                <a:solidFill>
                  <a:srgbClr val="000080"/>
                </a:solidFill>
              </a:defRPr>
            </a:pPr>
            <a:r>
              <a:rPr lang="he-IL" b="1" dirty="0"/>
              <a:t>תבנית </a:t>
            </a:r>
            <a:r>
              <a:rPr lang="en-US" b="1" dirty="0"/>
              <a:t>UML</a:t>
            </a:r>
            <a:endParaRPr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1199</Words>
  <Application>Microsoft Office PowerPoint</Application>
  <PresentationFormat>‫הצגה על המסך (4:3)</PresentationFormat>
  <Paragraphs>176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מערכת ניהול חניון חכם</vt:lpstr>
      <vt:lpstr>מבוא</vt:lpstr>
      <vt:lpstr>מבנה הפרויקט *לכל מחלקה קיים גם קובץ הtest שלה </vt:lpstr>
      <vt:lpstr>תבניות עיצוב</vt:lpstr>
      <vt:lpstr>תבניות עיצוב</vt:lpstr>
      <vt:lpstr>תבניות עיצוב</vt:lpstr>
      <vt:lpstr>תבניות עיצוב</vt:lpstr>
      <vt:lpstr>פונקציונליות המערכת</vt:lpstr>
      <vt:lpstr>תבנית UML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Omer Nagar</cp:lastModifiedBy>
  <cp:revision>6</cp:revision>
  <dcterms:created xsi:type="dcterms:W3CDTF">2013-01-27T09:14:16Z</dcterms:created>
  <dcterms:modified xsi:type="dcterms:W3CDTF">2025-07-21T11:25:30Z</dcterms:modified>
  <cp:category/>
</cp:coreProperties>
</file>