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Yazar ve Tarih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Yazar ve Tarih</a:t>
            </a:r>
          </a:p>
        </p:txBody>
      </p:sp>
      <p:sp>
        <p:nvSpPr>
          <p:cNvPr id="12" name="Sunu Başlığı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Sunu Başlığı</a:t>
            </a:r>
          </a:p>
        </p:txBody>
      </p:sp>
      <p:sp>
        <p:nvSpPr>
          <p:cNvPr id="13" name="Gövde Düzeyi Bir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Sunu Alt Başlığı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ayt Numarası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ap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övde Düzeyi Bir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Rapor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üyük V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Veri bilgisi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Veri bilgisi</a:t>
            </a:r>
          </a:p>
        </p:txBody>
      </p:sp>
      <p:sp>
        <p:nvSpPr>
          <p:cNvPr id="107" name="Gövde Düzeyi Bir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%100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İsim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İsim</a:t>
            </a:r>
          </a:p>
        </p:txBody>
      </p:sp>
      <p:sp>
        <p:nvSpPr>
          <p:cNvPr id="116" name="Gövde Düzeyi Bir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“Ünlü Alıntı”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ayt Numarası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 - 3 Yukar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ün batımında gökyüzüne karşı deniz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Gün batımında gökyüzüne karşı deniz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Gün batımında kumsal ve deniz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ayt Numarası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ün batımında kumsal ve deniz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ayt Numarası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ayt Numarası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ün batımında kumsal ve deniz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unu Başlığı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Sunu Başlığı</a:t>
            </a:r>
          </a:p>
        </p:txBody>
      </p:sp>
      <p:sp>
        <p:nvSpPr>
          <p:cNvPr id="23" name="Gövde Düzeyi Bir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Sunu Alt Başlığı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Yazar ve Tarih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Yazar ve Tarih</a:t>
            </a:r>
          </a:p>
        </p:txBody>
      </p:sp>
      <p:sp>
        <p:nvSpPr>
          <p:cNvPr id="2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ternatif Başlık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ayt Başlığı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Slayt Başlığı</a:t>
            </a:r>
          </a:p>
        </p:txBody>
      </p:sp>
      <p:sp>
        <p:nvSpPr>
          <p:cNvPr id="33" name="Gün batımında gökyüzüne karşı deniz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Gövde Düzeyi Bir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Slayt Alt Başlığı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ayt Başlığı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Slayt Başlığı</a:t>
            </a:r>
          </a:p>
        </p:txBody>
      </p:sp>
      <p:sp>
        <p:nvSpPr>
          <p:cNvPr id="43" name="Gövde Düzeyi Bir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ayt Alt Başlığı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Slayt Alt Başlığı</a:t>
            </a:r>
          </a:p>
        </p:txBody>
      </p:sp>
      <p:sp>
        <p:nvSpPr>
          <p:cNvPr id="4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dde İşaretl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övde Düzeyi Bir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ayt Numarası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, Madde İşaretleri ve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ayt Başlığı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Slayt Başlığı</a:t>
            </a:r>
          </a:p>
        </p:txBody>
      </p:sp>
      <p:sp>
        <p:nvSpPr>
          <p:cNvPr id="61" name="Gün batımında gökyüzüne karşı deniz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ayt Alt Başlığı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Slayt Alt Başlığı</a:t>
            </a:r>
          </a:p>
        </p:txBody>
      </p:sp>
      <p:sp>
        <p:nvSpPr>
          <p:cNvPr id="63" name="Gövde Düzeyi Bir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ayt Numarası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ölü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ölüm Başlığı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Bölüm Başlığı</a:t>
            </a:r>
          </a:p>
        </p:txBody>
      </p:sp>
      <p:sp>
        <p:nvSpPr>
          <p:cNvPr id="72" name="Slayt Numarası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ayt Başlığı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Slayt Başlığı</a:t>
            </a:r>
          </a:p>
        </p:txBody>
      </p:sp>
      <p:sp>
        <p:nvSpPr>
          <p:cNvPr id="80" name="Slayt Alt Başlığı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Slayt Alt Başlığı</a:t>
            </a:r>
          </a:p>
        </p:txBody>
      </p:sp>
      <p:sp>
        <p:nvSpPr>
          <p:cNvPr id="81" name="Slayt Numarası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j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janda Başlığı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Ajanda Başlığı</a:t>
            </a:r>
          </a:p>
        </p:txBody>
      </p:sp>
      <p:sp>
        <p:nvSpPr>
          <p:cNvPr id="89" name="Gövde Düzeyi Bir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Ajanda Konuları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janda Alt Başlığı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Ajanda Alt Başlığı</a:t>
            </a:r>
          </a:p>
        </p:txBody>
      </p:sp>
      <p:sp>
        <p:nvSpPr>
          <p:cNvPr id="91" name="Slayt Numarası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Başlığı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Slayt Başlığı</a:t>
            </a:r>
          </a:p>
        </p:txBody>
      </p:sp>
      <p:sp>
        <p:nvSpPr>
          <p:cNvPr id="3" name="Gövde Düzeyi Bir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Slayt madde işareti metni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ayt Numarası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Ömer Faruk Okumuş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Ömer Faruk Okumuş</a:t>
            </a:r>
          </a:p>
        </p:txBody>
      </p:sp>
      <p:sp>
        <p:nvSpPr>
          <p:cNvPr id="152" name="Design Patter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Patterns</a:t>
            </a:r>
          </a:p>
        </p:txBody>
      </p:sp>
      <p:sp>
        <p:nvSpPr>
          <p:cNvPr id="153" name="The Observer Patter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Observer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ergi Aboneliği Örneğ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Dergi Aboneliği Örneği</a:t>
            </a:r>
          </a:p>
        </p:txBody>
      </p:sp>
      <p:sp>
        <p:nvSpPr>
          <p:cNvPr id="181" name="İstediğin bir dergiye abone olursun ve her yeni çıkan baskı için sana bir dergi gönderilir. (Update alma)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İstediğin bir dergiye abone olursun ve her yeni çıkan baskı için sana bir dergi gönderilir. (Update alma)</a:t>
            </a:r>
          </a:p>
          <a:p>
            <a:pPr/>
            <a:r>
              <a:t>Eğer dergiyi daha fazla takip etmek istemiyorsan abonelikten çıkarsın. Dergi şirketi bundan sonra sana yeni baskılardan göndermez</a:t>
            </a:r>
          </a:p>
          <a:p>
            <a:pPr/>
            <a:r>
              <a:t>Şirket var oldukça insanlar devamlı olarak abone olup aboneliğini iptal ettirebilir (run-time ekleme çıkartma)</a:t>
            </a:r>
          </a:p>
          <a:p>
            <a:pPr/>
            <a:r>
              <a:t>Aboneler bir listeye eklenir ve bu listeden çıkarılır.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ublishers + Subscribers = Observer Pattern…"/>
          <p:cNvSpPr txBox="1"/>
          <p:nvPr/>
        </p:nvSpPr>
        <p:spPr>
          <a:xfrm>
            <a:off x="6609714" y="5331155"/>
            <a:ext cx="11164571" cy="3053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2438338">
              <a:spcBef>
                <a:spcPts val="2400"/>
              </a:spcBef>
              <a:defRPr sz="4400"/>
            </a:pPr>
            <a:r>
              <a:t>Publishers + Subscribers = Observer Pattern</a:t>
            </a:r>
          </a:p>
          <a:p>
            <a:pPr defTabSz="2438338">
              <a:spcBef>
                <a:spcPts val="2400"/>
              </a:spcBef>
              <a:defRPr sz="4400"/>
            </a:pPr>
            <a:r>
              <a:t>Publisher = Subject</a:t>
            </a:r>
          </a:p>
          <a:p>
            <a:pPr defTabSz="2438338">
              <a:spcBef>
                <a:spcPts val="2400"/>
              </a:spcBef>
              <a:defRPr sz="4400"/>
            </a:pPr>
            <a:r>
              <a:t>Subscriber = Observer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683" y="3794913"/>
            <a:ext cx="13772243" cy="947081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Publishers + Subscribers = Observer Pattern…"/>
          <p:cNvSpPr txBox="1"/>
          <p:nvPr/>
        </p:nvSpPr>
        <p:spPr>
          <a:xfrm>
            <a:off x="6609714" y="1329719"/>
            <a:ext cx="11262181" cy="230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2438338">
              <a:spcBef>
                <a:spcPts val="2400"/>
              </a:spcBef>
              <a:defRPr sz="3000"/>
            </a:pPr>
            <a:r>
              <a:t>Publishers + Subscribers = Observer Pattern</a:t>
            </a:r>
          </a:p>
          <a:p>
            <a:pPr defTabSz="2438338">
              <a:spcBef>
                <a:spcPts val="2400"/>
              </a:spcBef>
              <a:defRPr sz="3000"/>
            </a:pPr>
            <a:r>
              <a:t>Publisher = Subject</a:t>
            </a:r>
          </a:p>
          <a:p>
            <a:pPr defTabSz="2438338">
              <a:spcBef>
                <a:spcPts val="2400"/>
              </a:spcBef>
              <a:defRPr sz="3000"/>
            </a:pPr>
            <a:r>
              <a:t>Subscriber = Observer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400" y="969611"/>
            <a:ext cx="10704958" cy="535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4146397" y="755598"/>
            <a:ext cx="8163555" cy="5780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Görüntü" descr="Görüntü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93590" y="6837037"/>
            <a:ext cx="9796820" cy="665514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Dikdörtgen"/>
          <p:cNvSpPr/>
          <p:nvPr/>
        </p:nvSpPr>
        <p:spPr>
          <a:xfrm>
            <a:off x="540364" y="841183"/>
            <a:ext cx="10879030" cy="576154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2" name="Dikdörtgen"/>
          <p:cNvSpPr/>
          <p:nvPr/>
        </p:nvSpPr>
        <p:spPr>
          <a:xfrm>
            <a:off x="13267523" y="841183"/>
            <a:ext cx="10552478" cy="576154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3" name="Dikdörtgen"/>
          <p:cNvSpPr/>
          <p:nvPr/>
        </p:nvSpPr>
        <p:spPr>
          <a:xfrm>
            <a:off x="7359091" y="7003604"/>
            <a:ext cx="10879030" cy="63220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4" name="Kayıt olduktan sonra"/>
          <p:cNvSpPr txBox="1"/>
          <p:nvPr/>
        </p:nvSpPr>
        <p:spPr>
          <a:xfrm>
            <a:off x="13648822" y="1059959"/>
            <a:ext cx="2994661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Kayıt olduktan sonra</a:t>
            </a:r>
          </a:p>
        </p:txBody>
      </p:sp>
      <p:sp>
        <p:nvSpPr>
          <p:cNvPr id="195" name="Run-time’de ekleme…"/>
          <p:cNvSpPr txBox="1"/>
          <p:nvPr/>
        </p:nvSpPr>
        <p:spPr>
          <a:xfrm>
            <a:off x="880853" y="854066"/>
            <a:ext cx="2801113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Run-time’de ekleme</a:t>
            </a:r>
          </a:p>
          <a:p>
            <a:pPr/>
            <a:r>
              <a:t>Yeni Kayıt</a:t>
            </a:r>
          </a:p>
        </p:txBody>
      </p:sp>
      <p:sp>
        <p:nvSpPr>
          <p:cNvPr id="196" name="Update"/>
          <p:cNvSpPr txBox="1"/>
          <p:nvPr/>
        </p:nvSpPr>
        <p:spPr>
          <a:xfrm>
            <a:off x="8069927" y="7118726"/>
            <a:ext cx="11280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23371" y="7388128"/>
            <a:ext cx="9611069" cy="5953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5868" y="611700"/>
            <a:ext cx="8460536" cy="622050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un-time’de silme…"/>
          <p:cNvSpPr txBox="1"/>
          <p:nvPr/>
        </p:nvSpPr>
        <p:spPr>
          <a:xfrm>
            <a:off x="1104728" y="1069813"/>
            <a:ext cx="2556359" cy="9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Run-time’de silme</a:t>
            </a:r>
          </a:p>
          <a:p>
            <a:pPr/>
            <a:r>
              <a:t>Abonelik İptali</a:t>
            </a:r>
          </a:p>
        </p:txBody>
      </p:sp>
      <p:sp>
        <p:nvSpPr>
          <p:cNvPr id="201" name="Dikdörtgen"/>
          <p:cNvSpPr/>
          <p:nvPr/>
        </p:nvSpPr>
        <p:spPr>
          <a:xfrm>
            <a:off x="540364" y="841183"/>
            <a:ext cx="10879031" cy="576154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pic>
        <p:nvPicPr>
          <p:cNvPr id="202" name="Görüntü" descr="Görüntü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93989" y="950507"/>
            <a:ext cx="9099546" cy="581118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İptal olduktan sonra"/>
          <p:cNvSpPr txBox="1"/>
          <p:nvPr/>
        </p:nvSpPr>
        <p:spPr>
          <a:xfrm>
            <a:off x="13687227" y="1059959"/>
            <a:ext cx="291785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İptal olduktan sonra</a:t>
            </a:r>
          </a:p>
        </p:txBody>
      </p:sp>
      <p:sp>
        <p:nvSpPr>
          <p:cNvPr id="204" name="Dikdörtgen"/>
          <p:cNvSpPr/>
          <p:nvPr/>
        </p:nvSpPr>
        <p:spPr>
          <a:xfrm>
            <a:off x="13267523" y="841183"/>
            <a:ext cx="10552478" cy="576154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205" name="Update"/>
          <p:cNvSpPr txBox="1"/>
          <p:nvPr/>
        </p:nvSpPr>
        <p:spPr>
          <a:xfrm>
            <a:off x="8069927" y="7118726"/>
            <a:ext cx="1128066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Update</a:t>
            </a:r>
          </a:p>
        </p:txBody>
      </p:sp>
      <p:sp>
        <p:nvSpPr>
          <p:cNvPr id="206" name="Dikdörtgen"/>
          <p:cNvSpPr/>
          <p:nvPr/>
        </p:nvSpPr>
        <p:spPr>
          <a:xfrm>
            <a:off x="7359091" y="7003604"/>
            <a:ext cx="10879030" cy="63220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1301" y="2691896"/>
            <a:ext cx="10401398" cy="3124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1301" y="6005987"/>
            <a:ext cx="10401398" cy="731950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Observer Pattern Tanımı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Observer Pattern Tanımı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server Pattern Class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Observer Pattern Class Diagram</a:t>
            </a:r>
          </a:p>
        </p:txBody>
      </p:sp>
      <p:pic>
        <p:nvPicPr>
          <p:cNvPr id="213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2960" y="4053340"/>
            <a:ext cx="10178080" cy="7383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oose Coupling in Observer 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Loose Coupling in Observer Pattern</a:t>
            </a:r>
          </a:p>
        </p:txBody>
      </p:sp>
      <p:sp>
        <p:nvSpPr>
          <p:cNvPr id="216" name="Concrete Objelerin birbirlerine olan bağımlılığın çok az olduğunu ifade eder…"/>
          <p:cNvSpPr txBox="1"/>
          <p:nvPr>
            <p:ph type="body" sz="half" idx="1"/>
          </p:nvPr>
        </p:nvSpPr>
        <p:spPr>
          <a:xfrm>
            <a:off x="1219199" y="4013200"/>
            <a:ext cx="21948578" cy="4029930"/>
          </a:xfrm>
          <a:prstGeom prst="rect">
            <a:avLst/>
          </a:prstGeom>
        </p:spPr>
        <p:txBody>
          <a:bodyPr/>
          <a:lstStyle/>
          <a:p>
            <a:pPr/>
            <a:r>
              <a:t>Concrete Objelerin birbirlerine olan bağımlılığın çok az olduğunu ifade eder</a:t>
            </a:r>
          </a:p>
          <a:p>
            <a:pPr/>
            <a:r>
              <a:t>Subscriber interface’si sadece ve sadece Observer interface’sini implement eden classlarla ilgilenir. Bu sayede concrete observer objelerde veya subscriber objelerdeki herhangi bir değişiklik diğerini etkilemez</a:t>
            </a:r>
          </a:p>
        </p:txBody>
      </p:sp>
      <p:pic>
        <p:nvPicPr>
          <p:cNvPr id="217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6706" y="8280119"/>
            <a:ext cx="8010588" cy="3615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7931" y="2785354"/>
            <a:ext cx="10228138" cy="3562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5343" y="6637559"/>
            <a:ext cx="13153314" cy="2853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Weather Station Class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Station Class Diagram</a:t>
            </a:r>
          </a:p>
        </p:txBody>
      </p:sp>
      <p:pic>
        <p:nvPicPr>
          <p:cNvPr id="223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0604" y="3187699"/>
            <a:ext cx="16701535" cy="9255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İçeri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İçerik</a:t>
            </a:r>
          </a:p>
        </p:txBody>
      </p:sp>
      <p:sp>
        <p:nvSpPr>
          <p:cNvPr id="156" name="Giri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Giriş</a:t>
            </a:r>
          </a:p>
          <a:p>
            <a:pPr/>
            <a:r>
              <a:t>Amaç</a:t>
            </a:r>
          </a:p>
          <a:p>
            <a:pPr/>
            <a:r>
              <a:t>Observer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iri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Giriş</a:t>
            </a:r>
          </a:p>
        </p:txBody>
      </p:sp>
      <p:sp>
        <p:nvSpPr>
          <p:cNvPr id="159" name="Weather-O-Rama isimli bir firma için Hava Durumu Görüntüleme sistemi yapılaca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Weather-O-Rama isimli bir firma için Hava Durumu Görüntüleme sistemi yapılacak</a:t>
            </a:r>
          </a:p>
          <a:p>
            <a:pPr/>
            <a:r>
              <a:t>Şirket bize WeatherData isimli bir obje veriyor.</a:t>
            </a:r>
          </a:p>
          <a:p>
            <a:pPr/>
            <a:r>
              <a:t>İlk etapta, Current Conditions, Weahter Statistics ve Simple Forecast isimli ekranlar yapılacak</a:t>
            </a:r>
          </a:p>
          <a:p>
            <a:pPr/>
            <a:r>
              <a:t>Bu değer gerçek zamanlı güncellenmeli</a:t>
            </a:r>
          </a:p>
          <a:p>
            <a:pPr/>
            <a:r>
              <a:t>Şirket aynı zamanda custom display implemantasyonunun yapılabilinmesini istiyor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7523" y="384493"/>
            <a:ext cx="6648954" cy="12510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4849" y="619851"/>
            <a:ext cx="15354301" cy="718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WeatherData object şirket tarafından yazılmış bir class ve Weather Station ile nasıl haberleşeceğini biliyor…"/>
          <p:cNvSpPr txBox="1"/>
          <p:nvPr/>
        </p:nvSpPr>
        <p:spPr>
          <a:xfrm>
            <a:off x="1992660" y="8549757"/>
            <a:ext cx="20398680" cy="386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3600"/>
            </a:pPr>
            <a:r>
              <a:t>WeatherData object şirket tarafından yazılmış bir class ve Weather Station ile nasıl haberleşeceğini biliyor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3600"/>
            </a:pPr>
            <a:r>
              <a:t>Bizim amacımız WeatherData object ile Display Device arasındaki haberleşmeyi sağlamak fakat bu haberleşme herhangi bir Display Device ile gerçekleşebilmeli</a:t>
            </a:r>
          </a:p>
          <a:p>
            <a:pPr lvl="1" marL="1092200" indent="-546100" algn="l" defTabSz="2438338">
              <a:spcBef>
                <a:spcPts val="2400"/>
              </a:spcBef>
              <a:buSzPct val="150000"/>
              <a:buChar char="•"/>
              <a:defRPr sz="3600"/>
            </a:pPr>
            <a:r>
              <a:t>Herhangi bir Display Device = interface DisplayDevice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ma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Amaç</a:t>
            </a:r>
          </a:p>
        </p:txBody>
      </p:sp>
      <p:sp>
        <p:nvSpPr>
          <p:cNvPr id="167" name="Amacımız WeatherData objesini kullanarak display ekranını güncelleyen bir uygulama yazmak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Amacımız WeatherData objesini kullanarak display ekranını güncelleyen bir uygulama yazmak.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server 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Observer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6557" y="584353"/>
            <a:ext cx="4630384" cy="4726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95701" y="2659872"/>
            <a:ext cx="9274601" cy="699262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İşimiz measurementsChanged methodunu değiştirerek ekranı güncellemek"/>
          <p:cNvSpPr txBox="1"/>
          <p:nvPr/>
        </p:nvSpPr>
        <p:spPr>
          <a:xfrm>
            <a:off x="3921856" y="11705007"/>
            <a:ext cx="16540289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İşimiz measurementsChanged methodunu değiştirerek ekranı güncellemek</a:t>
            </a:r>
          </a:p>
        </p:txBody>
      </p:sp>
      <p:pic>
        <p:nvPicPr>
          <p:cNvPr id="174" name="Görüntü" descr="Görüntü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48193" y="6496075"/>
            <a:ext cx="3530601" cy="467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Yanlış Çözü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Yanlış Çözüm</a:t>
            </a:r>
          </a:p>
        </p:txBody>
      </p:sp>
      <p:pic>
        <p:nvPicPr>
          <p:cNvPr id="177" name="Görüntü" descr="Görüntü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970" y="2702677"/>
            <a:ext cx="15243753" cy="831064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oding to concrete implementations, not interfaces  (currentConditionsDisplay, statisticsDisplay, forecastDisplay isimleri ekranların kendilerine vurgu yapıyor)…"/>
          <p:cNvSpPr txBox="1"/>
          <p:nvPr/>
        </p:nvSpPr>
        <p:spPr>
          <a:xfrm>
            <a:off x="15629795" y="3512596"/>
            <a:ext cx="8095682" cy="724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65200" indent="-965200" algn="l" defTabSz="2438338">
              <a:spcBef>
                <a:spcPts val="2400"/>
              </a:spcBef>
              <a:buClr>
                <a:srgbClr val="000000"/>
              </a:buClr>
              <a:buSzPct val="100000"/>
              <a:buAutoNum type="arabicPeriod" startAt="1"/>
              <a:defRPr sz="3000"/>
            </a:pPr>
            <a:r>
              <a:t>Coding to concrete implementations, not interfaces  (currentConditionsDisplay, statisticsDisplay, forecastDisplay isimleri ekranların kendilerine vurgu yapıyor)</a:t>
            </a:r>
          </a:p>
          <a:p>
            <a:pPr marL="965200" indent="-965200" algn="l" defTabSz="2438338">
              <a:spcBef>
                <a:spcPts val="2400"/>
              </a:spcBef>
              <a:buClr>
                <a:srgbClr val="000000"/>
              </a:buClr>
              <a:buSzPct val="100000"/>
              <a:buAutoNum type="arabicPeriod" startAt="1"/>
              <a:defRPr sz="3000"/>
            </a:pPr>
            <a:r>
              <a:t>Her yeni ekran için bu kodu değiştirmek gerekiyor</a:t>
            </a:r>
          </a:p>
          <a:p>
            <a:pPr marL="965200" indent="-965200" algn="l" defTabSz="2438338">
              <a:spcBef>
                <a:spcPts val="2400"/>
              </a:spcBef>
              <a:buClr>
                <a:srgbClr val="000000"/>
              </a:buClr>
              <a:buSzPct val="100000"/>
              <a:buAutoNum type="arabicPeriod" startAt="1"/>
              <a:defRPr sz="3000"/>
            </a:pPr>
            <a:r>
              <a:t>Run-time’de ekran ekleme çıkartma yapamıyoruz çünkü hard-coding yapıyoruz</a:t>
            </a:r>
          </a:p>
          <a:p>
            <a:pPr marL="965200" indent="-965200" algn="l" defTabSz="2438338">
              <a:spcBef>
                <a:spcPts val="2400"/>
              </a:spcBef>
              <a:buClr>
                <a:srgbClr val="000000"/>
              </a:buClr>
              <a:buSzPct val="100000"/>
              <a:buAutoNum type="arabicPeriod" startAt="1"/>
              <a:defRPr sz="3000"/>
            </a:pPr>
            <a:r>
              <a:t>Hepsinde update methodu mevcut, ortak bir interface varmış gibi duruyor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