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9" r:id="rId10"/>
    <p:sldId id="263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1E1"/>
    <a:srgbClr val="F8C508"/>
    <a:srgbClr val="DF214A"/>
    <a:srgbClr val="A4A15C"/>
    <a:srgbClr val="6B8A95"/>
    <a:srgbClr val="A97B07"/>
    <a:srgbClr val="77A010"/>
    <a:srgbClr val="6C9D13"/>
    <a:srgbClr val="F6C90A"/>
    <a:srgbClr val="EFC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8C746-9A93-4128-A41F-3C5BAAC65025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37A5-6192-445C-88DB-956179AE05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92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137A5-6192-445C-88DB-956179AE051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3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68E688-5B0D-400A-867B-37DA3E1A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0A18E1-DA76-47F9-B86D-B30366CA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DCDCDF-3C2F-4877-A78F-9AECD578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B6483E-0AAA-4DA2-BDCE-4D58D041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AA6245-DAC9-4E4B-A23C-8FEF1BD0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24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DAD5A1-1687-42DD-94C5-C23971CC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1108A1-5A2C-4C54-A981-1C1A8BE5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BDC26A-CA07-4B32-AA9E-9A675E28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72BAD2-8399-4F63-A009-AFA34AE6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441C1C-E45C-428C-9406-ED99548B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2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F58F100-9D9F-40D7-BD4E-1DDD2D3B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413E94-EE96-4E21-8129-F901D321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51A7B1-2147-4A99-8E91-B85133F2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4E105F-E633-4C97-84AB-D92BE4CE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F7304A-207B-452D-9FA5-DB2F7679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68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191489-D178-4EFA-842B-A400C096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9868E-A59E-4457-9E79-67F752BB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EAC871-DB25-4842-AA73-BA26C1B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799B45-9A52-4DED-A5DE-D5DA5D4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F44D6C-84D0-4CB3-BF80-9603BD7A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EC773-0AFE-456A-A1A4-6EEF7BBF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E3B789-68DB-4ABE-B629-3D9C46D7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5FAA4D-A48F-4015-BD60-3C759931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10AA98-9C9C-40A9-A234-6D1483D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855073-3290-4276-92CA-37754C5F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79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A354D3-DE6C-4184-95F9-0BEC647E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5C5789-DF3C-427F-8DE6-4D124A3C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933FB1-FDB6-4CF9-9012-7378F4A7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9932835-4AA0-40E3-8C3E-C4C589A3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0243C4-6A56-4F13-A0BE-48BB827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DCCCCF-5800-46B1-8E52-9E9AA837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3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2B43CA-4FA2-4143-9BE1-9421BD16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0AF1E7-6310-446B-A9B7-76E0A3A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AA832D4-B777-45E7-B05F-0A9C102A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F0F2B18-CF44-4EA8-93D1-C10D7F4A3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E813D0C-AB65-43EB-9C07-649F7591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D33430C-B9C9-4146-B287-E37FA410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B291611-001C-4AEA-B29E-A8464FB6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E78FDD5-80C4-4475-9552-4207EE47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2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5BD88-AEAA-4777-ACB5-AE8D2430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0B6D5D-DFFE-4A6F-80C5-FB092C0D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005F946-7D38-43D0-9930-4C12EC2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CD8856C-609D-4A99-9B9A-DD00C6E4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0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C7EB6D4-6983-4494-B8AA-E20579DC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095C980-69E6-49C2-A21C-9B091E6E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64A3A58-50BA-4686-96AE-89C8DFBC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0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8F7C00-B648-4872-A707-15E7C86B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1B5A3C-65D6-44FE-BE3A-529EB5ED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10757B-8841-4732-BCA7-E482FDB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2D53C9-412D-4DD6-ADC4-F23D3982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F0CF82-0BDC-4B5A-A28C-82A1112A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8DDCEA-69C5-4EC7-B7F3-FAF4598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18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F9136B-C077-4A8D-81EA-2A09B717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9183042-15EA-4604-937C-38B73748A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FE3AFA-8CF8-48B5-B7A4-FC11F575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30393F-6126-4BE7-9FAF-CA2BB2DD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CCE6C8-C2E0-42BD-BA17-B149B79A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910FF5-DFE6-43B6-AC00-F85D74F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99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709A132-697F-4973-B5D7-D459A425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0623FC-80F2-4E02-A836-476258FD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67DD36-F700-4655-A441-0D573881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6BDE-51EB-46DF-B628-B8E03A92A91E}" type="datetimeFigureOut">
              <a:rPr lang="tr-TR" smtClean="0"/>
              <a:t>26.08.2021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FBEFF3-4A5F-475F-AD4E-92E67038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C8C533-C2F2-44ED-99F5-2EF39DD7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FC7C-B715-4C91-B707-271AD8D78A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21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29795-6B3F-4CB8-9BD8-5DB49A5D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85888"/>
          </a:xfrm>
          <a:gradFill flip="none" rotWithShape="1">
            <a:gsLst>
              <a:gs pos="0">
                <a:schemeClr val="accent1">
                  <a:lumMod val="24000"/>
                  <a:lumOff val="76000"/>
                </a:schemeClr>
              </a:gs>
              <a:gs pos="100000">
                <a:schemeClr val="accent6"/>
              </a:gs>
              <a:gs pos="31000">
                <a:schemeClr val="accent1">
                  <a:lumMod val="24000"/>
                  <a:lumOff val="76000"/>
                </a:schemeClr>
              </a:gs>
              <a:gs pos="58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tr-T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TÜBİTAK–2242 ÜNİVERSİTE ÖĞRENCİLERİ ARAŞTIRMA PROJELERİ DESTEĞİ PROGRAMI</a:t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200" dirty="0"/>
            </a:br>
            <a:endParaRPr lang="tr-TR" sz="28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C5F701-E8D8-43DD-8AC1-78EFC685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137"/>
            <a:ext cx="10515600" cy="4596063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  <a:gs pos="44000">
                <a:schemeClr val="bg1">
                  <a:lumMod val="85000"/>
                  <a:alpha val="52000"/>
                </a:schemeClr>
              </a:gs>
              <a:gs pos="100000">
                <a:schemeClr val="accent6"/>
              </a:gs>
            </a:gsLst>
            <a:lin ang="7200000" scaled="0"/>
            <a:tileRect/>
          </a:gra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tr-C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TABANLI SİMÜLASYON PLATFORMU İLE ENERJİ PİYASASI</a:t>
            </a:r>
          </a:p>
          <a:p>
            <a:pPr marL="0" indent="0" algn="ctr">
              <a:buNone/>
            </a:pP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YÜRÜTÜCÜSÜ:</a:t>
            </a:r>
            <a:r>
              <a:rPr lang="tr-T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Hakkı Can ERGÜN</a:t>
            </a:r>
            <a:endParaRPr lang="tr-CY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CY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CY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CY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EKİP ÜYELERİ: </a:t>
            </a:r>
            <a:r>
              <a:rPr lang="tr-CY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tr-CY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Ömer POLAT</a:t>
            </a:r>
          </a:p>
          <a:p>
            <a:pPr marL="0" indent="0" algn="ctr">
              <a:buNone/>
            </a:pPr>
            <a:r>
              <a:rPr lang="tr-CY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		      Abdurrahman KIRAÇ</a:t>
            </a:r>
            <a:endParaRPr lang="tr-TR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ALAN ADI:</a:t>
            </a:r>
            <a:r>
              <a:rPr lang="tr-T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tr-T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Enerji ve Çevre</a:t>
            </a:r>
          </a:p>
          <a:p>
            <a:pPr marL="0" indent="0" algn="ctr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2172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54BF1E5-AFC7-4D6F-9EB6-FAF3DCD5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1" y="457200"/>
            <a:ext cx="10982527" cy="5953328"/>
          </a:xfrm>
          <a:prstGeom prst="rect">
            <a:avLst/>
          </a:prstGeom>
          <a:effectLst>
            <a:glow rad="76200">
              <a:schemeClr val="accent6"/>
            </a:glow>
            <a:outerShdw blurRad="50800" dist="50800" dir="5400000" algn="ctr" rotWithShape="0">
              <a:srgbClr val="000000">
                <a:alpha val="3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52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90F37FDB-8EAA-4EBE-81CC-36DCEFEA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538246"/>
            <a:ext cx="11000874" cy="1338680"/>
          </a:xfrm>
          <a:gradFill>
            <a:gsLst>
              <a:gs pos="2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5000">
                <a:schemeClr val="bg1">
                  <a:lumMod val="85000"/>
                </a:schemeClr>
              </a:gs>
              <a:gs pos="69000">
                <a:schemeClr val="accent1">
                  <a:lumMod val="30000"/>
                  <a:lumOff val="70000"/>
                  <a:alpha val="85000"/>
                </a:schemeClr>
              </a:gs>
            </a:gsLst>
            <a:path path="circle">
              <a:fillToRect l="50000" t="50000" r="50000" b="50000"/>
            </a:path>
          </a:gradFill>
          <a:effectLst>
            <a:glow rad="76200">
              <a:schemeClr val="accent6">
                <a:alpha val="40000"/>
              </a:schemeClr>
            </a:glow>
            <a:outerShdw blurRad="50800" dist="50800" dir="5400000" algn="ctr" rotWithShape="0">
              <a:schemeClr val="accent6">
                <a:alpha val="54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piyasası simülasyon oyunu periyotlar halinde oynanmaktadır. Her periyot sonrasında piyasa kapanış fiyatı hesaplanmaktadır. Tüm kullanıcılar tarafından bilinen ve piyasa kapanış fiyatını etkileyen ilgili parametreler mevcuttur.</a:t>
            </a:r>
          </a:p>
          <a:p>
            <a:pPr marL="0" indent="0">
              <a:buNone/>
            </a:pP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D9F1017E-B8C7-45B3-90A3-16792738D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 t="33759" r="29548" b="15439"/>
          <a:stretch/>
        </p:blipFill>
        <p:spPr>
          <a:xfrm>
            <a:off x="2582779" y="2085474"/>
            <a:ext cx="6844025" cy="4539915"/>
          </a:xfrm>
          <a:prstGeom prst="rect">
            <a:avLst/>
          </a:prstGeom>
          <a:noFill/>
          <a:effectLst>
            <a:glow rad="127000">
              <a:schemeClr val="bg1">
                <a:lumMod val="85000"/>
                <a:alpha val="94000"/>
              </a:schemeClr>
            </a:glow>
            <a:outerShdw blurRad="317500" dir="168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21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5975B3-02A0-415F-B994-AB4F40BE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3889"/>
            <a:ext cx="10439400" cy="1170743"/>
          </a:xfrm>
          <a:gradFill flip="none" rotWithShape="1">
            <a:gsLst>
              <a:gs pos="11000">
                <a:srgbClr val="B5CDD1"/>
              </a:gs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50000"/>
                </a:schemeClr>
              </a:gs>
              <a:gs pos="29000">
                <a:schemeClr val="accent5">
                  <a:lumMod val="20000"/>
                  <a:lumOff val="80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glow rad="88900">
              <a:schemeClr val="accent6">
                <a:alpha val="40000"/>
              </a:schemeClr>
            </a:glow>
            <a:outerShdw blurRad="50800" dist="50800" dir="5400000" algn="ctr" rotWithShape="0">
              <a:schemeClr val="bg1">
                <a:lumMod val="50000"/>
                <a:alpha val="62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Piyasa kapanış fiyatını etkileyen her bir potansiyel oyuncunun belirlediği stratejiyi anlamak ve analiz etmek için makine öğrenimi teknikleri kullanarak regresyon yöntemleri ile tahminler yapılarak, yöntemler kıyaslanmıştır. 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8D874EAC-6355-45B4-88BC-6E41A311E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8939"/>
              </p:ext>
            </p:extLst>
          </p:nvPr>
        </p:nvGraphicFramePr>
        <p:xfrm>
          <a:off x="914401" y="2052046"/>
          <a:ext cx="10439399" cy="431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7065">
                  <a:extLst>
                    <a:ext uri="{9D8B030D-6E8A-4147-A177-3AD203B41FA5}">
                      <a16:colId xmlns:a16="http://schemas.microsoft.com/office/drawing/2014/main" val="4199699601"/>
                    </a:ext>
                  </a:extLst>
                </a:gridCol>
                <a:gridCol w="1792508">
                  <a:extLst>
                    <a:ext uri="{9D8B030D-6E8A-4147-A177-3AD203B41FA5}">
                      <a16:colId xmlns:a16="http://schemas.microsoft.com/office/drawing/2014/main" val="1041237555"/>
                    </a:ext>
                  </a:extLst>
                </a:gridCol>
                <a:gridCol w="1792508">
                  <a:extLst>
                    <a:ext uri="{9D8B030D-6E8A-4147-A177-3AD203B41FA5}">
                      <a16:colId xmlns:a16="http://schemas.microsoft.com/office/drawing/2014/main" val="252248441"/>
                    </a:ext>
                  </a:extLst>
                </a:gridCol>
                <a:gridCol w="1793659">
                  <a:extLst>
                    <a:ext uri="{9D8B030D-6E8A-4147-A177-3AD203B41FA5}">
                      <a16:colId xmlns:a16="http://schemas.microsoft.com/office/drawing/2014/main" val="33105954"/>
                    </a:ext>
                  </a:extLst>
                </a:gridCol>
                <a:gridCol w="1793659">
                  <a:extLst>
                    <a:ext uri="{9D8B030D-6E8A-4147-A177-3AD203B41FA5}">
                      <a16:colId xmlns:a16="http://schemas.microsoft.com/office/drawing/2014/main" val="4205588066"/>
                    </a:ext>
                  </a:extLst>
                </a:gridCol>
              </a:tblGrid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100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69000">
                          <a:schemeClr val="accent1">
                            <a:lumMod val="45000"/>
                            <a:lumOff val="55000"/>
                          </a:schemeClr>
                        </a:gs>
                        <a:gs pos="4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tr-T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83935503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27.8813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1940.5323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44.0514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0.7154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31393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Linear Regression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22.9547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1099.1949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31.2497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0.8414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2741844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Suppert Vector Regression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47.1030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5556.9355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74.5448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0.1851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5921498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35.8588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2839.5423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53.2873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0.5836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215207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14.3650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1936.4664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44.0053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0.7160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1103347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Naive Bayes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6.3740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1157.3233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34.0194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0.8302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1117790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tr-T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Neighbors</a:t>
                      </a: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Classifier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0.6231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83.3115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9.1275 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0.9877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1207851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13.7907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1766.5896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42.0308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0.7409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3685668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 Regression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27.7182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1939.1628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44.0359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0.7156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81642008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 Regresssion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28.4833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1960.9775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44.2829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0.7124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7472762"/>
                  </a:ext>
                </a:extLst>
              </a:tr>
              <a:tr h="35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 Regresyonu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  <a:gs pos="0">
                          <a:schemeClr val="bg1">
                            <a:lumMod val="75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34.9658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2309.6618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48.0589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0.6613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86000">
                          <a:schemeClr val="bg1">
                            <a:lumMod val="85000"/>
                          </a:schemeClr>
                        </a:gs>
                        <a:gs pos="84000">
                          <a:schemeClr val="bg1">
                            <a:lumMod val="75000"/>
                          </a:schemeClr>
                        </a:gs>
                        <a:gs pos="41000">
                          <a:schemeClr val="bg1">
                            <a:lumMod val="85000"/>
                          </a:schemeClr>
                        </a:gs>
                        <a:gs pos="25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222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66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371086-7B9E-4C36-AEA4-E11A819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268665"/>
            <a:ext cx="11097087" cy="997427"/>
          </a:xfrm>
          <a:gradFill flip="none" rotWithShape="1">
            <a:gsLst>
              <a:gs pos="9000">
                <a:schemeClr val="accent6">
                  <a:lumMod val="40000"/>
                  <a:lumOff val="60000"/>
                </a:schemeClr>
              </a:gs>
              <a:gs pos="99000">
                <a:schemeClr val="accent6">
                  <a:lumMod val="40000"/>
                  <a:lumOff val="60000"/>
                </a:schemeClr>
              </a:gs>
              <a:gs pos="28000">
                <a:schemeClr val="bg1">
                  <a:lumMod val="75000"/>
                </a:schemeClr>
              </a:gs>
              <a:gs pos="84000">
                <a:schemeClr val="bg1">
                  <a:lumMod val="8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glow rad="88900">
              <a:schemeClr val="bg1">
                <a:lumMod val="75000"/>
                <a:alpha val="40000"/>
              </a:schemeClr>
            </a:glow>
            <a:outerShdw blurRad="152400" dist="50800" dir="54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r-CY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ETKİ TÜRLERİ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7269B-0BBD-43AD-9DA0-69EE1A0F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367162"/>
            <a:ext cx="11097087" cy="5222173"/>
          </a:xfrm>
          <a:gradFill>
            <a:gsLst>
              <a:gs pos="0">
                <a:schemeClr val="accent6">
                  <a:lumMod val="40000"/>
                  <a:lumOff val="60000"/>
                  <a:alpha val="60000"/>
                </a:schemeClr>
              </a:gs>
              <a:gs pos="99000">
                <a:schemeClr val="accent6">
                  <a:lumMod val="40000"/>
                  <a:lumOff val="60000"/>
                  <a:alpha val="85000"/>
                </a:schemeClr>
              </a:gs>
              <a:gs pos="24000">
                <a:schemeClr val="bg1">
                  <a:lumMod val="75000"/>
                  <a:alpha val="76000"/>
                </a:schemeClr>
              </a:gs>
              <a:gs pos="84000">
                <a:schemeClr val="bg1">
                  <a:lumMod val="85000"/>
                </a:schemeClr>
              </a:gs>
            </a:gsLst>
            <a:path path="circle">
              <a:fillToRect l="100000" b="100000"/>
            </a:path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Bilimsel/Akademik</a:t>
            </a:r>
            <a:r>
              <a:rPr lang="tr-C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tr-CY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 </a:t>
            </a:r>
            <a:r>
              <a:rPr lang="tr-TR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çıktıları ile birlikte uluslararası indekslenen dergilerde makale yazılması.</a:t>
            </a:r>
          </a:p>
          <a:p>
            <a:pPr marL="0" indent="0">
              <a:buNone/>
            </a:pPr>
            <a:endParaRPr lang="tr-TR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CY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Ekonomik/Ticari/Sosyal: </a:t>
            </a:r>
          </a:p>
          <a:p>
            <a:pPr marL="0" indent="0">
              <a:buNone/>
            </a:pPr>
            <a:r>
              <a:rPr lang="tr-CY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Üniversitelerin ilgili derslerinde uygulamalı eğitim verilmesi öğrenmeyi kolaylaştıracak ve hızlandıracaktır.İlerleyen süreçlerde elektrik piyasalarında danışmanlık veren ve yazılımlar üreten bir start-up şirket kurmak. </a:t>
            </a:r>
            <a:endParaRPr lang="tr-TR" sz="2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CY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Yeni Projeler Oluşturma</a:t>
            </a:r>
            <a:r>
              <a:rPr lang="tr-TR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CY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piyasaları farklı açılardan incelenerek piyasalardaki rekabetin gelişimini, yenilenebilir kaynakların artmasının piyasa yapısına etkisini ve farklı piyasa yapılarının nasıl çalıştığıyla ilgili çalışmaların oluşturulması.</a:t>
            </a:r>
            <a:endParaRPr lang="tr-TR" sz="2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6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8D8AB1-D4A7-44C5-8EF3-3179ED69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99000">
                <a:schemeClr val="accent6">
                  <a:lumMod val="40000"/>
                  <a:lumOff val="60000"/>
                </a:schemeClr>
              </a:gs>
              <a:gs pos="38000">
                <a:schemeClr val="bg1">
                  <a:lumMod val="75000"/>
                </a:schemeClr>
              </a:gs>
              <a:gs pos="84000">
                <a:schemeClr val="bg1">
                  <a:lumMod val="85000"/>
                </a:schemeClr>
              </a:gs>
            </a:gsLst>
            <a:path path="circle">
              <a:fillToRect l="100000" b="100000"/>
            </a:path>
          </a:gradFill>
          <a:effectLst>
            <a:glow rad="88900">
              <a:schemeClr val="accent1">
                <a:alpha val="40000"/>
              </a:schemeClr>
            </a:glow>
            <a:outerShdw blurRad="4064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r-CY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777572-7404-4FD0-A412-8AFB79D8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99000">
                <a:schemeClr val="accent6">
                  <a:lumMod val="40000"/>
                  <a:lumOff val="60000"/>
                </a:schemeClr>
              </a:gs>
              <a:gs pos="24000">
                <a:schemeClr val="bg1">
                  <a:lumMod val="75000"/>
                  <a:alpha val="70000"/>
                </a:schemeClr>
              </a:gs>
              <a:gs pos="86000">
                <a:schemeClr val="bg1">
                  <a:lumMod val="85000"/>
                  <a:alpha val="73000"/>
                </a:schemeClr>
              </a:gs>
            </a:gsLst>
            <a:path path="circle">
              <a:fillToRect l="100000" b="100000"/>
            </a:path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tr-C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imülasyon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platformu</a:t>
            </a: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anlaşılır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elektrik piyasa senaryosu.</a:t>
            </a:r>
          </a:p>
          <a:p>
            <a:pPr marL="0" indent="0">
              <a:buNone/>
            </a:pPr>
            <a:endParaRPr lang="tr-C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enerji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piyasası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kapsamında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almakta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öğrencilerin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piyasa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hakkında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birikim</a:t>
            </a:r>
            <a:r>
              <a:rPr lang="tr-CY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leri</a:t>
            </a: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belirli ölçüde artması.</a:t>
            </a:r>
          </a:p>
          <a:p>
            <a:pPr marL="0" indent="0">
              <a:buNone/>
            </a:pPr>
            <a:endParaRPr lang="tr-C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Modellemelerin kıyaslanması ve etkin modelin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C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C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belirlenmesi</a:t>
            </a:r>
          </a:p>
          <a:p>
            <a:pPr marL="0" indent="0">
              <a:buNone/>
            </a:pPr>
            <a:endParaRPr lang="tr-C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3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E0BAC-AC6F-4143-A5B9-CC3D9BA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8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CY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</a:t>
            </a:r>
            <a:endParaRPr lang="tr-TR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0EFB36-EA8C-4860-9988-73740B33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63222"/>
            <a:ext cx="12192000" cy="494777"/>
          </a:xfrm>
          <a:gradFill flip="none" rotWithShape="1">
            <a:gsLst>
              <a:gs pos="2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EAI R&amp;D TEAM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2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5D8B70-27CA-4EB1-BC7C-68D133B3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accent1">
                  <a:lumMod val="24000"/>
                  <a:lumOff val="76000"/>
                </a:schemeClr>
              </a:gs>
              <a:gs pos="59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tr-TR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AE3728-13C0-407C-AA19-94B8675A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  <a:gradFill>
            <a:gsLst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8000">
                <a:schemeClr val="accent1">
                  <a:lumMod val="24000"/>
                  <a:lumOff val="76000"/>
                </a:schemeClr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 ve anlaşılır Elektrik piyasa yapısı</a:t>
            </a:r>
          </a:p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Enerji piyasası oyun platformu ile  sektör bilgisi kazanımı</a:t>
            </a:r>
          </a:p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Enerji piyasasında alış-satış yapma, santral yatırımı, emisyon yönetimi hakkında bilgi edinilmesi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PROJENİN NİTELİĞİ VE HEDEFİ</a:t>
            </a:r>
          </a:p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Özgün bir elektrik piyasası benzetim oyununu ilgili derslerde kullanmak</a:t>
            </a:r>
          </a:p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geri dönüşlerini ile istenilen çıktıları almak</a:t>
            </a:r>
          </a:p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Alınan verileri analiz etmek ve korelasyon ilişkilerini belirlemek.</a:t>
            </a:r>
          </a:p>
        </p:txBody>
      </p:sp>
    </p:spTree>
    <p:extLst>
      <p:ext uri="{BB962C8B-B14F-4D97-AF65-F5344CB8AC3E}">
        <p14:creationId xmlns:p14="http://schemas.microsoft.com/office/powerpoint/2010/main" val="158203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FDE3FC-86D0-4CF9-B01A-9E8B01A7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  <a:gradFill>
            <a:gsLst>
              <a:gs pos="0">
                <a:schemeClr val="accent6">
                  <a:alpha val="64000"/>
                </a:schemeClr>
              </a:gs>
              <a:gs pos="85000">
                <a:schemeClr val="tx1">
                  <a:lumMod val="65000"/>
                  <a:lumOff val="35000"/>
                  <a:alpha val="51000"/>
                </a:schemeClr>
              </a:gs>
              <a:gs pos="22000">
                <a:schemeClr val="bg1">
                  <a:lumMod val="85000"/>
                  <a:alpha val="49000"/>
                </a:schemeClr>
              </a:gs>
              <a:gs pos="100000">
                <a:schemeClr val="accent6"/>
              </a:gs>
            </a:gsLst>
            <a:lin ang="7200000" scaled="0"/>
          </a:gradFill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ENERJİ PİYASASI SİMÜLASYON OYUNU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7459B42-1395-4941-B024-BA52AC98B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5685"/>
            <a:ext cx="10515600" cy="5554493"/>
          </a:xfrm>
          <a:effectLst>
            <a:glow rad="76200">
              <a:schemeClr val="accent6"/>
            </a:glow>
          </a:effectLst>
        </p:spPr>
      </p:pic>
    </p:spTree>
    <p:extLst>
      <p:ext uri="{BB962C8B-B14F-4D97-AF65-F5344CB8AC3E}">
        <p14:creationId xmlns:p14="http://schemas.microsoft.com/office/powerpoint/2010/main" val="18147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853F90-D3C9-4BBA-80C6-EFA800487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" y="292231"/>
            <a:ext cx="10935094" cy="6380746"/>
          </a:xfrm>
          <a:prstGeom prst="rect">
            <a:avLst/>
          </a:prstGeom>
          <a:gradFill>
            <a:gsLst>
              <a:gs pos="0">
                <a:schemeClr val="accent6">
                  <a:alpha val="64000"/>
                </a:schemeClr>
              </a:gs>
              <a:gs pos="85000">
                <a:schemeClr val="tx1">
                  <a:lumMod val="65000"/>
                  <a:lumOff val="35000"/>
                  <a:alpha val="51000"/>
                </a:schemeClr>
              </a:gs>
              <a:gs pos="22000">
                <a:schemeClr val="bg1">
                  <a:lumMod val="85000"/>
                  <a:alpha val="49000"/>
                </a:schemeClr>
              </a:gs>
              <a:gs pos="87000">
                <a:schemeClr val="accent6"/>
              </a:gs>
            </a:gsLst>
            <a:lin ang="7200000" scaled="0"/>
          </a:gradFill>
          <a:effectLst>
            <a:glow rad="76200">
              <a:schemeClr val="accent6"/>
            </a:glow>
            <a:outerShdw blurRad="50800" dist="50800" dir="4800000" algn="ctr" rotWithShape="0">
              <a:schemeClr val="accent6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6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D2EF441-4525-4B49-9EDB-DAB367DE0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" y="395927"/>
            <a:ext cx="10718276" cy="6099142"/>
          </a:xfrm>
          <a:prstGeom prst="rect">
            <a:avLst/>
          </a:prstGeom>
          <a:effectLst>
            <a:glow rad="76200">
              <a:schemeClr val="accent6"/>
            </a:glow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8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FB08366-9D7E-43A6-94EE-FF6483107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"/>
          <a:stretch/>
        </p:blipFill>
        <p:spPr>
          <a:xfrm>
            <a:off x="593387" y="437744"/>
            <a:ext cx="11001983" cy="6079787"/>
          </a:xfrm>
          <a:prstGeom prst="rect">
            <a:avLst/>
          </a:prstGeom>
          <a:effectLst>
            <a:glow rad="76200">
              <a:schemeClr val="accent6"/>
            </a:glow>
            <a:outerShdw blurRad="50800" dist="50800" dir="5400000" algn="ctr" rotWithShape="0">
              <a:srgbClr val="000000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39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DA8A98-7C0F-4817-8565-0CBDE5744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0" y="398835"/>
            <a:ext cx="10922130" cy="6020820"/>
          </a:xfrm>
          <a:prstGeom prst="rect">
            <a:avLst/>
          </a:prstGeom>
          <a:effectLst>
            <a:glow rad="76200">
              <a:schemeClr val="accent6"/>
            </a:glow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19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E75F69B-E191-41C5-832E-7E34D77F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"/>
          <a:stretch/>
        </p:blipFill>
        <p:spPr>
          <a:xfrm>
            <a:off x="651753" y="389106"/>
            <a:ext cx="10896082" cy="6044351"/>
          </a:xfrm>
          <a:prstGeom prst="rect">
            <a:avLst/>
          </a:prstGeom>
          <a:effectLst>
            <a:glow rad="76200">
              <a:schemeClr val="accent6"/>
            </a:glow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9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662CEF4-72C4-4AE9-B707-FED64F18C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8"/>
          <a:stretch/>
        </p:blipFill>
        <p:spPr>
          <a:xfrm>
            <a:off x="700391" y="564204"/>
            <a:ext cx="10904708" cy="5933873"/>
          </a:xfrm>
          <a:prstGeom prst="rect">
            <a:avLst/>
          </a:prstGeom>
          <a:effectLst>
            <a:glow rad="76200">
              <a:schemeClr val="accent6"/>
            </a:glow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80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377</Words>
  <Application>Microsoft Office PowerPoint</Application>
  <PresentationFormat>Geniş ekran</PresentationFormat>
  <Paragraphs>104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Teması</vt:lpstr>
      <vt:lpstr>TÜBİTAK–2242 ÜNİVERSİTE ÖĞRENCİLERİ ARAŞTIRMA PROJELERİ DESTEĞİ PROGRAMI  </vt:lpstr>
      <vt:lpstr>PROJE AMACI</vt:lpstr>
      <vt:lpstr>ENERJİ PİYASASI SİMÜLASYON OYUNU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PROJE ETKİ TÜRLERİ</vt:lpstr>
      <vt:lpstr>SONUÇ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TÜBİTAK–2242 ÜNİVERSİTE ÖĞRENCİLERİ ARAŞTIRMA PROJELERİ DESTEĞİ PROGRAMI</dc:title>
  <dc:creator>ömer polat</dc:creator>
  <cp:lastModifiedBy>Hakki can ergun</cp:lastModifiedBy>
  <cp:revision>41</cp:revision>
  <dcterms:created xsi:type="dcterms:W3CDTF">2021-08-16T15:20:43Z</dcterms:created>
  <dcterms:modified xsi:type="dcterms:W3CDTF">2021-08-26T19:40:57Z</dcterms:modified>
</cp:coreProperties>
</file>