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9" r:id="rId11"/>
    <p:sldId id="270" r:id="rId12"/>
    <p:sldId id="271" r:id="rId13"/>
    <p:sldId id="259" r:id="rId14"/>
    <p:sldId id="272" r:id="rId15"/>
    <p:sldId id="274" r:id="rId16"/>
    <p:sldId id="275" r:id="rId17"/>
    <p:sldId id="276" r:id="rId18"/>
    <p:sldId id="277" r:id="rId19"/>
    <p:sldId id="267" r:id="rId20"/>
    <p:sldId id="278" r:id="rId21"/>
    <p:sldId id="279" r:id="rId22"/>
    <p:sldId id="273" r:id="rId23"/>
    <p:sldId id="280" r:id="rId24"/>
    <p:sldId id="281" r:id="rId25"/>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3"/>
  </p:normalViewPr>
  <p:slideViewPr>
    <p:cSldViewPr snapToGrid="0">
      <p:cViewPr varScale="1">
        <p:scale>
          <a:sx n="90" d="100"/>
          <a:sy n="90" d="100"/>
        </p:scale>
        <p:origin x="23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37DB-DF0C-1490-AFFD-DC6BAE5000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A26BB961-C62C-DE0B-69DE-066E14B14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3CD03A6C-FFCB-D931-B7D8-149BCD3D75F6}"/>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5" name="Footer Placeholder 4">
            <a:extLst>
              <a:ext uri="{FF2B5EF4-FFF2-40B4-BE49-F238E27FC236}">
                <a16:creationId xmlns:a16="http://schemas.microsoft.com/office/drawing/2014/main" id="{90810D8F-BBE3-8BB0-F00A-14F70845317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714D5FF-1983-9D25-1873-F8F0C790C10F}"/>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220109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AEF2-D6CB-0BBE-2B2B-AF9D1DA3D0B1}"/>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070D6961-25CC-E67E-468A-39F695B57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BE359A8B-511A-A2B9-44A1-3FBA1E2D94EB}"/>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5" name="Footer Placeholder 4">
            <a:extLst>
              <a:ext uri="{FF2B5EF4-FFF2-40B4-BE49-F238E27FC236}">
                <a16:creationId xmlns:a16="http://schemas.microsoft.com/office/drawing/2014/main" id="{F02773F6-D732-A083-8437-656BE0BC0FD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5D3B298-DBC0-9FF6-7268-B20620908278}"/>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17916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C2D6E-F5F9-0647-E6BF-B7B5A6886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FCB069F7-A829-B6A2-AB37-FC05A33B4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EE8879D-01B7-AA4F-7D1A-AA205C4B8D6C}"/>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5" name="Footer Placeholder 4">
            <a:extLst>
              <a:ext uri="{FF2B5EF4-FFF2-40B4-BE49-F238E27FC236}">
                <a16:creationId xmlns:a16="http://schemas.microsoft.com/office/drawing/2014/main" id="{EAD8D87D-E7D0-444D-170C-ED663B4A9C0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C3FD876-5917-AD84-B2A0-B583788761BC}"/>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389664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18E3-8D9E-9C77-2712-9BED2EAE8361}"/>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68746A71-B551-B105-D265-742184663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E099921A-E001-70F6-927B-E23E290F4B0E}"/>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5" name="Footer Placeholder 4">
            <a:extLst>
              <a:ext uri="{FF2B5EF4-FFF2-40B4-BE49-F238E27FC236}">
                <a16:creationId xmlns:a16="http://schemas.microsoft.com/office/drawing/2014/main" id="{12310D1D-8C5F-9300-6F81-54F594AB525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FD51B68-2020-3771-CF28-692AC368EC64}"/>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98272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CB36-1DF1-A0AA-B732-48DD6287B7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E68B6A6B-B510-56F1-B841-AFC2DF89AA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69809E-68AE-8DB6-5E9F-5899FF90DFA6}"/>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5" name="Footer Placeholder 4">
            <a:extLst>
              <a:ext uri="{FF2B5EF4-FFF2-40B4-BE49-F238E27FC236}">
                <a16:creationId xmlns:a16="http://schemas.microsoft.com/office/drawing/2014/main" id="{4097BEE4-DC56-3ED4-2677-667CE6A4873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6E98FD3-98E4-0FAF-3FD1-C1B9FF76E0FD}"/>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423050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5A34-4623-4685-9DD8-A4EE87546E10}"/>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D3064A6E-7574-7702-8EE8-CD45EB5A3F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7EECD7D0-40B2-FCEF-92D3-73BAB8F089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5EFC47DC-069B-D63B-1228-043C02E2AA6F}"/>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6" name="Footer Placeholder 5">
            <a:extLst>
              <a:ext uri="{FF2B5EF4-FFF2-40B4-BE49-F238E27FC236}">
                <a16:creationId xmlns:a16="http://schemas.microsoft.com/office/drawing/2014/main" id="{009B5448-E461-E053-FD70-0953A7E64898}"/>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9AE384DC-0A7F-32DD-0DAA-82876A40D644}"/>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12584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23DF-5D34-ED77-9FE3-434744CEF2ED}"/>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9E91A500-1E1C-07B7-8977-E362D8BF2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10913-489A-3829-51AF-09C1956E15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D1A1A098-01E0-5828-F67C-ACF962A54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08BEE5-A11C-9A67-B151-462F1258F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687C7F78-F02A-D1CD-5138-87DDCDEFDFB3}"/>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8" name="Footer Placeholder 7">
            <a:extLst>
              <a:ext uri="{FF2B5EF4-FFF2-40B4-BE49-F238E27FC236}">
                <a16:creationId xmlns:a16="http://schemas.microsoft.com/office/drawing/2014/main" id="{E0E0152C-E818-F2A3-981F-2CCA90C3932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FD4CD21E-2DEF-936D-C29F-6F1963CB852A}"/>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193605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925C-BC30-2725-915A-CFCEF6552253}"/>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D728B81B-9121-2668-CF5A-6FBE66B6AB0E}"/>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4" name="Footer Placeholder 3">
            <a:extLst>
              <a:ext uri="{FF2B5EF4-FFF2-40B4-BE49-F238E27FC236}">
                <a16:creationId xmlns:a16="http://schemas.microsoft.com/office/drawing/2014/main" id="{79EF8CD6-D38F-9965-4870-183B6A757F76}"/>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51D916C0-4F69-A08E-0294-E164D5840962}"/>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106875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2B8C1-D2B3-2F2D-11AA-6924D05DF183}"/>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3" name="Footer Placeholder 2">
            <a:extLst>
              <a:ext uri="{FF2B5EF4-FFF2-40B4-BE49-F238E27FC236}">
                <a16:creationId xmlns:a16="http://schemas.microsoft.com/office/drawing/2014/main" id="{4D57E869-7F35-CDEE-5A5E-73B6B3616FE8}"/>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CAC7E172-264E-5554-AB94-E71AE993618B}"/>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405483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9598-977B-B8C9-5B3C-B99573EC4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6683AA9D-2EF9-AFB4-6D4F-137174D4C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39EC0DBD-E977-59E6-D19E-F180963BC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E96C7-29E4-5E92-3B7B-13D81EE58E5B}"/>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6" name="Footer Placeholder 5">
            <a:extLst>
              <a:ext uri="{FF2B5EF4-FFF2-40B4-BE49-F238E27FC236}">
                <a16:creationId xmlns:a16="http://schemas.microsoft.com/office/drawing/2014/main" id="{2658549B-9B0B-1CE3-47D6-0D3E74FC7B12}"/>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C4B8817-89AB-E6B1-9C92-37B6EA4B8789}"/>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3818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C044-3DE1-B981-E4AA-AD95E7377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2575A1FF-A5C7-EACA-5B5A-4F3FACE40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03E67117-D429-8687-29F9-5BB641244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DA9E6C-B2FD-3AFF-765F-EB704AF2FE16}"/>
              </a:ext>
            </a:extLst>
          </p:cNvPr>
          <p:cNvSpPr>
            <a:spLocks noGrp="1"/>
          </p:cNvSpPr>
          <p:nvPr>
            <p:ph type="dt" sz="half" idx="10"/>
          </p:nvPr>
        </p:nvSpPr>
        <p:spPr/>
        <p:txBody>
          <a:bodyPr/>
          <a:lstStyle/>
          <a:p>
            <a:fld id="{E3A0E277-B8F6-9244-BC74-BD630CFAE389}" type="datetimeFigureOut">
              <a:rPr lang="en-TR" smtClean="0"/>
              <a:t>7.05.2024</a:t>
            </a:fld>
            <a:endParaRPr lang="en-TR"/>
          </a:p>
        </p:txBody>
      </p:sp>
      <p:sp>
        <p:nvSpPr>
          <p:cNvPr id="6" name="Footer Placeholder 5">
            <a:extLst>
              <a:ext uri="{FF2B5EF4-FFF2-40B4-BE49-F238E27FC236}">
                <a16:creationId xmlns:a16="http://schemas.microsoft.com/office/drawing/2014/main" id="{AC63976C-E42D-E3F7-0FCE-58B6517A359A}"/>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E4EDB73F-07FE-00A1-CF38-B69D8FCE4065}"/>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382441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73C67-C90C-E440-656B-6A61A90AC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9A579D80-900F-DAD6-1D8B-8E5C1F8D6A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50F60AF-48C5-B281-C932-74D27FF93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A0E277-B8F6-9244-BC74-BD630CFAE389}" type="datetimeFigureOut">
              <a:rPr lang="en-TR" smtClean="0"/>
              <a:t>7.05.2024</a:t>
            </a:fld>
            <a:endParaRPr lang="en-TR"/>
          </a:p>
        </p:txBody>
      </p:sp>
      <p:sp>
        <p:nvSpPr>
          <p:cNvPr id="5" name="Footer Placeholder 4">
            <a:extLst>
              <a:ext uri="{FF2B5EF4-FFF2-40B4-BE49-F238E27FC236}">
                <a16:creationId xmlns:a16="http://schemas.microsoft.com/office/drawing/2014/main" id="{5B4AB2C2-B3F8-8D85-6C79-EC1FB2D84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6EF77EB7-9EBD-74FE-AE08-4D18C4AFA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B0D354-1D33-F147-9C02-6ACEFBFC93C3}" type="slidenum">
              <a:rPr lang="en-TR" smtClean="0"/>
              <a:t>‹#›</a:t>
            </a:fld>
            <a:endParaRPr lang="en-TR"/>
          </a:p>
        </p:txBody>
      </p:sp>
    </p:spTree>
    <p:extLst>
      <p:ext uri="{BB962C8B-B14F-4D97-AF65-F5344CB8AC3E}">
        <p14:creationId xmlns:p14="http://schemas.microsoft.com/office/powerpoint/2010/main" val="48461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kubevirt.io/2020/Live-migratio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bm.com/topics/containeriz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mblog.com/archive/2019/03/29/vexit-escape-the-hypervisor-tax.aspx" TargetMode="External"/><Relationship Id="rId2" Type="http://schemas.openxmlformats.org/officeDocument/2006/relationships/hyperlink" Target="https://www.coresecurity.com/blog/six-ws-granular-access-contr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itoperations/definition/legacy-application" TargetMode="External"/><Relationship Id="rId2" Type="http://schemas.openxmlformats.org/officeDocument/2006/relationships/hyperlink" Target="https://www.simplilearn.com/what-is-pipeline-in-devops-tools-implementation-article" TargetMode="External"/><Relationship Id="rId1" Type="http://schemas.openxmlformats.org/officeDocument/2006/relationships/slideLayout" Target="../slideLayouts/slideLayout2.xml"/><Relationship Id="rId5" Type="http://schemas.openxmlformats.org/officeDocument/2006/relationships/hyperlink" Target="https://www.computerhope.com/jargon/l/legacy.htm" TargetMode="External"/><Relationship Id="rId4" Type="http://schemas.openxmlformats.org/officeDocument/2006/relationships/hyperlink" Target="https://www.cio.com/article/247005/what-are-containers-and-why-do-you-need-them.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C293-666B-29F0-E1F8-1CAE150A955C}"/>
              </a:ext>
            </a:extLst>
          </p:cNvPr>
          <p:cNvSpPr>
            <a:spLocks noGrp="1"/>
          </p:cNvSpPr>
          <p:nvPr>
            <p:ph type="ctrTitle"/>
          </p:nvPr>
        </p:nvSpPr>
        <p:spPr/>
        <p:txBody>
          <a:bodyPr/>
          <a:lstStyle/>
          <a:p>
            <a:r>
              <a:rPr lang="en-TR" dirty="0"/>
              <a:t>KUBEVIRT</a:t>
            </a:r>
          </a:p>
        </p:txBody>
      </p:sp>
    </p:spTree>
    <p:extLst>
      <p:ext uri="{BB962C8B-B14F-4D97-AF65-F5344CB8AC3E}">
        <p14:creationId xmlns:p14="http://schemas.microsoft.com/office/powerpoint/2010/main" val="25979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F517-DEFB-6013-6B53-86E9EDE595BA}"/>
              </a:ext>
            </a:extLst>
          </p:cNvPr>
          <p:cNvSpPr>
            <a:spLocks noGrp="1"/>
          </p:cNvSpPr>
          <p:nvPr>
            <p:ph type="ctrTitle"/>
          </p:nvPr>
        </p:nvSpPr>
        <p:spPr/>
        <p:txBody>
          <a:bodyPr/>
          <a:lstStyle/>
          <a:p>
            <a:r>
              <a:rPr lang="en-TR" dirty="0"/>
              <a:t>Kubevirt Horizontal Scaling</a:t>
            </a:r>
          </a:p>
        </p:txBody>
      </p:sp>
    </p:spTree>
    <p:extLst>
      <p:ext uri="{BB962C8B-B14F-4D97-AF65-F5344CB8AC3E}">
        <p14:creationId xmlns:p14="http://schemas.microsoft.com/office/powerpoint/2010/main" val="192062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program&#10;&#10;Description automatically generated">
            <a:extLst>
              <a:ext uri="{FF2B5EF4-FFF2-40B4-BE49-F238E27FC236}">
                <a16:creationId xmlns:a16="http://schemas.microsoft.com/office/drawing/2014/main" id="{C217D624-0E02-9CE9-99D3-D22B1905DEB6}"/>
              </a:ext>
            </a:extLst>
          </p:cNvPr>
          <p:cNvPicPr>
            <a:picLocks noGrp="1" noChangeAspect="1"/>
          </p:cNvPicPr>
          <p:nvPr>
            <p:ph idx="1"/>
          </p:nvPr>
        </p:nvPicPr>
        <p:blipFill>
          <a:blip r:embed="rId2"/>
          <a:stretch>
            <a:fillRect/>
          </a:stretch>
        </p:blipFill>
        <p:spPr>
          <a:xfrm>
            <a:off x="519725" y="227806"/>
            <a:ext cx="5225682" cy="6402388"/>
          </a:xfrm>
        </p:spPr>
      </p:pic>
      <p:pic>
        <p:nvPicPr>
          <p:cNvPr id="7" name="Picture 6">
            <a:extLst>
              <a:ext uri="{FF2B5EF4-FFF2-40B4-BE49-F238E27FC236}">
                <a16:creationId xmlns:a16="http://schemas.microsoft.com/office/drawing/2014/main" id="{3EF7BA0F-5AA3-0F0B-321F-71B570588A89}"/>
              </a:ext>
            </a:extLst>
          </p:cNvPr>
          <p:cNvPicPr>
            <a:picLocks noChangeAspect="1"/>
          </p:cNvPicPr>
          <p:nvPr/>
        </p:nvPicPr>
        <p:blipFill>
          <a:blip r:embed="rId3"/>
          <a:stretch>
            <a:fillRect/>
          </a:stretch>
        </p:blipFill>
        <p:spPr>
          <a:xfrm>
            <a:off x="5902570" y="227806"/>
            <a:ext cx="7162800" cy="635000"/>
          </a:xfrm>
          <a:prstGeom prst="rect">
            <a:avLst/>
          </a:prstGeom>
        </p:spPr>
      </p:pic>
      <p:pic>
        <p:nvPicPr>
          <p:cNvPr id="9" name="Picture 8">
            <a:extLst>
              <a:ext uri="{FF2B5EF4-FFF2-40B4-BE49-F238E27FC236}">
                <a16:creationId xmlns:a16="http://schemas.microsoft.com/office/drawing/2014/main" id="{37F6B579-F76A-73C2-B307-0BCF54067946}"/>
              </a:ext>
            </a:extLst>
          </p:cNvPr>
          <p:cNvPicPr>
            <a:picLocks noChangeAspect="1"/>
          </p:cNvPicPr>
          <p:nvPr/>
        </p:nvPicPr>
        <p:blipFill>
          <a:blip r:embed="rId4"/>
          <a:stretch>
            <a:fillRect/>
          </a:stretch>
        </p:blipFill>
        <p:spPr>
          <a:xfrm>
            <a:off x="5902570" y="1303338"/>
            <a:ext cx="7162800" cy="393700"/>
          </a:xfrm>
          <a:prstGeom prst="rect">
            <a:avLst/>
          </a:prstGeom>
        </p:spPr>
      </p:pic>
    </p:spTree>
    <p:extLst>
      <p:ext uri="{BB962C8B-B14F-4D97-AF65-F5344CB8AC3E}">
        <p14:creationId xmlns:p14="http://schemas.microsoft.com/office/powerpoint/2010/main" val="82680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rectangular object with white text&#10;&#10;Description automatically generated">
            <a:extLst>
              <a:ext uri="{FF2B5EF4-FFF2-40B4-BE49-F238E27FC236}">
                <a16:creationId xmlns:a16="http://schemas.microsoft.com/office/drawing/2014/main" id="{5FC6C130-5C2A-C960-54C6-1DCA56BD6BB6}"/>
              </a:ext>
            </a:extLst>
          </p:cNvPr>
          <p:cNvPicPr>
            <a:picLocks noGrp="1" noChangeAspect="1"/>
          </p:cNvPicPr>
          <p:nvPr>
            <p:ph idx="1"/>
          </p:nvPr>
        </p:nvPicPr>
        <p:blipFill>
          <a:blip r:embed="rId2"/>
          <a:stretch>
            <a:fillRect/>
          </a:stretch>
        </p:blipFill>
        <p:spPr>
          <a:xfrm>
            <a:off x="161347" y="132556"/>
            <a:ext cx="12030653" cy="3882232"/>
          </a:xfrm>
        </p:spPr>
      </p:pic>
      <p:pic>
        <p:nvPicPr>
          <p:cNvPr id="7" name="Picture 6">
            <a:extLst>
              <a:ext uri="{FF2B5EF4-FFF2-40B4-BE49-F238E27FC236}">
                <a16:creationId xmlns:a16="http://schemas.microsoft.com/office/drawing/2014/main" id="{376B50FA-2F47-321C-B6E3-D2577B2772A5}"/>
              </a:ext>
            </a:extLst>
          </p:cNvPr>
          <p:cNvPicPr>
            <a:picLocks noChangeAspect="1"/>
          </p:cNvPicPr>
          <p:nvPr/>
        </p:nvPicPr>
        <p:blipFill>
          <a:blip r:embed="rId3"/>
          <a:stretch>
            <a:fillRect/>
          </a:stretch>
        </p:blipFill>
        <p:spPr>
          <a:xfrm>
            <a:off x="0" y="4252911"/>
            <a:ext cx="13355530" cy="933451"/>
          </a:xfrm>
          <a:prstGeom prst="rect">
            <a:avLst/>
          </a:prstGeom>
        </p:spPr>
      </p:pic>
    </p:spTree>
    <p:extLst>
      <p:ext uri="{BB962C8B-B14F-4D97-AF65-F5344CB8AC3E}">
        <p14:creationId xmlns:p14="http://schemas.microsoft.com/office/powerpoint/2010/main" val="268882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program&#10;&#10;Description automatically generated">
            <a:extLst>
              <a:ext uri="{FF2B5EF4-FFF2-40B4-BE49-F238E27FC236}">
                <a16:creationId xmlns:a16="http://schemas.microsoft.com/office/drawing/2014/main" id="{253BFC47-B321-72C4-0488-717F98698E8F}"/>
              </a:ext>
            </a:extLst>
          </p:cNvPr>
          <p:cNvPicPr>
            <a:picLocks noGrp="1" noChangeAspect="1"/>
          </p:cNvPicPr>
          <p:nvPr>
            <p:ph idx="1"/>
          </p:nvPr>
        </p:nvPicPr>
        <p:blipFill>
          <a:blip r:embed="rId2"/>
          <a:stretch>
            <a:fillRect/>
          </a:stretch>
        </p:blipFill>
        <p:spPr>
          <a:xfrm>
            <a:off x="565149" y="551655"/>
            <a:ext cx="5649913" cy="4188729"/>
          </a:xfrm>
        </p:spPr>
      </p:pic>
      <p:pic>
        <p:nvPicPr>
          <p:cNvPr id="7" name="Picture 6">
            <a:extLst>
              <a:ext uri="{FF2B5EF4-FFF2-40B4-BE49-F238E27FC236}">
                <a16:creationId xmlns:a16="http://schemas.microsoft.com/office/drawing/2014/main" id="{1EEAF084-C429-BDDD-2FB1-33949E31580E}"/>
              </a:ext>
            </a:extLst>
          </p:cNvPr>
          <p:cNvPicPr>
            <a:picLocks noChangeAspect="1"/>
          </p:cNvPicPr>
          <p:nvPr/>
        </p:nvPicPr>
        <p:blipFill>
          <a:blip r:embed="rId3"/>
          <a:stretch>
            <a:fillRect/>
          </a:stretch>
        </p:blipFill>
        <p:spPr>
          <a:xfrm>
            <a:off x="565149" y="5094287"/>
            <a:ext cx="11685038" cy="777875"/>
          </a:xfrm>
          <a:prstGeom prst="rect">
            <a:avLst/>
          </a:prstGeom>
        </p:spPr>
      </p:pic>
    </p:spTree>
    <p:extLst>
      <p:ext uri="{BB962C8B-B14F-4D97-AF65-F5344CB8AC3E}">
        <p14:creationId xmlns:p14="http://schemas.microsoft.com/office/powerpoint/2010/main" val="107216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8EFD11-DF35-542F-BA87-AF4E8228D962}"/>
              </a:ext>
            </a:extLst>
          </p:cNvPr>
          <p:cNvPicPr>
            <a:picLocks noGrp="1" noChangeAspect="1"/>
          </p:cNvPicPr>
          <p:nvPr>
            <p:ph idx="1"/>
          </p:nvPr>
        </p:nvPicPr>
        <p:blipFill>
          <a:blip r:embed="rId2"/>
          <a:stretch>
            <a:fillRect/>
          </a:stretch>
        </p:blipFill>
        <p:spPr>
          <a:xfrm>
            <a:off x="838200" y="1866105"/>
            <a:ext cx="11029246" cy="734219"/>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0C3B703C-4A78-94A4-4704-D87BD4280C0B}"/>
              </a:ext>
            </a:extLst>
          </p:cNvPr>
          <p:cNvPicPr>
            <a:picLocks noChangeAspect="1"/>
          </p:cNvPicPr>
          <p:nvPr/>
        </p:nvPicPr>
        <p:blipFill>
          <a:blip r:embed="rId3"/>
          <a:stretch>
            <a:fillRect/>
          </a:stretch>
        </p:blipFill>
        <p:spPr>
          <a:xfrm>
            <a:off x="838199" y="2775741"/>
            <a:ext cx="11029245" cy="2601688"/>
          </a:xfrm>
          <a:prstGeom prst="rect">
            <a:avLst/>
          </a:prstGeom>
        </p:spPr>
      </p:pic>
    </p:spTree>
    <p:extLst>
      <p:ext uri="{BB962C8B-B14F-4D97-AF65-F5344CB8AC3E}">
        <p14:creationId xmlns:p14="http://schemas.microsoft.com/office/powerpoint/2010/main" val="371672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41C4-2645-1C5B-C357-75054CACAA16}"/>
              </a:ext>
            </a:extLst>
          </p:cNvPr>
          <p:cNvSpPr>
            <a:spLocks noGrp="1"/>
          </p:cNvSpPr>
          <p:nvPr>
            <p:ph type="ctrTitle"/>
          </p:nvPr>
        </p:nvSpPr>
        <p:spPr/>
        <p:txBody>
          <a:bodyPr/>
          <a:lstStyle/>
          <a:p>
            <a:r>
              <a:rPr lang="en-TR" dirty="0"/>
              <a:t>Live Vm Migration</a:t>
            </a:r>
          </a:p>
        </p:txBody>
      </p:sp>
    </p:spTree>
    <p:extLst>
      <p:ext uri="{BB962C8B-B14F-4D97-AF65-F5344CB8AC3E}">
        <p14:creationId xmlns:p14="http://schemas.microsoft.com/office/powerpoint/2010/main" val="716507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FC32A-0266-D9E6-CF80-3FA6ECBF8CB1}"/>
              </a:ext>
            </a:extLst>
          </p:cNvPr>
          <p:cNvSpPr>
            <a:spLocks noGrp="1"/>
          </p:cNvSpPr>
          <p:nvPr>
            <p:ph idx="1"/>
          </p:nvPr>
        </p:nvSpPr>
        <p:spPr>
          <a:xfrm>
            <a:off x="520700" y="390525"/>
            <a:ext cx="10515600" cy="4351338"/>
          </a:xfrm>
        </p:spPr>
        <p:txBody>
          <a:bodyPr/>
          <a:lstStyle/>
          <a:p>
            <a:r>
              <a:rPr lang="en-US" b="0" i="0" u="none" strike="noStrike" dirty="0">
                <a:solidFill>
                  <a:srgbClr val="00AAB2"/>
                </a:solidFill>
                <a:effectLst/>
                <a:latin typeface="Open Sans" panose="020B0606030504020204" pitchFamily="34" charset="0"/>
                <a:hlinkClick r:id="rId2"/>
              </a:rPr>
              <a:t>Live Migration</a:t>
            </a:r>
            <a:r>
              <a:rPr lang="en-US" b="0" i="0" dirty="0">
                <a:solidFill>
                  <a:srgbClr val="4D5258"/>
                </a:solidFill>
                <a:effectLst/>
                <a:latin typeface="Open Sans" panose="020B0606030504020204" pitchFamily="34" charset="0"/>
              </a:rPr>
              <a:t> is a common virtualization feature supported by </a:t>
            </a:r>
            <a:r>
              <a:rPr lang="en-US" b="0" i="0" dirty="0" err="1">
                <a:solidFill>
                  <a:srgbClr val="4D5258"/>
                </a:solidFill>
                <a:effectLst/>
                <a:latin typeface="Open Sans" panose="020B0606030504020204" pitchFamily="34" charset="0"/>
              </a:rPr>
              <a:t>KubeVirt</a:t>
            </a:r>
            <a:r>
              <a:rPr lang="en-US" b="0" i="0" dirty="0">
                <a:solidFill>
                  <a:srgbClr val="4D5258"/>
                </a:solidFill>
                <a:effectLst/>
                <a:latin typeface="Open Sans" panose="020B0606030504020204" pitchFamily="34" charset="0"/>
              </a:rPr>
              <a:t> where virtual machines running on one cluster node move to another cluster node without shutting down the guest OS or its applications.</a:t>
            </a:r>
            <a:endParaRPr lang="en-TR" dirty="0"/>
          </a:p>
        </p:txBody>
      </p:sp>
    </p:spTree>
    <p:extLst>
      <p:ext uri="{BB962C8B-B14F-4D97-AF65-F5344CB8AC3E}">
        <p14:creationId xmlns:p14="http://schemas.microsoft.com/office/powerpoint/2010/main" val="385772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3C2410F-48FC-80CF-6929-48B3D413A47B}"/>
              </a:ext>
            </a:extLst>
          </p:cNvPr>
          <p:cNvPicPr>
            <a:picLocks noGrp="1" noChangeAspect="1"/>
          </p:cNvPicPr>
          <p:nvPr>
            <p:ph idx="1"/>
          </p:nvPr>
        </p:nvPicPr>
        <p:blipFill>
          <a:blip r:embed="rId2"/>
          <a:stretch>
            <a:fillRect/>
          </a:stretch>
        </p:blipFill>
        <p:spPr>
          <a:xfrm>
            <a:off x="1208268" y="-128414"/>
            <a:ext cx="8607063" cy="5704682"/>
          </a:xfrm>
        </p:spPr>
      </p:pic>
      <p:pic>
        <p:nvPicPr>
          <p:cNvPr id="6" name="Picture 5">
            <a:extLst>
              <a:ext uri="{FF2B5EF4-FFF2-40B4-BE49-F238E27FC236}">
                <a16:creationId xmlns:a16="http://schemas.microsoft.com/office/drawing/2014/main" id="{C364ECF8-6D2D-6791-61EE-E34FEEB28626}"/>
              </a:ext>
            </a:extLst>
          </p:cNvPr>
          <p:cNvPicPr>
            <a:picLocks noChangeAspect="1"/>
          </p:cNvPicPr>
          <p:nvPr/>
        </p:nvPicPr>
        <p:blipFill>
          <a:blip r:embed="rId3"/>
          <a:stretch>
            <a:fillRect/>
          </a:stretch>
        </p:blipFill>
        <p:spPr>
          <a:xfrm>
            <a:off x="1441449" y="5886227"/>
            <a:ext cx="8752393" cy="793973"/>
          </a:xfrm>
          <a:prstGeom prst="rect">
            <a:avLst/>
          </a:prstGeom>
        </p:spPr>
      </p:pic>
    </p:spTree>
    <p:extLst>
      <p:ext uri="{BB962C8B-B14F-4D97-AF65-F5344CB8AC3E}">
        <p14:creationId xmlns:p14="http://schemas.microsoft.com/office/powerpoint/2010/main" val="297335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1A00-17F7-0587-0708-ABDF08EFF36A}"/>
              </a:ext>
            </a:extLst>
          </p:cNvPr>
          <p:cNvSpPr>
            <a:spLocks noGrp="1"/>
          </p:cNvSpPr>
          <p:nvPr>
            <p:ph type="title"/>
          </p:nvPr>
        </p:nvSpPr>
        <p:spPr/>
        <p:txBody>
          <a:bodyPr/>
          <a:lstStyle/>
          <a:p>
            <a:pPr algn="ctr"/>
            <a:r>
              <a:rPr lang="en-TR" dirty="0"/>
              <a:t>Paramaters</a:t>
            </a:r>
          </a:p>
        </p:txBody>
      </p:sp>
      <p:pic>
        <p:nvPicPr>
          <p:cNvPr id="4" name="Content Placeholder 3" descr="A screenshot of a white box&#10;&#10;Description automatically generated">
            <a:extLst>
              <a:ext uri="{FF2B5EF4-FFF2-40B4-BE49-F238E27FC236}">
                <a16:creationId xmlns:a16="http://schemas.microsoft.com/office/drawing/2014/main" id="{B9179E44-FD42-B3BB-B9C3-C5A464F0C096}"/>
              </a:ext>
            </a:extLst>
          </p:cNvPr>
          <p:cNvPicPr>
            <a:picLocks noGrp="1" noChangeAspect="1"/>
          </p:cNvPicPr>
          <p:nvPr>
            <p:ph idx="1"/>
          </p:nvPr>
        </p:nvPicPr>
        <p:blipFill>
          <a:blip r:embed="rId2"/>
          <a:stretch>
            <a:fillRect/>
          </a:stretch>
        </p:blipFill>
        <p:spPr>
          <a:xfrm>
            <a:off x="838200" y="2499730"/>
            <a:ext cx="10515600" cy="3003128"/>
          </a:xfrm>
          <a:prstGeom prst="rect">
            <a:avLst/>
          </a:prstGeom>
        </p:spPr>
      </p:pic>
    </p:spTree>
    <p:extLst>
      <p:ext uri="{BB962C8B-B14F-4D97-AF65-F5344CB8AC3E}">
        <p14:creationId xmlns:p14="http://schemas.microsoft.com/office/powerpoint/2010/main" val="62415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0E09-1552-D35A-BD15-AF2A95856086}"/>
              </a:ext>
            </a:extLst>
          </p:cNvPr>
          <p:cNvSpPr>
            <a:spLocks noGrp="1"/>
          </p:cNvSpPr>
          <p:nvPr>
            <p:ph type="title"/>
          </p:nvPr>
        </p:nvSpPr>
        <p:spPr/>
        <p:txBody>
          <a:bodyPr/>
          <a:lstStyle/>
          <a:p>
            <a:pPr algn="ctr"/>
            <a:r>
              <a:rPr lang="en-TR" dirty="0"/>
              <a:t>Container Migration</a:t>
            </a:r>
          </a:p>
        </p:txBody>
      </p:sp>
      <p:sp>
        <p:nvSpPr>
          <p:cNvPr id="3" name="Content Placeholder 2">
            <a:extLst>
              <a:ext uri="{FF2B5EF4-FFF2-40B4-BE49-F238E27FC236}">
                <a16:creationId xmlns:a16="http://schemas.microsoft.com/office/drawing/2014/main" id="{D2AE814F-1B92-E8C9-5F9B-E71D89165F32}"/>
              </a:ext>
            </a:extLst>
          </p:cNvPr>
          <p:cNvSpPr>
            <a:spLocks noGrp="1"/>
          </p:cNvSpPr>
          <p:nvPr>
            <p:ph idx="1"/>
          </p:nvPr>
        </p:nvSpPr>
        <p:spPr/>
        <p:txBody>
          <a:bodyPr>
            <a:normAutofit fontScale="92500" lnSpcReduction="20000"/>
          </a:bodyPr>
          <a:lstStyle/>
          <a:p>
            <a:r>
              <a:rPr lang="en-TR" dirty="0"/>
              <a:t>Intra and Inter Cluster Stateful Container/Pod Migration</a:t>
            </a:r>
          </a:p>
          <a:p>
            <a:r>
              <a:rPr lang="en-US" b="0" i="0" dirty="0">
                <a:effectLst/>
                <a:latin typeface="Times New Roman" panose="02020603050405020304" pitchFamily="18" charset="0"/>
                <a:cs typeface="Times New Roman" panose="02020603050405020304" pitchFamily="18" charset="0"/>
              </a:rPr>
              <a:t>The simplest way to migrate a running pod in Kubernetes is to stop it and deploy a new pod to a different server. This approach respects the “cattle” principle, but has two major drawbacks:</a:t>
            </a:r>
          </a:p>
          <a:p>
            <a:endParaRPr lang="en-US" dirty="0">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Unless the application immediately dumps its runtime state to disk upon receiving the SIGTERM signal, any state is lost after the migration.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Any open TCP connections will stop working, which may create inconsistencies between clients and the server.</a:t>
            </a:r>
          </a:p>
          <a:p>
            <a:endParaRPr lang="en-TR" dirty="0"/>
          </a:p>
          <a:p>
            <a:r>
              <a:rPr lang="en-TR" dirty="0"/>
              <a:t>DMTCP and CRIU</a:t>
            </a:r>
          </a:p>
        </p:txBody>
      </p:sp>
    </p:spTree>
    <p:extLst>
      <p:ext uri="{BB962C8B-B14F-4D97-AF65-F5344CB8AC3E}">
        <p14:creationId xmlns:p14="http://schemas.microsoft.com/office/powerpoint/2010/main" val="87307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559A0F4-2137-EA92-159B-729E88E76BDD}"/>
              </a:ext>
            </a:extLst>
          </p:cNvPr>
          <p:cNvSpPr>
            <a:spLocks noGrp="1"/>
          </p:cNvSpPr>
          <p:nvPr>
            <p:ph idx="1"/>
          </p:nvPr>
        </p:nvSpPr>
        <p:spPr>
          <a:xfrm>
            <a:off x="838200" y="396875"/>
            <a:ext cx="10591800" cy="5360988"/>
          </a:xfrm>
        </p:spPr>
        <p:txBody>
          <a:bodyPr>
            <a:normAutofit/>
          </a:bodyPr>
          <a:lstStyle/>
          <a:p>
            <a:pPr>
              <a:buFont typeface="Arial" panose="020B0604020202020204" pitchFamily="34" charset="0"/>
              <a:buChar char="•"/>
            </a:pPr>
            <a:r>
              <a:rPr lang="en-US" dirty="0" err="1"/>
              <a:t>KubeVirt</a:t>
            </a:r>
            <a:r>
              <a:rPr lang="en-US" dirty="0"/>
              <a:t> is a Kubernetes extension that lets users natively run traditional Virtual Machine (VM) workloads alongside container workloads in their Kubernetes clusters</a:t>
            </a:r>
          </a:p>
          <a:p>
            <a:pPr>
              <a:buFont typeface="Arial" panose="020B0604020202020204" pitchFamily="34" charset="0"/>
              <a:buChar char="•"/>
            </a:pPr>
            <a:r>
              <a:rPr lang="en-US" dirty="0"/>
              <a:t>This technology allows Kubernetes to manage, deploy, and schedule virtual machines using the same tools as </a:t>
            </a:r>
            <a:r>
              <a:rPr lang="en-US" dirty="0">
                <a:hlinkClick r:id="rId2"/>
              </a:rPr>
              <a:t>containerized workloads</a:t>
            </a:r>
            <a:r>
              <a:rPr lang="en-US" dirty="0"/>
              <a:t>. This removes the need for a separate environment with management tools and specialized monitoring.</a:t>
            </a:r>
          </a:p>
          <a:p>
            <a:endParaRPr lang="en-TR" dirty="0"/>
          </a:p>
          <a:p>
            <a:r>
              <a:rPr lang="en-US" b="0" i="0" dirty="0" err="1">
                <a:solidFill>
                  <a:srgbClr val="15171A"/>
                </a:solidFill>
                <a:effectLst/>
                <a:latin typeface="Source Sans Pro" panose="020F0502020204030204" pitchFamily="34" charset="0"/>
              </a:rPr>
              <a:t>KubeVirt</a:t>
            </a:r>
            <a:r>
              <a:rPr lang="en-US" b="0" i="0" dirty="0">
                <a:solidFill>
                  <a:srgbClr val="15171A"/>
                </a:solidFill>
                <a:effectLst/>
                <a:latin typeface="Source Sans Pro" panose="020F0502020204030204" pitchFamily="34" charset="0"/>
              </a:rPr>
              <a:t> is </a:t>
            </a:r>
            <a:r>
              <a:rPr lang="en-US" b="1" i="0" dirty="0">
                <a:solidFill>
                  <a:srgbClr val="15171A"/>
                </a:solidFill>
                <a:effectLst/>
                <a:latin typeface="Source Sans Pro" panose="020F0502020204030204" pitchFamily="34" charset="0"/>
              </a:rPr>
              <a:t>NOT</a:t>
            </a:r>
            <a:r>
              <a:rPr lang="en-US" b="0" i="0" dirty="0">
                <a:solidFill>
                  <a:srgbClr val="15171A"/>
                </a:solidFill>
                <a:effectLst/>
                <a:latin typeface="Source Sans Pro" panose="020F0502020204030204" pitchFamily="34" charset="0"/>
              </a:rPr>
              <a:t> an hypervisor. The virtual machines are created and managed via KVM / </a:t>
            </a:r>
            <a:r>
              <a:rPr lang="en-US" b="0" i="0" dirty="0" err="1">
                <a:solidFill>
                  <a:srgbClr val="15171A"/>
                </a:solidFill>
                <a:effectLst/>
                <a:latin typeface="Source Sans Pro" panose="020F0502020204030204" pitchFamily="34" charset="0"/>
              </a:rPr>
              <a:t>libvirt</a:t>
            </a:r>
            <a:r>
              <a:rPr lang="en-US" b="0" i="0" dirty="0">
                <a:solidFill>
                  <a:srgbClr val="15171A"/>
                </a:solidFill>
                <a:effectLst/>
                <a:latin typeface="Source Sans Pro" panose="020F0502020204030204" pitchFamily="34" charset="0"/>
              </a:rPr>
              <a:t>. The virtual machines are </a:t>
            </a:r>
            <a:r>
              <a:rPr lang="en-US" b="1" i="0" dirty="0">
                <a:solidFill>
                  <a:srgbClr val="15171A"/>
                </a:solidFill>
                <a:effectLst/>
                <a:latin typeface="Source Sans Pro" panose="020F0502020204030204" pitchFamily="34" charset="0"/>
              </a:rPr>
              <a:t>NOT</a:t>
            </a:r>
            <a:r>
              <a:rPr lang="en-US" b="0" i="0" dirty="0">
                <a:solidFill>
                  <a:srgbClr val="15171A"/>
                </a:solidFill>
                <a:effectLst/>
                <a:latin typeface="Source Sans Pro" panose="020F0502020204030204" pitchFamily="34" charset="0"/>
              </a:rPr>
              <a:t> running inside a pod. All virtual machines are </a:t>
            </a:r>
            <a:r>
              <a:rPr lang="en-US" b="1" i="0" dirty="0">
                <a:solidFill>
                  <a:srgbClr val="15171A"/>
                </a:solidFill>
                <a:effectLst/>
                <a:latin typeface="Source Sans Pro" panose="020F0502020204030204" pitchFamily="34" charset="0"/>
              </a:rPr>
              <a:t>real</a:t>
            </a:r>
            <a:r>
              <a:rPr lang="en-US" b="0" i="0" dirty="0">
                <a:solidFill>
                  <a:srgbClr val="15171A"/>
                </a:solidFill>
                <a:effectLst/>
                <a:latin typeface="Source Sans Pro" panose="020F0502020204030204" pitchFamily="34" charset="0"/>
              </a:rPr>
              <a:t> KVM virtual machines running on the Linux nodes </a:t>
            </a:r>
            <a:endParaRPr lang="en-TR" dirty="0"/>
          </a:p>
        </p:txBody>
      </p:sp>
    </p:spTree>
    <p:extLst>
      <p:ext uri="{BB962C8B-B14F-4D97-AF65-F5344CB8AC3E}">
        <p14:creationId xmlns:p14="http://schemas.microsoft.com/office/powerpoint/2010/main" val="1797890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Description automatically generated">
            <a:extLst>
              <a:ext uri="{FF2B5EF4-FFF2-40B4-BE49-F238E27FC236}">
                <a16:creationId xmlns:a16="http://schemas.microsoft.com/office/drawing/2014/main" id="{7894754E-46BB-D073-FFA7-B06FF28D3617}"/>
              </a:ext>
            </a:extLst>
          </p:cNvPr>
          <p:cNvPicPr>
            <a:picLocks noGrp="1" noChangeAspect="1"/>
          </p:cNvPicPr>
          <p:nvPr>
            <p:ph idx="1"/>
          </p:nvPr>
        </p:nvPicPr>
        <p:blipFill>
          <a:blip r:embed="rId2"/>
          <a:stretch>
            <a:fillRect/>
          </a:stretch>
        </p:blipFill>
        <p:spPr>
          <a:xfrm>
            <a:off x="838200" y="1828692"/>
            <a:ext cx="10515600" cy="4345203"/>
          </a:xfrm>
        </p:spPr>
      </p:pic>
      <p:sp>
        <p:nvSpPr>
          <p:cNvPr id="7" name="Title 6">
            <a:extLst>
              <a:ext uri="{FF2B5EF4-FFF2-40B4-BE49-F238E27FC236}">
                <a16:creationId xmlns:a16="http://schemas.microsoft.com/office/drawing/2014/main" id="{C48EFFAA-1BBA-8B21-B0F2-CA42DF07585E}"/>
              </a:ext>
            </a:extLst>
          </p:cNvPr>
          <p:cNvSpPr>
            <a:spLocks noGrp="1"/>
          </p:cNvSpPr>
          <p:nvPr>
            <p:ph type="title"/>
          </p:nvPr>
        </p:nvSpPr>
        <p:spPr/>
        <p:txBody>
          <a:bodyPr/>
          <a:lstStyle/>
          <a:p>
            <a:r>
              <a:rPr lang="en-US" dirty="0"/>
              <a:t>https://</a:t>
            </a:r>
            <a:r>
              <a:rPr lang="en-US" dirty="0" err="1"/>
              <a:t>ieeexplore.ieee.org</a:t>
            </a:r>
            <a:r>
              <a:rPr lang="en-US" dirty="0"/>
              <a:t>/stamp/</a:t>
            </a:r>
            <a:r>
              <a:rPr lang="en-US" dirty="0" err="1"/>
              <a:t>stamp.jsp?tp</a:t>
            </a:r>
            <a:r>
              <a:rPr lang="en-US" dirty="0"/>
              <a:t>=&amp;</a:t>
            </a:r>
            <a:r>
              <a:rPr lang="en-US" dirty="0" err="1"/>
              <a:t>arnumber</a:t>
            </a:r>
            <a:r>
              <a:rPr lang="en-US" dirty="0"/>
              <a:t>=9799256</a:t>
            </a:r>
            <a:endParaRPr lang="en-TR" dirty="0"/>
          </a:p>
        </p:txBody>
      </p:sp>
    </p:spTree>
    <p:extLst>
      <p:ext uri="{BB962C8B-B14F-4D97-AF65-F5344CB8AC3E}">
        <p14:creationId xmlns:p14="http://schemas.microsoft.com/office/powerpoint/2010/main" val="51665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9E95C-E7FA-A4E7-3818-ADA8B1B5BC74}"/>
              </a:ext>
            </a:extLst>
          </p:cNvPr>
          <p:cNvSpPr>
            <a:spLocks noGrp="1"/>
          </p:cNvSpPr>
          <p:nvPr>
            <p:ph idx="1"/>
          </p:nvPr>
        </p:nvSpPr>
        <p:spPr>
          <a:xfrm>
            <a:off x="-5025" y="407986"/>
            <a:ext cx="6958012" cy="5807076"/>
          </a:xfrm>
        </p:spPr>
        <p:txBody>
          <a:bodyPr anchor="t">
            <a:noAutofit/>
          </a:bodyPr>
          <a:lstStyle/>
          <a:p>
            <a:r>
              <a:rPr lang="en-US" sz="1800" dirty="0"/>
              <a:t>This paper presents </a:t>
            </a:r>
            <a:r>
              <a:rPr lang="en-US" sz="1800" dirty="0" err="1"/>
              <a:t>MyceDrive</a:t>
            </a:r>
            <a:r>
              <a:rPr lang="en-US" sz="1800" dirty="0"/>
              <a:t>, a pod migration technique integrated within the Kubernetes container orchestration system. Following the pet/cattle analogy, </a:t>
            </a:r>
            <a:r>
              <a:rPr lang="en-US" sz="1800" dirty="0" err="1"/>
              <a:t>MyceDrive</a:t>
            </a:r>
            <a:r>
              <a:rPr lang="en-US" sz="1800" dirty="0"/>
              <a:t> avoids killing a healthy running pod and waiting for Kubernetes to restart a new one when it is, instead, possible to migrate it to a different server. Migration is totally transparent to the application running inside the pod as well as the clients having open TCP connections to the migrated pod. </a:t>
            </a:r>
            <a:r>
              <a:rPr lang="en-US" sz="1800" dirty="0" err="1"/>
              <a:t>MyceDrive</a:t>
            </a:r>
            <a:r>
              <a:rPr lang="en-US" sz="1800" dirty="0"/>
              <a:t> relies on DMTCP [5] to checkpoint the container’s memory state and open network connections at the migration time, and to resume this saved state in the new pod. </a:t>
            </a:r>
            <a:r>
              <a:rPr lang="en-US" sz="1800" dirty="0" err="1"/>
              <a:t>MyceDrive</a:t>
            </a:r>
            <a:r>
              <a:rPr lang="en-US" sz="1800" dirty="0"/>
              <a:t> integrates in regular Kubernetes deployments with no need for any specific CPU architecture, OS, kernel modules or hypervisor</a:t>
            </a:r>
          </a:p>
          <a:p>
            <a:endParaRPr lang="en-US" sz="1800" dirty="0"/>
          </a:p>
          <a:p>
            <a:endParaRPr lang="en-US" sz="1800" dirty="0"/>
          </a:p>
          <a:p>
            <a:endParaRPr lang="en-US" sz="1800" dirty="0"/>
          </a:p>
          <a:p>
            <a:r>
              <a:rPr lang="en-TR" sz="1800" dirty="0"/>
              <a:t>DMTCP: Distributed MultiThreaded Checkpointing</a:t>
            </a:r>
          </a:p>
        </p:txBody>
      </p:sp>
      <p:pic>
        <p:nvPicPr>
          <p:cNvPr id="5" name="Picture 4" descr="A diagram of a software application&#10;&#10;Description automatically generated">
            <a:extLst>
              <a:ext uri="{FF2B5EF4-FFF2-40B4-BE49-F238E27FC236}">
                <a16:creationId xmlns:a16="http://schemas.microsoft.com/office/drawing/2014/main" id="{F079EDC8-E75D-C410-0B15-D632041FE42A}"/>
              </a:ext>
            </a:extLst>
          </p:cNvPr>
          <p:cNvPicPr>
            <a:picLocks noChangeAspect="1"/>
          </p:cNvPicPr>
          <p:nvPr/>
        </p:nvPicPr>
        <p:blipFill>
          <a:blip r:embed="rId2"/>
          <a:stretch>
            <a:fillRect/>
          </a:stretch>
        </p:blipFill>
        <p:spPr>
          <a:xfrm>
            <a:off x="6883113" y="1414406"/>
            <a:ext cx="5319062" cy="4029188"/>
          </a:xfrm>
          <a:prstGeom prst="rect">
            <a:avLst/>
          </a:prstGeom>
        </p:spPr>
      </p:pic>
      <p:grpSp>
        <p:nvGrpSpPr>
          <p:cNvPr id="16" name="Group 15">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0603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2E49-2391-3962-D7DA-567A1E4855ED}"/>
              </a:ext>
            </a:extLst>
          </p:cNvPr>
          <p:cNvSpPr>
            <a:spLocks noGrp="1"/>
          </p:cNvSpPr>
          <p:nvPr>
            <p:ph type="title"/>
          </p:nvPr>
        </p:nvSpPr>
        <p:spPr/>
        <p:txBody>
          <a:bodyPr/>
          <a:lstStyle/>
          <a:p>
            <a:r>
              <a:rPr lang="en-US" dirty="0"/>
              <a:t>https://</a:t>
            </a:r>
            <a:r>
              <a:rPr lang="en-US" dirty="0" err="1"/>
              <a:t>ieeexplore.ieee.org</a:t>
            </a:r>
            <a:r>
              <a:rPr lang="en-US" dirty="0"/>
              <a:t>/stamp/</a:t>
            </a:r>
            <a:r>
              <a:rPr lang="en-US" dirty="0" err="1"/>
              <a:t>stamp.jsp?tp</a:t>
            </a:r>
            <a:r>
              <a:rPr lang="en-US" dirty="0"/>
              <a:t>=&amp;</a:t>
            </a:r>
            <a:r>
              <a:rPr lang="en-US" dirty="0" err="1"/>
              <a:t>arnumber</a:t>
            </a:r>
            <a:r>
              <a:rPr lang="en-US" dirty="0"/>
              <a:t>=9155403</a:t>
            </a:r>
            <a:endParaRPr lang="en-TR" dirty="0"/>
          </a:p>
        </p:txBody>
      </p:sp>
      <p:pic>
        <p:nvPicPr>
          <p:cNvPr id="5" name="Content Placeholder 4" descr="A white sign with black text&#10;&#10;Description automatically generated">
            <a:extLst>
              <a:ext uri="{FF2B5EF4-FFF2-40B4-BE49-F238E27FC236}">
                <a16:creationId xmlns:a16="http://schemas.microsoft.com/office/drawing/2014/main" id="{F3822935-E0FC-FF77-630A-562D15BCCF01}"/>
              </a:ext>
            </a:extLst>
          </p:cNvPr>
          <p:cNvPicPr>
            <a:picLocks noGrp="1" noChangeAspect="1"/>
          </p:cNvPicPr>
          <p:nvPr>
            <p:ph idx="1"/>
          </p:nvPr>
        </p:nvPicPr>
        <p:blipFill>
          <a:blip r:embed="rId2"/>
          <a:stretch>
            <a:fillRect/>
          </a:stretch>
        </p:blipFill>
        <p:spPr>
          <a:xfrm>
            <a:off x="933450" y="2234406"/>
            <a:ext cx="10325100" cy="2933700"/>
          </a:xfrm>
        </p:spPr>
      </p:pic>
    </p:spTree>
    <p:extLst>
      <p:ext uri="{BB962C8B-B14F-4D97-AF65-F5344CB8AC3E}">
        <p14:creationId xmlns:p14="http://schemas.microsoft.com/office/powerpoint/2010/main" val="98877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F803C-0E9D-A18C-DABC-4D78CBA35305}"/>
              </a:ext>
            </a:extLst>
          </p:cNvPr>
          <p:cNvSpPr>
            <a:spLocks noGrp="1"/>
          </p:cNvSpPr>
          <p:nvPr>
            <p:ph idx="1"/>
          </p:nvPr>
        </p:nvSpPr>
        <p:spPr>
          <a:xfrm>
            <a:off x="838200" y="811212"/>
            <a:ext cx="10515600" cy="4351338"/>
          </a:xfrm>
        </p:spPr>
        <p:txBody>
          <a:bodyPr>
            <a:normAutofit lnSpcReduction="10000"/>
          </a:bodyPr>
          <a:lstStyle/>
          <a:p>
            <a:r>
              <a:rPr lang="en-US" dirty="0"/>
              <a:t>In this paper, we focus on live migration of applications running within multiple containers. Our contributions are a fully automated live migration solution, </a:t>
            </a:r>
            <a:r>
              <a:rPr lang="en-US" dirty="0" err="1"/>
              <a:t>CloudHopper</a:t>
            </a:r>
            <a:r>
              <a:rPr lang="en-US" dirty="0"/>
              <a:t> that enables containerized applications to hop around different clouds with no client-perceived downtime. We have successfully migrated applications between three of the most popular cloud providers (Amazon Web Services, Google Cloud Platform, and Microsoft Azure) across the wide area. For realistic application workloads, using pre-migration and migration optimizations, migrated containers may be down for under half a minute. However, during that period, </a:t>
            </a:r>
            <a:r>
              <a:rPr lang="en-US" dirty="0" err="1"/>
              <a:t>CloudHopper</a:t>
            </a:r>
            <a:r>
              <a:rPr lang="en-US" dirty="0"/>
              <a:t> maintains connectivity such that clients only perceive a delayed response, instead of actual downtime</a:t>
            </a:r>
            <a:endParaRPr lang="en-TR" dirty="0"/>
          </a:p>
        </p:txBody>
      </p:sp>
    </p:spTree>
    <p:extLst>
      <p:ext uri="{BB962C8B-B14F-4D97-AF65-F5344CB8AC3E}">
        <p14:creationId xmlns:p14="http://schemas.microsoft.com/office/powerpoint/2010/main" val="3945457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FAE-84D7-E72E-37F0-EAB39C0D29E2}"/>
              </a:ext>
            </a:extLst>
          </p:cNvPr>
          <p:cNvSpPr>
            <a:spLocks noGrp="1"/>
          </p:cNvSpPr>
          <p:nvPr>
            <p:ph type="title"/>
          </p:nvPr>
        </p:nvSpPr>
        <p:spPr/>
        <p:txBody>
          <a:bodyPr/>
          <a:lstStyle/>
          <a:p>
            <a:pPr algn="ctr"/>
            <a:r>
              <a:rPr lang="en-TR" dirty="0"/>
              <a:t>Persistent Storage Options</a:t>
            </a:r>
          </a:p>
        </p:txBody>
      </p:sp>
      <p:sp>
        <p:nvSpPr>
          <p:cNvPr id="3" name="Content Placeholder 2">
            <a:extLst>
              <a:ext uri="{FF2B5EF4-FFF2-40B4-BE49-F238E27FC236}">
                <a16:creationId xmlns:a16="http://schemas.microsoft.com/office/drawing/2014/main" id="{789DF921-B5D3-B6C3-ED0A-ABCE0E287815}"/>
              </a:ext>
            </a:extLst>
          </p:cNvPr>
          <p:cNvSpPr>
            <a:spLocks noGrp="1"/>
          </p:cNvSpPr>
          <p:nvPr>
            <p:ph idx="1"/>
          </p:nvPr>
        </p:nvSpPr>
        <p:spPr>
          <a:xfrm>
            <a:off x="838200" y="1354138"/>
            <a:ext cx="10515600" cy="4351338"/>
          </a:xfrm>
        </p:spPr>
        <p:txBody>
          <a:bodyPr/>
          <a:lstStyle/>
          <a:p>
            <a:r>
              <a:rPr lang="en-TR" dirty="0"/>
              <a:t>Ceph &amp; Rook</a:t>
            </a:r>
          </a:p>
          <a:p>
            <a:r>
              <a:rPr lang="en-TR" dirty="0"/>
              <a:t>Longhorn</a:t>
            </a:r>
          </a:p>
          <a:p>
            <a:r>
              <a:rPr lang="en-TR" dirty="0"/>
              <a:t>OpenEBS</a:t>
            </a:r>
          </a:p>
        </p:txBody>
      </p:sp>
      <p:pic>
        <p:nvPicPr>
          <p:cNvPr id="5" name="Picture 4" descr="A diagram of a computer component&#10;&#10;Description automatically generated">
            <a:extLst>
              <a:ext uri="{FF2B5EF4-FFF2-40B4-BE49-F238E27FC236}">
                <a16:creationId xmlns:a16="http://schemas.microsoft.com/office/drawing/2014/main" id="{3E4A8104-B40B-3C33-7888-C28EEDBE1AD7}"/>
              </a:ext>
            </a:extLst>
          </p:cNvPr>
          <p:cNvPicPr>
            <a:picLocks noChangeAspect="1"/>
          </p:cNvPicPr>
          <p:nvPr/>
        </p:nvPicPr>
        <p:blipFill>
          <a:blip r:embed="rId2"/>
          <a:stretch>
            <a:fillRect/>
          </a:stretch>
        </p:blipFill>
        <p:spPr>
          <a:xfrm>
            <a:off x="385763" y="2894014"/>
            <a:ext cx="5586412" cy="3541064"/>
          </a:xfrm>
          <a:prstGeom prst="rect">
            <a:avLst/>
          </a:prstGeom>
        </p:spPr>
      </p:pic>
      <p:sp>
        <p:nvSpPr>
          <p:cNvPr id="6" name="TextBox 5">
            <a:extLst>
              <a:ext uri="{FF2B5EF4-FFF2-40B4-BE49-F238E27FC236}">
                <a16:creationId xmlns:a16="http://schemas.microsoft.com/office/drawing/2014/main" id="{2B63875D-3AC0-6A07-2648-C494A359EAA6}"/>
              </a:ext>
            </a:extLst>
          </p:cNvPr>
          <p:cNvSpPr txBox="1"/>
          <p:nvPr/>
        </p:nvSpPr>
        <p:spPr>
          <a:xfrm>
            <a:off x="2617469" y="6418821"/>
            <a:ext cx="1123000" cy="369332"/>
          </a:xfrm>
          <a:prstGeom prst="rect">
            <a:avLst/>
          </a:prstGeom>
          <a:noFill/>
        </p:spPr>
        <p:txBody>
          <a:bodyPr wrap="none" rtlCol="0">
            <a:spAutoFit/>
          </a:bodyPr>
          <a:lstStyle/>
          <a:p>
            <a:r>
              <a:rPr lang="en-TR" dirty="0"/>
              <a:t>Longhorn</a:t>
            </a:r>
          </a:p>
        </p:txBody>
      </p:sp>
      <p:pic>
        <p:nvPicPr>
          <p:cNvPr id="8" name="Picture 7" descr="A comparison of a computer hardware system&#10;&#10;Description automatically generated with medium confidence">
            <a:extLst>
              <a:ext uri="{FF2B5EF4-FFF2-40B4-BE49-F238E27FC236}">
                <a16:creationId xmlns:a16="http://schemas.microsoft.com/office/drawing/2014/main" id="{1EBFD535-99EF-67E5-5593-CC220196C305}"/>
              </a:ext>
            </a:extLst>
          </p:cNvPr>
          <p:cNvPicPr>
            <a:picLocks noChangeAspect="1"/>
          </p:cNvPicPr>
          <p:nvPr/>
        </p:nvPicPr>
        <p:blipFill>
          <a:blip r:embed="rId3"/>
          <a:stretch>
            <a:fillRect/>
          </a:stretch>
        </p:blipFill>
        <p:spPr>
          <a:xfrm>
            <a:off x="5829346" y="3192841"/>
            <a:ext cx="6072139" cy="3144367"/>
          </a:xfrm>
          <a:prstGeom prst="rect">
            <a:avLst/>
          </a:prstGeom>
        </p:spPr>
      </p:pic>
      <p:sp>
        <p:nvSpPr>
          <p:cNvPr id="9" name="TextBox 8">
            <a:extLst>
              <a:ext uri="{FF2B5EF4-FFF2-40B4-BE49-F238E27FC236}">
                <a16:creationId xmlns:a16="http://schemas.microsoft.com/office/drawing/2014/main" id="{5FC23E94-4618-BE2A-11A2-585DF0A47658}"/>
              </a:ext>
            </a:extLst>
          </p:cNvPr>
          <p:cNvSpPr txBox="1"/>
          <p:nvPr/>
        </p:nvSpPr>
        <p:spPr>
          <a:xfrm>
            <a:off x="8530591" y="6426493"/>
            <a:ext cx="1128835" cy="369332"/>
          </a:xfrm>
          <a:prstGeom prst="rect">
            <a:avLst/>
          </a:prstGeom>
          <a:noFill/>
        </p:spPr>
        <p:txBody>
          <a:bodyPr wrap="none" rtlCol="0">
            <a:spAutoFit/>
          </a:bodyPr>
          <a:lstStyle/>
          <a:p>
            <a:r>
              <a:rPr lang="en-TR" dirty="0"/>
              <a:t>OpenEBS</a:t>
            </a:r>
          </a:p>
        </p:txBody>
      </p:sp>
    </p:spTree>
    <p:extLst>
      <p:ext uri="{BB962C8B-B14F-4D97-AF65-F5344CB8AC3E}">
        <p14:creationId xmlns:p14="http://schemas.microsoft.com/office/powerpoint/2010/main" val="221018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8ECB-3E75-DC53-6A66-B47A9F06190B}"/>
              </a:ext>
            </a:extLst>
          </p:cNvPr>
          <p:cNvSpPr>
            <a:spLocks noGrp="1"/>
          </p:cNvSpPr>
          <p:nvPr>
            <p:ph type="title"/>
          </p:nvPr>
        </p:nvSpPr>
        <p:spPr>
          <a:xfrm>
            <a:off x="279400" y="0"/>
            <a:ext cx="10515600" cy="965200"/>
          </a:xfrm>
        </p:spPr>
        <p:txBody>
          <a:bodyPr/>
          <a:lstStyle/>
          <a:p>
            <a:r>
              <a:rPr lang="en-TR" dirty="0"/>
              <a:t>Why Kubevirt?</a:t>
            </a:r>
          </a:p>
        </p:txBody>
      </p:sp>
      <p:sp>
        <p:nvSpPr>
          <p:cNvPr id="3" name="Content Placeholder 2">
            <a:extLst>
              <a:ext uri="{FF2B5EF4-FFF2-40B4-BE49-F238E27FC236}">
                <a16:creationId xmlns:a16="http://schemas.microsoft.com/office/drawing/2014/main" id="{35CFCEB1-DC51-9F0E-8084-24EEB2B4AA10}"/>
              </a:ext>
            </a:extLst>
          </p:cNvPr>
          <p:cNvSpPr>
            <a:spLocks noGrp="1"/>
          </p:cNvSpPr>
          <p:nvPr>
            <p:ph idx="1"/>
          </p:nvPr>
        </p:nvSpPr>
        <p:spPr>
          <a:xfrm>
            <a:off x="279400" y="965200"/>
            <a:ext cx="11074400" cy="5681663"/>
          </a:xfrm>
        </p:spPr>
        <p:txBody>
          <a:bodyPr>
            <a:normAutofit fontScale="92500" lnSpcReduction="20000"/>
          </a:bodyPr>
          <a:lstStyle/>
          <a:p>
            <a:pPr marL="742950" lvl="1" indent="-285750">
              <a:buFont typeface="Arial" panose="020B0604020202020204" pitchFamily="34" charset="0"/>
              <a:buChar char="•"/>
            </a:pPr>
            <a:r>
              <a:rPr lang="en-US" dirty="0"/>
              <a:t>Seamless Integration: With </a:t>
            </a:r>
            <a:r>
              <a:rPr lang="en-US" dirty="0" err="1"/>
              <a:t>KubeVirt</a:t>
            </a:r>
            <a:r>
              <a:rPr lang="en-US" dirty="0"/>
              <a:t>, the lines between virtual machines and containers blur as both coexist within the same Kubernetes platform. You no longer need separate management tools or disjointed workflows.</a:t>
            </a:r>
          </a:p>
          <a:p>
            <a:pPr marL="742950" lvl="1" indent="-285750">
              <a:buFont typeface="Arial" panose="020B0604020202020204" pitchFamily="34" charset="0"/>
              <a:buChar char="•"/>
            </a:pPr>
            <a:r>
              <a:rPr lang="en-US" dirty="0"/>
              <a:t>Live Migration: One of </a:t>
            </a:r>
            <a:r>
              <a:rPr lang="en-US" dirty="0" err="1"/>
              <a:t>KubeVirt’s</a:t>
            </a:r>
            <a:r>
              <a:rPr lang="en-US" dirty="0"/>
              <a:t> standout features is live migration. This allows you to move running virtual machines between hosts without service disruption. With </a:t>
            </a:r>
            <a:r>
              <a:rPr lang="en-US" dirty="0" err="1"/>
              <a:t>KubeVirt</a:t>
            </a:r>
            <a:r>
              <a:rPr lang="en-US" dirty="0"/>
              <a:t>, you can seamlessly migrate VMs to optimize performance, balance workloads, or perform maintenance tasks while maintaining business continuity.</a:t>
            </a:r>
          </a:p>
          <a:p>
            <a:pPr marL="742950" lvl="1" indent="-285750">
              <a:buFont typeface="Arial" panose="020B0604020202020204" pitchFamily="34" charset="0"/>
              <a:buChar char="•"/>
            </a:pPr>
            <a:r>
              <a:rPr lang="en-US" dirty="0"/>
              <a:t>High Security: </a:t>
            </a:r>
            <a:r>
              <a:rPr lang="en-US" dirty="0" err="1"/>
              <a:t>Kubervirt</a:t>
            </a:r>
            <a:r>
              <a:rPr lang="en-US" dirty="0"/>
              <a:t> inherits the security features of Kubernetes. This ensures that your VMs have a robust and secure environment. You can also leverage Kubernetes’ RBAC (Role-Based Access Control) and network policies to enforce </a:t>
            </a:r>
            <a:r>
              <a:rPr lang="en-US" dirty="0">
                <a:hlinkClick r:id="rId2"/>
              </a:rPr>
              <a:t>granular access control</a:t>
            </a:r>
            <a:r>
              <a:rPr lang="en-US" dirty="0"/>
              <a:t>. This will help isolate your virtualized workloads and secure communication within the cluster.</a:t>
            </a:r>
          </a:p>
          <a:p>
            <a:pPr marL="742950" lvl="1" indent="-285750">
              <a:buFont typeface="Arial" panose="020B0604020202020204" pitchFamily="34" charset="0"/>
              <a:buChar char="•"/>
            </a:pPr>
            <a:r>
              <a:rPr lang="en-US" dirty="0"/>
              <a:t>Centralized Management: Centralizing container and VM management streamlines your infrastructure stack while providing several less apparent benefits. By eliminating the need for separate container and VM pipelines, </a:t>
            </a:r>
            <a:r>
              <a:rPr lang="en-US" dirty="0" err="1"/>
              <a:t>KubeVirt</a:t>
            </a:r>
            <a:r>
              <a:rPr lang="en-US" dirty="0"/>
              <a:t> minimizes the stress on your DevOps teams, speeding up daily procedures. You also get to save money on utilities and software as you migrate more VMs to Kubernetes.</a:t>
            </a:r>
          </a:p>
          <a:p>
            <a:pPr marL="742950" lvl="1" indent="-285750">
              <a:buFont typeface="Arial" panose="020B0604020202020204" pitchFamily="34" charset="0"/>
              <a:buChar char="•"/>
            </a:pPr>
            <a:r>
              <a:rPr lang="en-US" dirty="0"/>
              <a:t>Zero Hypervisor Tax: </a:t>
            </a:r>
            <a:r>
              <a:rPr lang="en-US" dirty="0" err="1"/>
              <a:t>KuberVirt</a:t>
            </a:r>
            <a:r>
              <a:rPr lang="en-US" dirty="0"/>
              <a:t> protects you from </a:t>
            </a:r>
            <a:r>
              <a:rPr lang="en-US" dirty="0">
                <a:hlinkClick r:id="rId3"/>
              </a:rPr>
              <a:t>hypervisor tax</a:t>
            </a:r>
            <a:r>
              <a:rPr lang="en-US" dirty="0"/>
              <a:t>. You get to eliminate the need to license and use a hypervisor to run the VMs associated with your application. By exploiting Kubernetes’ ability to schedule and package virtual apps, you may reduce your infrastructure footprint in the long run.</a:t>
            </a:r>
          </a:p>
          <a:p>
            <a:endParaRPr lang="en-TR" dirty="0"/>
          </a:p>
        </p:txBody>
      </p:sp>
    </p:spTree>
    <p:extLst>
      <p:ext uri="{BB962C8B-B14F-4D97-AF65-F5344CB8AC3E}">
        <p14:creationId xmlns:p14="http://schemas.microsoft.com/office/powerpoint/2010/main" val="421860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09F6-1860-D364-B9B3-0407A9F5E09A}"/>
              </a:ext>
            </a:extLst>
          </p:cNvPr>
          <p:cNvSpPr>
            <a:spLocks noGrp="1"/>
          </p:cNvSpPr>
          <p:nvPr>
            <p:ph type="title"/>
          </p:nvPr>
        </p:nvSpPr>
        <p:spPr>
          <a:xfrm>
            <a:off x="736600" y="-193675"/>
            <a:ext cx="10515600" cy="1325563"/>
          </a:xfrm>
        </p:spPr>
        <p:txBody>
          <a:bodyPr/>
          <a:lstStyle/>
          <a:p>
            <a:r>
              <a:rPr lang="en-TR" dirty="0"/>
              <a:t>Use Cases</a:t>
            </a:r>
          </a:p>
        </p:txBody>
      </p:sp>
      <p:sp>
        <p:nvSpPr>
          <p:cNvPr id="3" name="Content Placeholder 2">
            <a:extLst>
              <a:ext uri="{FF2B5EF4-FFF2-40B4-BE49-F238E27FC236}">
                <a16:creationId xmlns:a16="http://schemas.microsoft.com/office/drawing/2014/main" id="{36B4C332-B0E7-825D-4460-56E9B4207139}"/>
              </a:ext>
            </a:extLst>
          </p:cNvPr>
          <p:cNvSpPr>
            <a:spLocks noGrp="1"/>
          </p:cNvSpPr>
          <p:nvPr>
            <p:ph idx="1"/>
          </p:nvPr>
        </p:nvSpPr>
        <p:spPr>
          <a:xfrm>
            <a:off x="228600" y="762000"/>
            <a:ext cx="11963400" cy="5778500"/>
          </a:xfrm>
        </p:spPr>
        <p:txBody>
          <a:bodyPr>
            <a:normAutofit fontScale="77500" lnSpcReduction="20000"/>
          </a:bodyPr>
          <a:lstStyle/>
          <a:p>
            <a:pPr marL="0" indent="0">
              <a:buNone/>
            </a:pPr>
            <a:r>
              <a:rPr lang="en-US" b="1" dirty="0"/>
              <a:t>Management of Traditional Workloads</a:t>
            </a:r>
            <a:endParaRPr lang="en-US" dirty="0"/>
          </a:p>
          <a:p>
            <a:r>
              <a:rPr lang="en-US" dirty="0" err="1"/>
              <a:t>KuberVirt</a:t>
            </a:r>
            <a:r>
              <a:rPr lang="en-US" dirty="0"/>
              <a:t> is an efficient application orchestration engine that reduces the complexity of distributed computing. You don’t need to keep separate environments, personnel, or skill sets for either application when you combine VM Based and Containerized workloads. As a result, it is easier to bring VM-based workloads closer to your DevOps workflows, thanks to the fact that you can create VM declaratively and manage them with Kubernetes commands and </a:t>
            </a:r>
            <a:r>
              <a:rPr lang="en-US" dirty="0" err="1"/>
              <a:t>virtctl</a:t>
            </a:r>
            <a:r>
              <a:rPr lang="en-US" dirty="0"/>
              <a:t>. Instead of building separate </a:t>
            </a:r>
            <a:r>
              <a:rPr lang="en-US" dirty="0">
                <a:hlinkClick r:id="rId2"/>
              </a:rPr>
              <a:t>DevOps pipelines</a:t>
            </a:r>
            <a:r>
              <a:rPr lang="en-US" dirty="0"/>
              <a:t> for your containerized and VM-based workloads, you can combine and manage them from one place.</a:t>
            </a:r>
          </a:p>
          <a:p>
            <a:pPr marL="0" indent="0">
              <a:buNone/>
            </a:pPr>
            <a:r>
              <a:rPr lang="en-US" b="1" dirty="0"/>
              <a:t>Working with Legacy Applications</a:t>
            </a:r>
            <a:endParaRPr lang="en-US" dirty="0"/>
          </a:p>
          <a:p>
            <a:r>
              <a:rPr lang="en-US" dirty="0"/>
              <a:t>You can’t simply relocate some applications to cloud-native environments. With </a:t>
            </a:r>
            <a:r>
              <a:rPr lang="en-US" dirty="0" err="1"/>
              <a:t>KubeVirt</a:t>
            </a:r>
            <a:r>
              <a:rPr lang="en-US" dirty="0"/>
              <a:t>, you can move any app you run on a physical or virtual server to a VM managed using a </a:t>
            </a:r>
            <a:r>
              <a:rPr lang="en-US" dirty="0" err="1"/>
              <a:t>virt</a:t>
            </a:r>
            <a:r>
              <a:rPr lang="en-US" dirty="0"/>
              <a:t>-launcher in a Kubernetes pod. This means you can use Kubernetes in cloud-native environments to manage applications made up of a patchwork of different technologies or older applications you can’t rearchitect. These applications can communicate more easily with containerized applications when you manage them in Kubernetes. In a containerized VM, not all </a:t>
            </a:r>
            <a:r>
              <a:rPr lang="en-US" dirty="0">
                <a:hlinkClick r:id="rId3"/>
              </a:rPr>
              <a:t>legacy applications</a:t>
            </a:r>
            <a:r>
              <a:rPr lang="en-US" dirty="0"/>
              <a:t> are easy to run. In </a:t>
            </a:r>
            <a:r>
              <a:rPr lang="en-US" dirty="0" err="1"/>
              <a:t>KubeVirt</a:t>
            </a:r>
            <a:r>
              <a:rPr lang="en-US" dirty="0"/>
              <a:t>, running mainframe software or applications requiring hardware connections with sensors or additional infrastructure may become more complex. But any hardware that connects over the network should work with a </a:t>
            </a:r>
            <a:r>
              <a:rPr lang="en-US" dirty="0" err="1"/>
              <a:t>KubeVirt</a:t>
            </a:r>
            <a:r>
              <a:rPr lang="en-US" dirty="0"/>
              <a:t> VM because </a:t>
            </a:r>
            <a:r>
              <a:rPr lang="en-US" dirty="0" err="1"/>
              <a:t>KubeVirt</a:t>
            </a:r>
            <a:r>
              <a:rPr lang="en-US" dirty="0"/>
              <a:t> is leveraging the pod’s network connectivity. This means that by using the </a:t>
            </a:r>
            <a:r>
              <a:rPr lang="en-US" dirty="0">
                <a:hlinkClick r:id="rId4"/>
              </a:rPr>
              <a:t>container environment</a:t>
            </a:r>
            <a:r>
              <a:rPr lang="en-US" dirty="0"/>
              <a:t> to connect current VMs with </a:t>
            </a:r>
            <a:r>
              <a:rPr lang="en-US" dirty="0">
                <a:hlinkClick r:id="rId5"/>
              </a:rPr>
              <a:t>legacy hardware</a:t>
            </a:r>
            <a:r>
              <a:rPr lang="en-US" dirty="0"/>
              <a:t> and software, </a:t>
            </a:r>
            <a:r>
              <a:rPr lang="en-US" dirty="0" err="1"/>
              <a:t>KubeVirt</a:t>
            </a:r>
            <a:r>
              <a:rPr lang="en-US" dirty="0"/>
              <a:t> can integrate legacy applications in today’s architectures and development pipelines.</a:t>
            </a:r>
          </a:p>
          <a:p>
            <a:endParaRPr lang="en-TR" dirty="0"/>
          </a:p>
        </p:txBody>
      </p:sp>
    </p:spTree>
    <p:extLst>
      <p:ext uri="{BB962C8B-B14F-4D97-AF65-F5344CB8AC3E}">
        <p14:creationId xmlns:p14="http://schemas.microsoft.com/office/powerpoint/2010/main" val="276992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51E3-E92D-AC5B-334D-D2D46891ABBF}"/>
              </a:ext>
            </a:extLst>
          </p:cNvPr>
          <p:cNvSpPr>
            <a:spLocks noGrp="1"/>
          </p:cNvSpPr>
          <p:nvPr>
            <p:ph type="title"/>
          </p:nvPr>
        </p:nvSpPr>
        <p:spPr>
          <a:xfrm>
            <a:off x="630936" y="640080"/>
            <a:ext cx="4818888" cy="1481328"/>
          </a:xfrm>
        </p:spPr>
        <p:txBody>
          <a:bodyPr anchor="b">
            <a:normAutofit/>
          </a:bodyPr>
          <a:lstStyle/>
          <a:p>
            <a:r>
              <a:rPr lang="en-TR" sz="5000"/>
              <a:t>KubeVirt Architecture</a:t>
            </a:r>
          </a:p>
        </p:txBody>
      </p:sp>
      <p:sp>
        <p:nvSpPr>
          <p:cNvPr id="3" name="Content Placeholder 2">
            <a:extLst>
              <a:ext uri="{FF2B5EF4-FFF2-40B4-BE49-F238E27FC236}">
                <a16:creationId xmlns:a16="http://schemas.microsoft.com/office/drawing/2014/main" id="{6FD58290-0A80-5294-7E61-AA430F60C10B}"/>
              </a:ext>
            </a:extLst>
          </p:cNvPr>
          <p:cNvSpPr>
            <a:spLocks noGrp="1"/>
          </p:cNvSpPr>
          <p:nvPr>
            <p:ph idx="1"/>
          </p:nvPr>
        </p:nvSpPr>
        <p:spPr>
          <a:xfrm>
            <a:off x="630936" y="2660904"/>
            <a:ext cx="4818888" cy="3547872"/>
          </a:xfrm>
        </p:spPr>
        <p:txBody>
          <a:bodyPr anchor="t">
            <a:normAutofit/>
          </a:bodyPr>
          <a:lstStyle/>
          <a:p>
            <a:pPr fontAlgn="base">
              <a:buFont typeface="Arial" panose="020B0604020202020204" pitchFamily="34" charset="0"/>
              <a:buChar char="•"/>
            </a:pPr>
            <a:r>
              <a:rPr lang="en-US" sz="1500" b="0" i="0" dirty="0">
                <a:effectLst/>
                <a:latin typeface="inherit"/>
              </a:rPr>
              <a:t>API: The </a:t>
            </a:r>
            <a:r>
              <a:rPr lang="en-US" sz="1500" b="0" i="0" dirty="0" err="1">
                <a:effectLst/>
                <a:latin typeface="inherit"/>
              </a:rPr>
              <a:t>KubeVirt</a:t>
            </a:r>
            <a:r>
              <a:rPr lang="en-US" sz="1500" b="0" i="0" dirty="0">
                <a:effectLst/>
                <a:latin typeface="inherit"/>
              </a:rPr>
              <a:t> </a:t>
            </a:r>
            <a:r>
              <a:rPr lang="en-US" sz="1500" b="0" i="0" dirty="0" err="1">
                <a:effectLst/>
                <a:latin typeface="inherit"/>
              </a:rPr>
              <a:t>api</a:t>
            </a:r>
            <a:r>
              <a:rPr lang="en-US" sz="1500" b="0" i="0" dirty="0">
                <a:effectLst/>
                <a:latin typeface="inherit"/>
              </a:rPr>
              <a:t> component runs as a Deployment in Kubernetes and is responsible for the communication with </a:t>
            </a:r>
            <a:r>
              <a:rPr lang="en-US" sz="1500" b="0" i="0" dirty="0" err="1">
                <a:effectLst/>
                <a:latin typeface="inherit"/>
              </a:rPr>
              <a:t>KubeVirt</a:t>
            </a:r>
            <a:r>
              <a:rPr lang="en-US" sz="1500" b="0" i="0" dirty="0">
                <a:effectLst/>
                <a:latin typeface="inherit"/>
              </a:rPr>
              <a:t> via webhooks, triggered via CRDs and the validation of the triggered objects.</a:t>
            </a:r>
          </a:p>
          <a:p>
            <a:pPr fontAlgn="base">
              <a:buFont typeface="Arial" panose="020B0604020202020204" pitchFamily="34" charset="0"/>
              <a:buChar char="•"/>
            </a:pPr>
            <a:r>
              <a:rPr lang="en-US" sz="1500" b="0" i="0" dirty="0">
                <a:effectLst/>
                <a:latin typeface="inherit"/>
              </a:rPr>
              <a:t>Controller: The </a:t>
            </a:r>
            <a:r>
              <a:rPr lang="en-US" sz="1500" b="0" i="0" dirty="0" err="1">
                <a:effectLst/>
                <a:latin typeface="inherit"/>
              </a:rPr>
              <a:t>KubeVirt</a:t>
            </a:r>
            <a:r>
              <a:rPr lang="en-US" sz="1500" b="0" i="0" dirty="0">
                <a:effectLst/>
                <a:latin typeface="inherit"/>
              </a:rPr>
              <a:t> controller is the heart of </a:t>
            </a:r>
            <a:r>
              <a:rPr lang="en-US" sz="1500" b="0" i="0" dirty="0" err="1">
                <a:effectLst/>
                <a:latin typeface="inherit"/>
              </a:rPr>
              <a:t>KubeVirt</a:t>
            </a:r>
            <a:r>
              <a:rPr lang="en-US" sz="1500" b="0" i="0" dirty="0">
                <a:effectLst/>
                <a:latin typeface="inherit"/>
              </a:rPr>
              <a:t>. The controller is responsible for the CRUD (lifecycle) operations of the </a:t>
            </a:r>
            <a:r>
              <a:rPr lang="en-US" sz="1500" b="0" i="0" dirty="0" err="1">
                <a:effectLst/>
                <a:latin typeface="inherit"/>
              </a:rPr>
              <a:t>KubeVirt</a:t>
            </a:r>
            <a:r>
              <a:rPr lang="en-US" sz="1500" b="0" i="0" dirty="0">
                <a:effectLst/>
                <a:latin typeface="inherit"/>
              </a:rPr>
              <a:t> objects running in Kubernetes. The controller continuously monitors all </a:t>
            </a:r>
            <a:r>
              <a:rPr lang="en-US" sz="1500" b="0" i="0" dirty="0" err="1">
                <a:effectLst/>
                <a:latin typeface="inherit"/>
              </a:rPr>
              <a:t>KubeVirt</a:t>
            </a:r>
            <a:r>
              <a:rPr lang="en-US" sz="1500" b="0" i="0" dirty="0">
                <a:effectLst/>
                <a:latin typeface="inherit"/>
              </a:rPr>
              <a:t> objects.</a:t>
            </a:r>
          </a:p>
          <a:p>
            <a:pPr fontAlgn="base">
              <a:buFont typeface="Arial" panose="020B0604020202020204" pitchFamily="34" charset="0"/>
              <a:buChar char="•"/>
            </a:pPr>
            <a:r>
              <a:rPr lang="en-US" sz="1500" b="0" i="0" dirty="0">
                <a:effectLst/>
                <a:latin typeface="inherit"/>
              </a:rPr>
              <a:t>Agent: The </a:t>
            </a:r>
            <a:r>
              <a:rPr lang="en-US" sz="1500" b="0" i="0" dirty="0" err="1">
                <a:effectLst/>
                <a:latin typeface="inherit"/>
              </a:rPr>
              <a:t>KubeVirt</a:t>
            </a:r>
            <a:r>
              <a:rPr lang="en-US" sz="1500" b="0" i="0" dirty="0">
                <a:effectLst/>
                <a:latin typeface="inherit"/>
              </a:rPr>
              <a:t> agent (also known as </a:t>
            </a:r>
            <a:r>
              <a:rPr lang="en-US" sz="1500" b="0" i="0" dirty="0" err="1">
                <a:effectLst/>
                <a:latin typeface="inherit"/>
              </a:rPr>
              <a:t>virt</a:t>
            </a:r>
            <a:r>
              <a:rPr lang="en-US" sz="1500" b="0" i="0" dirty="0">
                <a:effectLst/>
                <a:latin typeface="inherit"/>
              </a:rPr>
              <a:t>-handler) is a </a:t>
            </a:r>
            <a:r>
              <a:rPr lang="en-US" sz="1500" b="0" i="0" dirty="0" err="1">
                <a:effectLst/>
                <a:latin typeface="inherit"/>
              </a:rPr>
              <a:t>DaemonSet</a:t>
            </a:r>
            <a:r>
              <a:rPr lang="en-US" sz="1500" b="0" i="0" dirty="0">
                <a:effectLst/>
                <a:latin typeface="inherit"/>
              </a:rPr>
              <a:t>, running on each Kubernetes worker, and it is the glue between Kubernetes and the underlaying Linux Kernel. The agent is responsible for keep the defined virtual machine (configuration) in sync with the running virtual machine on this node.</a:t>
            </a:r>
          </a:p>
          <a:p>
            <a:endParaRPr lang="en-TR" sz="1500" dirty="0"/>
          </a:p>
        </p:txBody>
      </p:sp>
      <p:pic>
        <p:nvPicPr>
          <p:cNvPr id="1028" name="Picture 4" descr="Simple architecure">
            <a:extLst>
              <a:ext uri="{FF2B5EF4-FFF2-40B4-BE49-F238E27FC236}">
                <a16:creationId xmlns:a16="http://schemas.microsoft.com/office/drawing/2014/main" id="{CB6EBD19-6F6A-65D0-D202-24B2048B25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52950" y="1030859"/>
            <a:ext cx="8482328" cy="424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4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4DA4-200F-4B9C-5D5C-CBE27E877D0F}"/>
              </a:ext>
            </a:extLst>
          </p:cNvPr>
          <p:cNvSpPr>
            <a:spLocks noGrp="1"/>
          </p:cNvSpPr>
          <p:nvPr>
            <p:ph type="title"/>
          </p:nvPr>
        </p:nvSpPr>
        <p:spPr/>
        <p:txBody>
          <a:bodyPr/>
          <a:lstStyle/>
          <a:p>
            <a:r>
              <a:rPr lang="en-US" dirty="0" err="1"/>
              <a:t>virt</a:t>
            </a:r>
            <a:r>
              <a:rPr lang="en-US" dirty="0"/>
              <a:t>-launcher</a:t>
            </a:r>
            <a:endParaRPr lang="en-TR" dirty="0"/>
          </a:p>
        </p:txBody>
      </p:sp>
      <p:sp>
        <p:nvSpPr>
          <p:cNvPr id="3" name="Content Placeholder 2">
            <a:extLst>
              <a:ext uri="{FF2B5EF4-FFF2-40B4-BE49-F238E27FC236}">
                <a16:creationId xmlns:a16="http://schemas.microsoft.com/office/drawing/2014/main" id="{6D09735B-69EE-4C01-6A6D-AD9FD663BC23}"/>
              </a:ext>
            </a:extLst>
          </p:cNvPr>
          <p:cNvSpPr>
            <a:spLocks noGrp="1"/>
          </p:cNvSpPr>
          <p:nvPr>
            <p:ph idx="1"/>
          </p:nvPr>
        </p:nvSpPr>
        <p:spPr>
          <a:xfrm>
            <a:off x="838200" y="1562100"/>
            <a:ext cx="10515600" cy="4614863"/>
          </a:xfrm>
        </p:spPr>
        <p:txBody>
          <a:bodyPr>
            <a:normAutofit fontScale="85000" lnSpcReduction="20000"/>
          </a:bodyPr>
          <a:lstStyle/>
          <a:p>
            <a:pPr algn="l"/>
            <a:r>
              <a:rPr lang="en-US" b="0" i="0" dirty="0">
                <a:effectLst/>
                <a:latin typeface="-apple-system"/>
              </a:rPr>
              <a:t>For every VMI object one pod is created. This pod's primary container runs the </a:t>
            </a:r>
            <a:r>
              <a:rPr lang="en-US" b="0" i="0" dirty="0" err="1">
                <a:effectLst/>
                <a:latin typeface="-apple-system"/>
              </a:rPr>
              <a:t>virt</a:t>
            </a:r>
            <a:r>
              <a:rPr lang="en-US" b="0" i="0" dirty="0">
                <a:effectLst/>
                <a:latin typeface="-apple-system"/>
              </a:rPr>
              <a:t>-launcher </a:t>
            </a:r>
            <a:r>
              <a:rPr lang="en-US" b="0" i="0" dirty="0" err="1">
                <a:effectLst/>
                <a:latin typeface="-apple-system"/>
              </a:rPr>
              <a:t>KubeVirt</a:t>
            </a:r>
            <a:r>
              <a:rPr lang="en-US" b="0" i="0" dirty="0">
                <a:effectLst/>
                <a:latin typeface="-apple-system"/>
              </a:rPr>
              <a:t> component.</a:t>
            </a:r>
          </a:p>
          <a:p>
            <a:pPr algn="l"/>
            <a:r>
              <a:rPr lang="en-US" b="0" i="0" dirty="0">
                <a:effectLst/>
                <a:latin typeface="-apple-system"/>
              </a:rPr>
              <a:t>Kubernetes or the </a:t>
            </a:r>
            <a:r>
              <a:rPr lang="en-US" b="0" i="0" dirty="0" err="1">
                <a:effectLst/>
                <a:latin typeface="-apple-system"/>
              </a:rPr>
              <a:t>kubelet</a:t>
            </a:r>
            <a:r>
              <a:rPr lang="en-US" b="0" i="0" dirty="0">
                <a:effectLst/>
                <a:latin typeface="-apple-system"/>
              </a:rPr>
              <a:t> is not running the VMIs itself. Instead a daemon on every host in the cluster will take care to launch a VMI process for every pod which is associated to a VMI object whenever it is getting scheduled on a host.</a:t>
            </a:r>
          </a:p>
          <a:p>
            <a:pPr algn="l"/>
            <a:r>
              <a:rPr lang="en-US" b="0" i="0" dirty="0">
                <a:effectLst/>
                <a:latin typeface="-apple-system"/>
              </a:rPr>
              <a:t>The main purpose of the </a:t>
            </a:r>
            <a:r>
              <a:rPr lang="en-US" b="0" i="0" dirty="0" err="1">
                <a:effectLst/>
                <a:latin typeface="-apple-system"/>
              </a:rPr>
              <a:t>virt</a:t>
            </a:r>
            <a:r>
              <a:rPr lang="en-US" b="0" i="0" dirty="0">
                <a:effectLst/>
                <a:latin typeface="-apple-system"/>
              </a:rPr>
              <a:t>-launcher Pod is to provide the </a:t>
            </a:r>
            <a:r>
              <a:rPr lang="en-US" b="0" i="0" dirty="0" err="1">
                <a:effectLst/>
                <a:latin typeface="-apple-system"/>
              </a:rPr>
              <a:t>cgroups</a:t>
            </a:r>
            <a:r>
              <a:rPr lang="en-US" b="0" i="0" dirty="0">
                <a:effectLst/>
                <a:latin typeface="-apple-system"/>
              </a:rPr>
              <a:t> and namespaces, which will be used to host the VMI process.</a:t>
            </a:r>
          </a:p>
          <a:p>
            <a:pPr algn="l"/>
            <a:r>
              <a:rPr lang="en-US" b="0" i="0" dirty="0" err="1">
                <a:effectLst/>
                <a:latin typeface="-apple-system"/>
              </a:rPr>
              <a:t>virt</a:t>
            </a:r>
            <a:r>
              <a:rPr lang="en-US" b="0" i="0" dirty="0">
                <a:effectLst/>
                <a:latin typeface="-apple-system"/>
              </a:rPr>
              <a:t>-handler signals </a:t>
            </a:r>
            <a:r>
              <a:rPr lang="en-US" b="0" i="0" dirty="0" err="1">
                <a:effectLst/>
                <a:latin typeface="-apple-system"/>
              </a:rPr>
              <a:t>virt</a:t>
            </a:r>
            <a:r>
              <a:rPr lang="en-US" b="0" i="0" dirty="0">
                <a:effectLst/>
                <a:latin typeface="-apple-system"/>
              </a:rPr>
              <a:t>-launcher to start a VMI by passing the VMI's CRD object to </a:t>
            </a:r>
            <a:r>
              <a:rPr lang="en-US" b="0" i="0" dirty="0" err="1">
                <a:effectLst/>
                <a:latin typeface="-apple-system"/>
              </a:rPr>
              <a:t>virt</a:t>
            </a:r>
            <a:r>
              <a:rPr lang="en-US" b="0" i="0" dirty="0">
                <a:effectLst/>
                <a:latin typeface="-apple-system"/>
              </a:rPr>
              <a:t>-launcher. </a:t>
            </a:r>
            <a:r>
              <a:rPr lang="en-US" b="0" i="0" dirty="0" err="1">
                <a:effectLst/>
                <a:latin typeface="-apple-system"/>
              </a:rPr>
              <a:t>virt</a:t>
            </a:r>
            <a:r>
              <a:rPr lang="en-US" b="0" i="0" dirty="0">
                <a:effectLst/>
                <a:latin typeface="-apple-system"/>
              </a:rPr>
              <a:t>-launcher then uses a local </a:t>
            </a:r>
            <a:r>
              <a:rPr lang="en-US" b="0" i="0" dirty="0" err="1">
                <a:effectLst/>
                <a:latin typeface="-apple-system"/>
              </a:rPr>
              <a:t>libvirtd</a:t>
            </a:r>
            <a:r>
              <a:rPr lang="en-US" b="0" i="0" dirty="0">
                <a:effectLst/>
                <a:latin typeface="-apple-system"/>
              </a:rPr>
              <a:t> instance within its container to start the VMI. From there </a:t>
            </a:r>
            <a:r>
              <a:rPr lang="en-US" b="0" i="0" dirty="0" err="1">
                <a:effectLst/>
                <a:latin typeface="-apple-system"/>
              </a:rPr>
              <a:t>virt</a:t>
            </a:r>
            <a:r>
              <a:rPr lang="en-US" b="0" i="0" dirty="0">
                <a:effectLst/>
                <a:latin typeface="-apple-system"/>
              </a:rPr>
              <a:t>-launcher monitors the VMI process and terminates once the VMI has exited.</a:t>
            </a:r>
          </a:p>
          <a:p>
            <a:pPr algn="l"/>
            <a:r>
              <a:rPr lang="en-US" b="0" i="0" dirty="0">
                <a:effectLst/>
                <a:latin typeface="-apple-system"/>
              </a:rPr>
              <a:t>If the Kubernetes runtime attempts to shutdown the </a:t>
            </a:r>
            <a:r>
              <a:rPr lang="en-US" b="0" i="0" dirty="0" err="1">
                <a:effectLst/>
                <a:latin typeface="-apple-system"/>
              </a:rPr>
              <a:t>virt</a:t>
            </a:r>
            <a:r>
              <a:rPr lang="en-US" b="0" i="0" dirty="0">
                <a:effectLst/>
                <a:latin typeface="-apple-system"/>
              </a:rPr>
              <a:t>-launcher pod before the VMI has exited, </a:t>
            </a:r>
            <a:r>
              <a:rPr lang="en-US" b="0" i="0" dirty="0" err="1">
                <a:effectLst/>
                <a:latin typeface="-apple-system"/>
              </a:rPr>
              <a:t>virt</a:t>
            </a:r>
            <a:r>
              <a:rPr lang="en-US" b="0" i="0" dirty="0">
                <a:effectLst/>
                <a:latin typeface="-apple-system"/>
              </a:rPr>
              <a:t>-launcher forwards signals from Kubernetes to the VMI process and attempts to hold off the termination of the pod until the VMI has shutdown successfully.</a:t>
            </a:r>
          </a:p>
          <a:p>
            <a:endParaRPr lang="en-TR" dirty="0"/>
          </a:p>
        </p:txBody>
      </p:sp>
    </p:spTree>
    <p:extLst>
      <p:ext uri="{BB962C8B-B14F-4D97-AF65-F5344CB8AC3E}">
        <p14:creationId xmlns:p14="http://schemas.microsoft.com/office/powerpoint/2010/main" val="374106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20F5-D640-CAEE-061B-E3DF56F605FE}"/>
              </a:ext>
            </a:extLst>
          </p:cNvPr>
          <p:cNvSpPr>
            <a:spLocks noGrp="1"/>
          </p:cNvSpPr>
          <p:nvPr>
            <p:ph type="title"/>
          </p:nvPr>
        </p:nvSpPr>
        <p:spPr/>
        <p:txBody>
          <a:bodyPr/>
          <a:lstStyle/>
          <a:p>
            <a:r>
              <a:rPr lang="en-TR" dirty="0"/>
              <a:t>Example Flow</a:t>
            </a:r>
          </a:p>
        </p:txBody>
      </p:sp>
      <p:sp>
        <p:nvSpPr>
          <p:cNvPr id="3" name="Content Placeholder 2">
            <a:extLst>
              <a:ext uri="{FF2B5EF4-FFF2-40B4-BE49-F238E27FC236}">
                <a16:creationId xmlns:a16="http://schemas.microsoft.com/office/drawing/2014/main" id="{655886DA-0921-7B0E-D92A-89F2225D77FB}"/>
              </a:ext>
            </a:extLst>
          </p:cNvPr>
          <p:cNvSpPr>
            <a:spLocks noGrp="1"/>
          </p:cNvSpPr>
          <p:nvPr>
            <p:ph idx="1"/>
          </p:nvPr>
        </p:nvSpPr>
        <p:spPr/>
        <p:txBody>
          <a:bodyPr>
            <a:normAutofit fontScale="70000" lnSpcReduction="20000"/>
          </a:bodyPr>
          <a:lstStyle/>
          <a:p>
            <a:r>
              <a:rPr lang="en-TR" dirty="0"/>
              <a:t>VMI’s pod = virt-launcher pod</a:t>
            </a:r>
            <a:endParaRPr lang="en-US" b="0" i="0" dirty="0">
              <a:effectLst/>
              <a:latin typeface="-apple-system"/>
            </a:endParaRPr>
          </a:p>
          <a:p>
            <a:pPr algn="l">
              <a:buFont typeface="+mj-lt"/>
              <a:buAutoNum type="arabicPeriod"/>
            </a:pPr>
            <a:r>
              <a:rPr lang="en-US" b="0" i="0" dirty="0">
                <a:effectLst/>
                <a:latin typeface="-apple-system"/>
              </a:rPr>
              <a:t>A client posts a new VMI definition to the K8s API Server.</a:t>
            </a:r>
          </a:p>
          <a:p>
            <a:pPr algn="l">
              <a:buFont typeface="+mj-lt"/>
              <a:buAutoNum type="arabicPeriod"/>
            </a:pPr>
            <a:r>
              <a:rPr lang="en-US" b="0" i="0" dirty="0">
                <a:effectLst/>
                <a:latin typeface="-apple-system"/>
              </a:rPr>
              <a:t>The K8s API Server validates the input and creates a VMI custom resource.</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-controller observes the creation of the new VMI object and creates a corresponding pod.</a:t>
            </a:r>
          </a:p>
          <a:p>
            <a:pPr algn="l">
              <a:buFont typeface="+mj-lt"/>
              <a:buAutoNum type="arabicPeriod"/>
            </a:pPr>
            <a:r>
              <a:rPr lang="en-US" b="0" i="0" dirty="0">
                <a:effectLst/>
                <a:latin typeface="-apple-system"/>
              </a:rPr>
              <a:t>Kubernetes is scheduling the pod on a host.</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-controller observes that a pod for the VMI got started and updates the </a:t>
            </a:r>
            <a:r>
              <a:rPr lang="en-US" b="0" i="0" dirty="0" err="1">
                <a:effectLst/>
                <a:latin typeface="-apple-system"/>
              </a:rPr>
              <a:t>nodeName</a:t>
            </a:r>
            <a:r>
              <a:rPr lang="en-US" b="0" i="0" dirty="0">
                <a:effectLst/>
                <a:latin typeface="-apple-system"/>
              </a:rPr>
              <a:t> field in </a:t>
            </a:r>
            <a:r>
              <a:rPr lang="en-US" b="0" i="0" dirty="0" err="1">
                <a:effectLst/>
                <a:latin typeface="-apple-system"/>
              </a:rPr>
              <a:t>theVMI</a:t>
            </a:r>
            <a:r>
              <a:rPr lang="en-US" b="0" i="0" dirty="0">
                <a:effectLst/>
                <a:latin typeface="-apple-system"/>
              </a:rPr>
              <a:t> object. Now that the </a:t>
            </a:r>
            <a:r>
              <a:rPr lang="en-US" b="0" i="0" dirty="0" err="1">
                <a:effectLst/>
                <a:latin typeface="-apple-system"/>
              </a:rPr>
              <a:t>nodeName</a:t>
            </a:r>
            <a:r>
              <a:rPr lang="en-US" b="0" i="0" dirty="0">
                <a:effectLst/>
                <a:latin typeface="-apple-system"/>
              </a:rPr>
              <a:t> is set, the responsibility transitions to the </a:t>
            </a:r>
            <a:r>
              <a:rPr lang="en-US" b="0" i="0" dirty="0" err="1">
                <a:effectLst/>
                <a:latin typeface="-apple-system"/>
              </a:rPr>
              <a:t>virt</a:t>
            </a:r>
            <a:r>
              <a:rPr lang="en-US" b="0" i="0" dirty="0">
                <a:effectLst/>
                <a:latin typeface="-apple-system"/>
              </a:rPr>
              <a:t>-handler for any further action.</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-handler (</a:t>
            </a:r>
            <a:r>
              <a:rPr lang="en-US" b="0" i="1" dirty="0" err="1">
                <a:effectLst/>
                <a:latin typeface="-apple-system"/>
              </a:rPr>
              <a:t>DaemonSet</a:t>
            </a:r>
            <a:r>
              <a:rPr lang="en-US" b="0" i="0" dirty="0">
                <a:effectLst/>
                <a:latin typeface="-apple-system"/>
              </a:rPr>
              <a:t>) observes that a VMI got assigned to the host where it is running on.</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-handler is using the </a:t>
            </a:r>
            <a:r>
              <a:rPr lang="en-US" b="0" i="1" dirty="0">
                <a:effectLst/>
                <a:latin typeface="-apple-system"/>
              </a:rPr>
              <a:t>VMI Specification</a:t>
            </a:r>
            <a:r>
              <a:rPr lang="en-US" b="0" i="0" dirty="0">
                <a:effectLst/>
                <a:latin typeface="-apple-system"/>
              </a:rPr>
              <a:t> and signals the creation of the corresponding domain using a </a:t>
            </a:r>
            <a:r>
              <a:rPr lang="en-US" b="0" i="0" dirty="0" err="1">
                <a:effectLst/>
                <a:latin typeface="-apple-system"/>
              </a:rPr>
              <a:t>libvirtd</a:t>
            </a:r>
            <a:r>
              <a:rPr lang="en-US" b="0" i="0" dirty="0">
                <a:effectLst/>
                <a:latin typeface="-apple-system"/>
              </a:rPr>
              <a:t> instance in the VMI's pod.</a:t>
            </a:r>
          </a:p>
          <a:p>
            <a:pPr algn="l">
              <a:buFont typeface="+mj-lt"/>
              <a:buAutoNum type="arabicPeriod"/>
            </a:pPr>
            <a:r>
              <a:rPr lang="en-US" b="0" i="0" dirty="0">
                <a:effectLst/>
                <a:latin typeface="-apple-system"/>
              </a:rPr>
              <a:t>A client deletes the VMI object through the </a:t>
            </a:r>
            <a:r>
              <a:rPr lang="en-US" b="0" i="0" dirty="0" err="1">
                <a:effectLst/>
                <a:latin typeface="-apple-system"/>
              </a:rPr>
              <a:t>virt</a:t>
            </a:r>
            <a:r>
              <a:rPr lang="en-US" b="0" i="0" dirty="0">
                <a:effectLst/>
                <a:latin typeface="-apple-system"/>
              </a:rPr>
              <a:t>-</a:t>
            </a:r>
            <a:r>
              <a:rPr lang="en-US" b="0" i="0" dirty="0" err="1">
                <a:effectLst/>
                <a:latin typeface="-apple-system"/>
              </a:rPr>
              <a:t>api</a:t>
            </a:r>
            <a:r>
              <a:rPr lang="en-US" b="0" i="0" dirty="0">
                <a:effectLst/>
                <a:latin typeface="-apple-system"/>
              </a:rPr>
              <a:t>-server.</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-handler observes the deletion and turns off the domain.</a:t>
            </a:r>
          </a:p>
        </p:txBody>
      </p:sp>
    </p:spTree>
    <p:extLst>
      <p:ext uri="{BB962C8B-B14F-4D97-AF65-F5344CB8AC3E}">
        <p14:creationId xmlns:p14="http://schemas.microsoft.com/office/powerpoint/2010/main" val="162361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C32428-E860-9729-6200-29158888D26A}"/>
              </a:ext>
            </a:extLst>
          </p:cNvPr>
          <p:cNvSpPr>
            <a:spLocks noGrp="1"/>
          </p:cNvSpPr>
          <p:nvPr>
            <p:ph idx="1"/>
          </p:nvPr>
        </p:nvSpPr>
        <p:spPr>
          <a:xfrm>
            <a:off x="630936" y="2660904"/>
            <a:ext cx="4818888" cy="3547872"/>
          </a:xfrm>
        </p:spPr>
        <p:txBody>
          <a:bodyPr anchor="t">
            <a:normAutofit/>
          </a:bodyPr>
          <a:lstStyle/>
          <a:p>
            <a:r>
              <a:rPr lang="en-TR" sz="1900" dirty="0"/>
              <a:t>How to install kubevirt?</a:t>
            </a:r>
          </a:p>
          <a:p>
            <a:pPr lvl="1"/>
            <a:r>
              <a:rPr lang="en-TR" sz="1900" dirty="0"/>
              <a:t>Nested virtualization for the nodes should be enabled</a:t>
            </a:r>
          </a:p>
          <a:p>
            <a:pPr lvl="1"/>
            <a:r>
              <a:rPr lang="en-TR" sz="1900" dirty="0"/>
              <a:t>Deploy kubevirt operator (</a:t>
            </a:r>
            <a:r>
              <a:rPr lang="en-US" sz="1900" dirty="0"/>
              <a:t>manages the lifecycle of all the </a:t>
            </a:r>
            <a:r>
              <a:rPr lang="en-US" sz="1900" dirty="0" err="1"/>
              <a:t>KubeVirt</a:t>
            </a:r>
            <a:r>
              <a:rPr lang="en-US" sz="1900" dirty="0"/>
              <a:t> core components.)</a:t>
            </a:r>
            <a:endParaRPr lang="en-TR" sz="1900" dirty="0"/>
          </a:p>
          <a:p>
            <a:pPr lvl="1"/>
            <a:r>
              <a:rPr lang="en-US" sz="1900" dirty="0"/>
              <a:t>Deploy </a:t>
            </a:r>
            <a:r>
              <a:rPr lang="en-US" sz="1900" dirty="0" err="1"/>
              <a:t>Kubevirt</a:t>
            </a:r>
            <a:r>
              <a:rPr lang="en-US" sz="1900" dirty="0"/>
              <a:t> Custom Resource Definitions (Deploy core </a:t>
            </a:r>
            <a:r>
              <a:rPr lang="en-US" sz="1900" dirty="0" err="1"/>
              <a:t>kubevirt</a:t>
            </a:r>
            <a:r>
              <a:rPr lang="en-US" sz="1900" dirty="0"/>
              <a:t> components)</a:t>
            </a:r>
          </a:p>
          <a:p>
            <a:pPr lvl="1"/>
            <a:r>
              <a:rPr lang="en-US" sz="1900" dirty="0"/>
              <a:t>Install </a:t>
            </a:r>
            <a:r>
              <a:rPr lang="en-US" sz="1900" dirty="0" err="1"/>
              <a:t>virtctl</a:t>
            </a:r>
            <a:r>
              <a:rPr lang="en-US" sz="1900" dirty="0"/>
              <a:t> (for quick access to the serial and graphical ports of a VM and also handle start/stop operations.)</a:t>
            </a:r>
          </a:p>
          <a:p>
            <a:pPr lvl="1"/>
            <a:endParaRPr lang="en-TR" sz="1900" dirty="0"/>
          </a:p>
        </p:txBody>
      </p:sp>
      <p:pic>
        <p:nvPicPr>
          <p:cNvPr id="5" name="Picture 4" descr="A screenshot of a computer program&#10;&#10;Description automatically generated">
            <a:extLst>
              <a:ext uri="{FF2B5EF4-FFF2-40B4-BE49-F238E27FC236}">
                <a16:creationId xmlns:a16="http://schemas.microsoft.com/office/drawing/2014/main" id="{8F2F17F7-F305-1FF1-50DB-6D330897CA4A}"/>
              </a:ext>
            </a:extLst>
          </p:cNvPr>
          <p:cNvPicPr>
            <a:picLocks noChangeAspect="1"/>
          </p:cNvPicPr>
          <p:nvPr/>
        </p:nvPicPr>
        <p:blipFill>
          <a:blip r:embed="rId2"/>
          <a:stretch>
            <a:fillRect/>
          </a:stretch>
        </p:blipFill>
        <p:spPr>
          <a:xfrm>
            <a:off x="6099048" y="1688955"/>
            <a:ext cx="5458968" cy="3480090"/>
          </a:xfrm>
          <a:prstGeom prst="rect">
            <a:avLst/>
          </a:prstGeom>
        </p:spPr>
      </p:pic>
    </p:spTree>
    <p:extLst>
      <p:ext uri="{BB962C8B-B14F-4D97-AF65-F5344CB8AC3E}">
        <p14:creationId xmlns:p14="http://schemas.microsoft.com/office/powerpoint/2010/main" val="314013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2810-3772-268A-877B-CD6661153F83}"/>
              </a:ext>
            </a:extLst>
          </p:cNvPr>
          <p:cNvSpPr>
            <a:spLocks noGrp="1"/>
          </p:cNvSpPr>
          <p:nvPr>
            <p:ph type="title"/>
          </p:nvPr>
        </p:nvSpPr>
        <p:spPr>
          <a:xfrm>
            <a:off x="871442" y="685800"/>
            <a:ext cx="4353116" cy="1474666"/>
          </a:xfrm>
        </p:spPr>
        <p:txBody>
          <a:bodyPr anchor="b">
            <a:normAutofit/>
          </a:bodyPr>
          <a:lstStyle/>
          <a:p>
            <a:pPr algn="ctr"/>
            <a:r>
              <a:rPr lang="en-TR" sz="3200" dirty="0">
                <a:solidFill>
                  <a:srgbClr val="595959"/>
                </a:solidFill>
              </a:rPr>
              <a:t>How to Create a VM?</a:t>
            </a:r>
          </a:p>
        </p:txBody>
      </p:sp>
      <p:sp>
        <p:nvSpPr>
          <p:cNvPr id="3" name="Content Placeholder 2">
            <a:extLst>
              <a:ext uri="{FF2B5EF4-FFF2-40B4-BE49-F238E27FC236}">
                <a16:creationId xmlns:a16="http://schemas.microsoft.com/office/drawing/2014/main" id="{F149F063-1A65-5B27-BF35-D21D2FDB22ED}"/>
              </a:ext>
            </a:extLst>
          </p:cNvPr>
          <p:cNvSpPr>
            <a:spLocks noGrp="1"/>
          </p:cNvSpPr>
          <p:nvPr>
            <p:ph idx="1"/>
          </p:nvPr>
        </p:nvSpPr>
        <p:spPr>
          <a:xfrm>
            <a:off x="871442" y="2447337"/>
            <a:ext cx="4353116" cy="3770434"/>
          </a:xfrm>
        </p:spPr>
        <p:txBody>
          <a:bodyPr anchor="t">
            <a:normAutofit/>
          </a:bodyPr>
          <a:lstStyle/>
          <a:p>
            <a:r>
              <a:rPr lang="en-TR" sz="2000" dirty="0">
                <a:solidFill>
                  <a:srgbClr val="595959"/>
                </a:solidFill>
              </a:rPr>
              <a:t>Create a manifest file for the definition of VM</a:t>
            </a:r>
          </a:p>
          <a:p>
            <a:r>
              <a:rPr lang="en-TR" sz="2000" dirty="0">
                <a:solidFill>
                  <a:srgbClr val="595959"/>
                </a:solidFill>
              </a:rPr>
              <a:t>Apply the manifest</a:t>
            </a:r>
          </a:p>
          <a:p>
            <a:endParaRPr lang="en-TR" sz="2000" dirty="0">
              <a:solidFill>
                <a:srgbClr val="595959"/>
              </a:solidFill>
            </a:endParaRPr>
          </a:p>
          <a:p>
            <a:endParaRPr lang="en-TR" sz="2000" dirty="0">
              <a:solidFill>
                <a:srgbClr val="595959"/>
              </a:solidFill>
            </a:endParaRPr>
          </a:p>
          <a:p>
            <a:r>
              <a:rPr lang="en-TR" sz="2000" dirty="0">
                <a:solidFill>
                  <a:srgbClr val="595959"/>
                </a:solidFill>
              </a:rPr>
              <a:t>Start the vm via virtctl</a:t>
            </a:r>
          </a:p>
          <a:p>
            <a:endParaRPr lang="en-TR" sz="2000" dirty="0">
              <a:solidFill>
                <a:srgbClr val="595959"/>
              </a:solidFill>
            </a:endParaRPr>
          </a:p>
          <a:p>
            <a:endParaRPr lang="en-TR" sz="2000" dirty="0">
              <a:solidFill>
                <a:srgbClr val="595959"/>
              </a:solidFill>
            </a:endParaRPr>
          </a:p>
        </p:txBody>
      </p:sp>
      <p:pic>
        <p:nvPicPr>
          <p:cNvPr id="5" name="Picture 4" descr="A screen shot of a computer&#10;&#10;Description automatically generated">
            <a:extLst>
              <a:ext uri="{FF2B5EF4-FFF2-40B4-BE49-F238E27FC236}">
                <a16:creationId xmlns:a16="http://schemas.microsoft.com/office/drawing/2014/main" id="{CCACCED3-BC54-67B7-B846-20F2B2BB03F8}"/>
              </a:ext>
            </a:extLst>
          </p:cNvPr>
          <p:cNvPicPr>
            <a:picLocks noChangeAspect="1"/>
          </p:cNvPicPr>
          <p:nvPr/>
        </p:nvPicPr>
        <p:blipFill>
          <a:blip r:embed="rId2"/>
          <a:stretch>
            <a:fillRect/>
          </a:stretch>
        </p:blipFill>
        <p:spPr>
          <a:xfrm>
            <a:off x="6967442" y="0"/>
            <a:ext cx="4766310" cy="6858000"/>
          </a:xfrm>
          <a:prstGeom prst="rect">
            <a:avLst/>
          </a:prstGeom>
        </p:spPr>
      </p:pic>
      <p:pic>
        <p:nvPicPr>
          <p:cNvPr id="14" name="Picture 13">
            <a:extLst>
              <a:ext uri="{FF2B5EF4-FFF2-40B4-BE49-F238E27FC236}">
                <a16:creationId xmlns:a16="http://schemas.microsoft.com/office/drawing/2014/main" id="{AD6E734C-3971-D449-6311-C71C9665BD13}"/>
              </a:ext>
            </a:extLst>
          </p:cNvPr>
          <p:cNvPicPr>
            <a:picLocks noChangeAspect="1"/>
          </p:cNvPicPr>
          <p:nvPr/>
        </p:nvPicPr>
        <p:blipFill>
          <a:blip r:embed="rId3"/>
          <a:stretch>
            <a:fillRect/>
          </a:stretch>
        </p:blipFill>
        <p:spPr>
          <a:xfrm>
            <a:off x="538163" y="4769463"/>
            <a:ext cx="6327789" cy="749808"/>
          </a:xfrm>
          <a:prstGeom prst="rect">
            <a:avLst/>
          </a:prstGeom>
        </p:spPr>
      </p:pic>
      <p:pic>
        <p:nvPicPr>
          <p:cNvPr id="16" name="Picture 15">
            <a:extLst>
              <a:ext uri="{FF2B5EF4-FFF2-40B4-BE49-F238E27FC236}">
                <a16:creationId xmlns:a16="http://schemas.microsoft.com/office/drawing/2014/main" id="{97A84629-EB40-4428-C1FC-969541FA3997}"/>
              </a:ext>
            </a:extLst>
          </p:cNvPr>
          <p:cNvPicPr>
            <a:picLocks noChangeAspect="1"/>
          </p:cNvPicPr>
          <p:nvPr/>
        </p:nvPicPr>
        <p:blipFill>
          <a:blip r:embed="rId4"/>
          <a:stretch>
            <a:fillRect/>
          </a:stretch>
        </p:blipFill>
        <p:spPr>
          <a:xfrm>
            <a:off x="538162" y="3650338"/>
            <a:ext cx="6327790" cy="478895"/>
          </a:xfrm>
          <a:prstGeom prst="rect">
            <a:avLst/>
          </a:prstGeom>
        </p:spPr>
      </p:pic>
    </p:spTree>
    <p:extLst>
      <p:ext uri="{BB962C8B-B14F-4D97-AF65-F5344CB8AC3E}">
        <p14:creationId xmlns:p14="http://schemas.microsoft.com/office/powerpoint/2010/main" val="2394030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194</TotalTime>
  <Words>1638</Words>
  <Application>Microsoft Macintosh PowerPoint</Application>
  <PresentationFormat>Widescreen</PresentationFormat>
  <Paragraphs>74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Aptos</vt:lpstr>
      <vt:lpstr>Aptos Display</vt:lpstr>
      <vt:lpstr>Arial</vt:lpstr>
      <vt:lpstr>inherit</vt:lpstr>
      <vt:lpstr>Open Sans</vt:lpstr>
      <vt:lpstr>Source Sans Pro</vt:lpstr>
      <vt:lpstr>Times New Roman</vt:lpstr>
      <vt:lpstr>Office Theme</vt:lpstr>
      <vt:lpstr>KUBEVIRT</vt:lpstr>
      <vt:lpstr>PowerPoint Presentation</vt:lpstr>
      <vt:lpstr>Why Kubevirt?</vt:lpstr>
      <vt:lpstr>Use Cases</vt:lpstr>
      <vt:lpstr>KubeVirt Architecture</vt:lpstr>
      <vt:lpstr>virt-launcher</vt:lpstr>
      <vt:lpstr>Example Flow</vt:lpstr>
      <vt:lpstr>PowerPoint Presentation</vt:lpstr>
      <vt:lpstr>How to Create a VM?</vt:lpstr>
      <vt:lpstr>Kubevirt Horizontal Scaling</vt:lpstr>
      <vt:lpstr>PowerPoint Presentation</vt:lpstr>
      <vt:lpstr>PowerPoint Presentation</vt:lpstr>
      <vt:lpstr>PowerPoint Presentation</vt:lpstr>
      <vt:lpstr>PowerPoint Presentation</vt:lpstr>
      <vt:lpstr>Live Vm Migration</vt:lpstr>
      <vt:lpstr>PowerPoint Presentation</vt:lpstr>
      <vt:lpstr>PowerPoint Presentation</vt:lpstr>
      <vt:lpstr>Paramaters</vt:lpstr>
      <vt:lpstr>Container Migration</vt:lpstr>
      <vt:lpstr>https://ieeexplore.ieee.org/stamp/stamp.jsp?tp=&amp;arnumber=9799256</vt:lpstr>
      <vt:lpstr>PowerPoint Presentation</vt:lpstr>
      <vt:lpstr>https://ieeexplore.ieee.org/stamp/stamp.jsp?tp=&amp;arnumber=9155403</vt:lpstr>
      <vt:lpstr>PowerPoint Presentation</vt:lpstr>
      <vt:lpstr>Persistent Storage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KUBEVIRT</dc:title>
  <dc:creator>Ömer Şafak BEBEK</dc:creator>
  <cp:lastModifiedBy>Ömer Şafak BEBEK</cp:lastModifiedBy>
  <cp:revision>1</cp:revision>
  <dcterms:created xsi:type="dcterms:W3CDTF">2024-05-07T08:37:20Z</dcterms:created>
  <dcterms:modified xsi:type="dcterms:W3CDTF">2024-05-07T11:51:30Z</dcterms:modified>
</cp:coreProperties>
</file>