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2" r:id="rId3"/>
    <p:sldId id="283" r:id="rId4"/>
    <p:sldId id="258" r:id="rId5"/>
    <p:sldId id="284" r:id="rId6"/>
    <p:sldId id="260" r:id="rId7"/>
    <p:sldId id="285" r:id="rId8"/>
    <p:sldId id="261" r:id="rId9"/>
    <p:sldId id="262" r:id="rId10"/>
    <p:sldId id="263" r:id="rId11"/>
    <p:sldId id="264" r:id="rId12"/>
    <p:sldId id="265" r:id="rId13"/>
    <p:sldId id="269" r:id="rId14"/>
    <p:sldId id="270" r:id="rId15"/>
    <p:sldId id="271" r:id="rId16"/>
    <p:sldId id="259" r:id="rId17"/>
    <p:sldId id="272" r:id="rId18"/>
    <p:sldId id="274" r:id="rId19"/>
    <p:sldId id="275" r:id="rId20"/>
    <p:sldId id="277" r:id="rId21"/>
    <p:sldId id="267" r:id="rId22"/>
    <p:sldId id="278" r:id="rId23"/>
    <p:sldId id="279" r:id="rId24"/>
    <p:sldId id="286" r:id="rId25"/>
    <p:sldId id="273" r:id="rId26"/>
    <p:sldId id="280" r:id="rId27"/>
    <p:sldId id="281" r:id="rId28"/>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1"/>
  </p:normalViewPr>
  <p:slideViewPr>
    <p:cSldViewPr snapToGrid="0">
      <p:cViewPr>
        <p:scale>
          <a:sx n="85" d="100"/>
          <a:sy n="85" d="100"/>
        </p:scale>
        <p:origin x="159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37DB-DF0C-1490-AFFD-DC6BAE5000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A26BB961-C62C-DE0B-69DE-066E14B14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3CD03A6C-FFCB-D931-B7D8-149BCD3D75F6}"/>
              </a:ext>
            </a:extLst>
          </p:cNvPr>
          <p:cNvSpPr>
            <a:spLocks noGrp="1"/>
          </p:cNvSpPr>
          <p:nvPr>
            <p:ph type="dt" sz="half" idx="10"/>
          </p:nvPr>
        </p:nvSpPr>
        <p:spPr/>
        <p:txBody>
          <a:bodyPr/>
          <a:lstStyle/>
          <a:p>
            <a:fld id="{E3A0E277-B8F6-9244-BC74-BD630CFAE389}" type="datetimeFigureOut">
              <a:rPr lang="en-TR" smtClean="0"/>
              <a:t>8.05.2024</a:t>
            </a:fld>
            <a:endParaRPr lang="en-TR"/>
          </a:p>
        </p:txBody>
      </p:sp>
      <p:sp>
        <p:nvSpPr>
          <p:cNvPr id="5" name="Footer Placeholder 4">
            <a:extLst>
              <a:ext uri="{FF2B5EF4-FFF2-40B4-BE49-F238E27FC236}">
                <a16:creationId xmlns:a16="http://schemas.microsoft.com/office/drawing/2014/main" id="{90810D8F-BBE3-8BB0-F00A-14F70845317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714D5FF-1983-9D25-1873-F8F0C790C10F}"/>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220109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AEF2-D6CB-0BBE-2B2B-AF9D1DA3D0B1}"/>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070D6961-25CC-E67E-468A-39F695B575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BE359A8B-511A-A2B9-44A1-3FBA1E2D94EB}"/>
              </a:ext>
            </a:extLst>
          </p:cNvPr>
          <p:cNvSpPr>
            <a:spLocks noGrp="1"/>
          </p:cNvSpPr>
          <p:nvPr>
            <p:ph type="dt" sz="half" idx="10"/>
          </p:nvPr>
        </p:nvSpPr>
        <p:spPr/>
        <p:txBody>
          <a:bodyPr/>
          <a:lstStyle/>
          <a:p>
            <a:fld id="{E3A0E277-B8F6-9244-BC74-BD630CFAE389}" type="datetimeFigureOut">
              <a:rPr lang="en-TR" smtClean="0"/>
              <a:t>8.05.2024</a:t>
            </a:fld>
            <a:endParaRPr lang="en-TR"/>
          </a:p>
        </p:txBody>
      </p:sp>
      <p:sp>
        <p:nvSpPr>
          <p:cNvPr id="5" name="Footer Placeholder 4">
            <a:extLst>
              <a:ext uri="{FF2B5EF4-FFF2-40B4-BE49-F238E27FC236}">
                <a16:creationId xmlns:a16="http://schemas.microsoft.com/office/drawing/2014/main" id="{F02773F6-D732-A083-8437-656BE0BC0FDB}"/>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95D3B298-DBC0-9FF6-7268-B20620908278}"/>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17916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C2D6E-F5F9-0647-E6BF-B7B5A6886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FCB069F7-A829-B6A2-AB37-FC05A33B4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AEE8879D-01B7-AA4F-7D1A-AA205C4B8D6C}"/>
              </a:ext>
            </a:extLst>
          </p:cNvPr>
          <p:cNvSpPr>
            <a:spLocks noGrp="1"/>
          </p:cNvSpPr>
          <p:nvPr>
            <p:ph type="dt" sz="half" idx="10"/>
          </p:nvPr>
        </p:nvSpPr>
        <p:spPr/>
        <p:txBody>
          <a:bodyPr/>
          <a:lstStyle/>
          <a:p>
            <a:fld id="{E3A0E277-B8F6-9244-BC74-BD630CFAE389}" type="datetimeFigureOut">
              <a:rPr lang="en-TR" smtClean="0"/>
              <a:t>8.05.2024</a:t>
            </a:fld>
            <a:endParaRPr lang="en-TR"/>
          </a:p>
        </p:txBody>
      </p:sp>
      <p:sp>
        <p:nvSpPr>
          <p:cNvPr id="5" name="Footer Placeholder 4">
            <a:extLst>
              <a:ext uri="{FF2B5EF4-FFF2-40B4-BE49-F238E27FC236}">
                <a16:creationId xmlns:a16="http://schemas.microsoft.com/office/drawing/2014/main" id="{EAD8D87D-E7D0-444D-170C-ED663B4A9C08}"/>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2C3FD876-5917-AD84-B2A0-B583788761BC}"/>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3896645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18E3-8D9E-9C77-2712-9BED2EAE8361}"/>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68746A71-B551-B105-D265-742184663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E099921A-E001-70F6-927B-E23E290F4B0E}"/>
              </a:ext>
            </a:extLst>
          </p:cNvPr>
          <p:cNvSpPr>
            <a:spLocks noGrp="1"/>
          </p:cNvSpPr>
          <p:nvPr>
            <p:ph type="dt" sz="half" idx="10"/>
          </p:nvPr>
        </p:nvSpPr>
        <p:spPr/>
        <p:txBody>
          <a:bodyPr/>
          <a:lstStyle/>
          <a:p>
            <a:fld id="{E3A0E277-B8F6-9244-BC74-BD630CFAE389}" type="datetimeFigureOut">
              <a:rPr lang="en-TR" smtClean="0"/>
              <a:t>8.05.2024</a:t>
            </a:fld>
            <a:endParaRPr lang="en-TR"/>
          </a:p>
        </p:txBody>
      </p:sp>
      <p:sp>
        <p:nvSpPr>
          <p:cNvPr id="5" name="Footer Placeholder 4">
            <a:extLst>
              <a:ext uri="{FF2B5EF4-FFF2-40B4-BE49-F238E27FC236}">
                <a16:creationId xmlns:a16="http://schemas.microsoft.com/office/drawing/2014/main" id="{12310D1D-8C5F-9300-6F81-54F594AB5257}"/>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FD51B68-2020-3771-CF28-692AC368EC64}"/>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98272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CB36-1DF1-A0AA-B732-48DD6287B7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E68B6A6B-B510-56F1-B841-AFC2DF89AAA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69809E-68AE-8DB6-5E9F-5899FF90DFA6}"/>
              </a:ext>
            </a:extLst>
          </p:cNvPr>
          <p:cNvSpPr>
            <a:spLocks noGrp="1"/>
          </p:cNvSpPr>
          <p:nvPr>
            <p:ph type="dt" sz="half" idx="10"/>
          </p:nvPr>
        </p:nvSpPr>
        <p:spPr/>
        <p:txBody>
          <a:bodyPr/>
          <a:lstStyle/>
          <a:p>
            <a:fld id="{E3A0E277-B8F6-9244-BC74-BD630CFAE389}" type="datetimeFigureOut">
              <a:rPr lang="en-TR" smtClean="0"/>
              <a:t>8.05.2024</a:t>
            </a:fld>
            <a:endParaRPr lang="en-TR"/>
          </a:p>
        </p:txBody>
      </p:sp>
      <p:sp>
        <p:nvSpPr>
          <p:cNvPr id="5" name="Footer Placeholder 4">
            <a:extLst>
              <a:ext uri="{FF2B5EF4-FFF2-40B4-BE49-F238E27FC236}">
                <a16:creationId xmlns:a16="http://schemas.microsoft.com/office/drawing/2014/main" id="{4097BEE4-DC56-3ED4-2677-667CE6A4873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86E98FD3-98E4-0FAF-3FD1-C1B9FF76E0FD}"/>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4230501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F5A34-4623-4685-9DD8-A4EE87546E10}"/>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D3064A6E-7574-7702-8EE8-CD45EB5A3F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7EECD7D0-40B2-FCEF-92D3-73BAB8F089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5EFC47DC-069B-D63B-1228-043C02E2AA6F}"/>
              </a:ext>
            </a:extLst>
          </p:cNvPr>
          <p:cNvSpPr>
            <a:spLocks noGrp="1"/>
          </p:cNvSpPr>
          <p:nvPr>
            <p:ph type="dt" sz="half" idx="10"/>
          </p:nvPr>
        </p:nvSpPr>
        <p:spPr/>
        <p:txBody>
          <a:bodyPr/>
          <a:lstStyle/>
          <a:p>
            <a:fld id="{E3A0E277-B8F6-9244-BC74-BD630CFAE389}" type="datetimeFigureOut">
              <a:rPr lang="en-TR" smtClean="0"/>
              <a:t>8.05.2024</a:t>
            </a:fld>
            <a:endParaRPr lang="en-TR"/>
          </a:p>
        </p:txBody>
      </p:sp>
      <p:sp>
        <p:nvSpPr>
          <p:cNvPr id="6" name="Footer Placeholder 5">
            <a:extLst>
              <a:ext uri="{FF2B5EF4-FFF2-40B4-BE49-F238E27FC236}">
                <a16:creationId xmlns:a16="http://schemas.microsoft.com/office/drawing/2014/main" id="{009B5448-E461-E053-FD70-0953A7E64898}"/>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9AE384DC-0A7F-32DD-0DAA-82876A40D644}"/>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12584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23DF-5D34-ED77-9FE3-434744CEF2ED}"/>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9E91A500-1E1C-07B7-8977-E362D8BF25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10913-489A-3829-51AF-09C1956E15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D1A1A098-01E0-5828-F67C-ACF962A549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08BEE5-A11C-9A67-B151-462F1258FA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687C7F78-F02A-D1CD-5138-87DDCDEFDFB3}"/>
              </a:ext>
            </a:extLst>
          </p:cNvPr>
          <p:cNvSpPr>
            <a:spLocks noGrp="1"/>
          </p:cNvSpPr>
          <p:nvPr>
            <p:ph type="dt" sz="half" idx="10"/>
          </p:nvPr>
        </p:nvSpPr>
        <p:spPr/>
        <p:txBody>
          <a:bodyPr/>
          <a:lstStyle/>
          <a:p>
            <a:fld id="{E3A0E277-B8F6-9244-BC74-BD630CFAE389}" type="datetimeFigureOut">
              <a:rPr lang="en-TR" smtClean="0"/>
              <a:t>8.05.2024</a:t>
            </a:fld>
            <a:endParaRPr lang="en-TR"/>
          </a:p>
        </p:txBody>
      </p:sp>
      <p:sp>
        <p:nvSpPr>
          <p:cNvPr id="8" name="Footer Placeholder 7">
            <a:extLst>
              <a:ext uri="{FF2B5EF4-FFF2-40B4-BE49-F238E27FC236}">
                <a16:creationId xmlns:a16="http://schemas.microsoft.com/office/drawing/2014/main" id="{E0E0152C-E818-F2A3-981F-2CCA90C3932C}"/>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FD4CD21E-2DEF-936D-C29F-6F1963CB852A}"/>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1936052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925C-BC30-2725-915A-CFCEF6552253}"/>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D728B81B-9121-2668-CF5A-6FBE66B6AB0E}"/>
              </a:ext>
            </a:extLst>
          </p:cNvPr>
          <p:cNvSpPr>
            <a:spLocks noGrp="1"/>
          </p:cNvSpPr>
          <p:nvPr>
            <p:ph type="dt" sz="half" idx="10"/>
          </p:nvPr>
        </p:nvSpPr>
        <p:spPr/>
        <p:txBody>
          <a:bodyPr/>
          <a:lstStyle/>
          <a:p>
            <a:fld id="{E3A0E277-B8F6-9244-BC74-BD630CFAE389}" type="datetimeFigureOut">
              <a:rPr lang="en-TR" smtClean="0"/>
              <a:t>8.05.2024</a:t>
            </a:fld>
            <a:endParaRPr lang="en-TR"/>
          </a:p>
        </p:txBody>
      </p:sp>
      <p:sp>
        <p:nvSpPr>
          <p:cNvPr id="4" name="Footer Placeholder 3">
            <a:extLst>
              <a:ext uri="{FF2B5EF4-FFF2-40B4-BE49-F238E27FC236}">
                <a16:creationId xmlns:a16="http://schemas.microsoft.com/office/drawing/2014/main" id="{79EF8CD6-D38F-9965-4870-183B6A757F76}"/>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51D916C0-4F69-A08E-0294-E164D5840962}"/>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106875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D2B8C1-D2B3-2F2D-11AA-6924D05DF183}"/>
              </a:ext>
            </a:extLst>
          </p:cNvPr>
          <p:cNvSpPr>
            <a:spLocks noGrp="1"/>
          </p:cNvSpPr>
          <p:nvPr>
            <p:ph type="dt" sz="half" idx="10"/>
          </p:nvPr>
        </p:nvSpPr>
        <p:spPr/>
        <p:txBody>
          <a:bodyPr/>
          <a:lstStyle/>
          <a:p>
            <a:fld id="{E3A0E277-B8F6-9244-BC74-BD630CFAE389}" type="datetimeFigureOut">
              <a:rPr lang="en-TR" smtClean="0"/>
              <a:t>8.05.2024</a:t>
            </a:fld>
            <a:endParaRPr lang="en-TR"/>
          </a:p>
        </p:txBody>
      </p:sp>
      <p:sp>
        <p:nvSpPr>
          <p:cNvPr id="3" name="Footer Placeholder 2">
            <a:extLst>
              <a:ext uri="{FF2B5EF4-FFF2-40B4-BE49-F238E27FC236}">
                <a16:creationId xmlns:a16="http://schemas.microsoft.com/office/drawing/2014/main" id="{4D57E869-7F35-CDEE-5A5E-73B6B3616FE8}"/>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CAC7E172-264E-5554-AB94-E71AE993618B}"/>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405483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9598-977B-B8C9-5B3C-B99573EC48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6683AA9D-2EF9-AFB4-6D4F-137174D4C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39EC0DBD-E977-59E6-D19E-F180963BC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4E96C7-29E4-5E92-3B7B-13D81EE58E5B}"/>
              </a:ext>
            </a:extLst>
          </p:cNvPr>
          <p:cNvSpPr>
            <a:spLocks noGrp="1"/>
          </p:cNvSpPr>
          <p:nvPr>
            <p:ph type="dt" sz="half" idx="10"/>
          </p:nvPr>
        </p:nvSpPr>
        <p:spPr/>
        <p:txBody>
          <a:bodyPr/>
          <a:lstStyle/>
          <a:p>
            <a:fld id="{E3A0E277-B8F6-9244-BC74-BD630CFAE389}" type="datetimeFigureOut">
              <a:rPr lang="en-TR" smtClean="0"/>
              <a:t>8.05.2024</a:t>
            </a:fld>
            <a:endParaRPr lang="en-TR"/>
          </a:p>
        </p:txBody>
      </p:sp>
      <p:sp>
        <p:nvSpPr>
          <p:cNvPr id="6" name="Footer Placeholder 5">
            <a:extLst>
              <a:ext uri="{FF2B5EF4-FFF2-40B4-BE49-F238E27FC236}">
                <a16:creationId xmlns:a16="http://schemas.microsoft.com/office/drawing/2014/main" id="{2658549B-9B0B-1CE3-47D6-0D3E74FC7B12}"/>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BC4B8817-89AB-E6B1-9C92-37B6EA4B8789}"/>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38182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C044-3DE1-B981-E4AA-AD95E7377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2575A1FF-A5C7-EACA-5B5A-4F3FACE40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03E67117-D429-8687-29F9-5BB641244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DA9E6C-B2FD-3AFF-765F-EB704AF2FE16}"/>
              </a:ext>
            </a:extLst>
          </p:cNvPr>
          <p:cNvSpPr>
            <a:spLocks noGrp="1"/>
          </p:cNvSpPr>
          <p:nvPr>
            <p:ph type="dt" sz="half" idx="10"/>
          </p:nvPr>
        </p:nvSpPr>
        <p:spPr/>
        <p:txBody>
          <a:bodyPr/>
          <a:lstStyle/>
          <a:p>
            <a:fld id="{E3A0E277-B8F6-9244-BC74-BD630CFAE389}" type="datetimeFigureOut">
              <a:rPr lang="en-TR" smtClean="0"/>
              <a:t>8.05.2024</a:t>
            </a:fld>
            <a:endParaRPr lang="en-TR"/>
          </a:p>
        </p:txBody>
      </p:sp>
      <p:sp>
        <p:nvSpPr>
          <p:cNvPr id="6" name="Footer Placeholder 5">
            <a:extLst>
              <a:ext uri="{FF2B5EF4-FFF2-40B4-BE49-F238E27FC236}">
                <a16:creationId xmlns:a16="http://schemas.microsoft.com/office/drawing/2014/main" id="{AC63976C-E42D-E3F7-0FCE-58B6517A359A}"/>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E4EDB73F-07FE-00A1-CF38-B69D8FCE4065}"/>
              </a:ext>
            </a:extLst>
          </p:cNvPr>
          <p:cNvSpPr>
            <a:spLocks noGrp="1"/>
          </p:cNvSpPr>
          <p:nvPr>
            <p:ph type="sldNum" sz="quarter" idx="12"/>
          </p:nvPr>
        </p:nvSpPr>
        <p:spPr/>
        <p:txBody>
          <a:bodyPr/>
          <a:lstStyle/>
          <a:p>
            <a:fld id="{88B0D354-1D33-F147-9C02-6ACEFBFC93C3}" type="slidenum">
              <a:rPr lang="en-TR" smtClean="0"/>
              <a:t>‹#›</a:t>
            </a:fld>
            <a:endParaRPr lang="en-TR"/>
          </a:p>
        </p:txBody>
      </p:sp>
    </p:spTree>
    <p:extLst>
      <p:ext uri="{BB962C8B-B14F-4D97-AF65-F5344CB8AC3E}">
        <p14:creationId xmlns:p14="http://schemas.microsoft.com/office/powerpoint/2010/main" val="382441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873C67-C90C-E440-656B-6A61A90AC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9A579D80-900F-DAD6-1D8B-8E5C1F8D6A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A50F60AF-48C5-B281-C932-74D27FF939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A0E277-B8F6-9244-BC74-BD630CFAE389}" type="datetimeFigureOut">
              <a:rPr lang="en-TR" smtClean="0"/>
              <a:t>8.05.2024</a:t>
            </a:fld>
            <a:endParaRPr lang="en-TR"/>
          </a:p>
        </p:txBody>
      </p:sp>
      <p:sp>
        <p:nvSpPr>
          <p:cNvPr id="5" name="Footer Placeholder 4">
            <a:extLst>
              <a:ext uri="{FF2B5EF4-FFF2-40B4-BE49-F238E27FC236}">
                <a16:creationId xmlns:a16="http://schemas.microsoft.com/office/drawing/2014/main" id="{5B4AB2C2-B3F8-8D85-6C79-EC1FB2D842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R"/>
          </a:p>
        </p:txBody>
      </p:sp>
      <p:sp>
        <p:nvSpPr>
          <p:cNvPr id="6" name="Slide Number Placeholder 5">
            <a:extLst>
              <a:ext uri="{FF2B5EF4-FFF2-40B4-BE49-F238E27FC236}">
                <a16:creationId xmlns:a16="http://schemas.microsoft.com/office/drawing/2014/main" id="{6EF77EB7-9EBD-74FE-AE08-4D18C4AFA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B0D354-1D33-F147-9C02-6ACEFBFC93C3}" type="slidenum">
              <a:rPr lang="en-TR" smtClean="0"/>
              <a:t>‹#›</a:t>
            </a:fld>
            <a:endParaRPr lang="en-TR"/>
          </a:p>
        </p:txBody>
      </p:sp>
    </p:spTree>
    <p:extLst>
      <p:ext uri="{BB962C8B-B14F-4D97-AF65-F5344CB8AC3E}">
        <p14:creationId xmlns:p14="http://schemas.microsoft.com/office/powerpoint/2010/main" val="48461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kubevirt.io/2020/Live-migration.html"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kubevirt/kubevir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hyperlink" Target="https://www.coresecurity.com/blog/six-ws-granular-access-contr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CAC293-666B-29F0-E1F8-1CAE150A955C}"/>
              </a:ext>
            </a:extLst>
          </p:cNvPr>
          <p:cNvSpPr>
            <a:spLocks noGrp="1"/>
          </p:cNvSpPr>
          <p:nvPr>
            <p:ph type="ctrTitle"/>
          </p:nvPr>
        </p:nvSpPr>
        <p:spPr>
          <a:xfrm>
            <a:off x="1524000" y="1293338"/>
            <a:ext cx="9144000" cy="3274592"/>
          </a:xfrm>
        </p:spPr>
        <p:txBody>
          <a:bodyPr anchor="ctr">
            <a:normAutofit/>
          </a:bodyPr>
          <a:lstStyle/>
          <a:p>
            <a:r>
              <a:rPr lang="en-TR" sz="7200"/>
              <a:t>KUBEVIRT</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9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20F5-D640-CAEE-061B-E3DF56F605FE}"/>
              </a:ext>
            </a:extLst>
          </p:cNvPr>
          <p:cNvSpPr>
            <a:spLocks noGrp="1"/>
          </p:cNvSpPr>
          <p:nvPr>
            <p:ph type="title"/>
          </p:nvPr>
        </p:nvSpPr>
        <p:spPr/>
        <p:txBody>
          <a:bodyPr/>
          <a:lstStyle/>
          <a:p>
            <a:r>
              <a:rPr lang="en-TR" dirty="0"/>
              <a:t>Example Flow</a:t>
            </a:r>
          </a:p>
        </p:txBody>
      </p:sp>
      <p:sp>
        <p:nvSpPr>
          <p:cNvPr id="3" name="Content Placeholder 2">
            <a:extLst>
              <a:ext uri="{FF2B5EF4-FFF2-40B4-BE49-F238E27FC236}">
                <a16:creationId xmlns:a16="http://schemas.microsoft.com/office/drawing/2014/main" id="{655886DA-0921-7B0E-D92A-89F2225D77FB}"/>
              </a:ext>
            </a:extLst>
          </p:cNvPr>
          <p:cNvSpPr>
            <a:spLocks noGrp="1"/>
          </p:cNvSpPr>
          <p:nvPr>
            <p:ph idx="1"/>
          </p:nvPr>
        </p:nvSpPr>
        <p:spPr>
          <a:xfrm>
            <a:off x="664564" y="1460500"/>
            <a:ext cx="10689236" cy="5032375"/>
          </a:xfrm>
        </p:spPr>
        <p:txBody>
          <a:bodyPr>
            <a:normAutofit fontScale="70000" lnSpcReduction="20000"/>
          </a:bodyPr>
          <a:lstStyle/>
          <a:p>
            <a:pPr algn="l">
              <a:buFont typeface="+mj-lt"/>
              <a:buAutoNum type="arabicPeriod"/>
            </a:pPr>
            <a:r>
              <a:rPr lang="en-US" b="0" i="0" dirty="0">
                <a:effectLst/>
                <a:latin typeface="-apple-system"/>
              </a:rPr>
              <a:t>A client posts a new VMI definition to the K8s API Server.(Creation is started)</a:t>
            </a:r>
          </a:p>
          <a:p>
            <a:pPr algn="l">
              <a:buFont typeface="+mj-lt"/>
              <a:buAutoNum type="arabicPeriod"/>
            </a:pPr>
            <a:r>
              <a:rPr lang="en-US" b="0" i="0" dirty="0">
                <a:effectLst/>
                <a:latin typeface="-apple-system"/>
              </a:rPr>
              <a:t>The K8s API Server validates the input and creates a VMI custom resource.</a:t>
            </a:r>
          </a:p>
          <a:p>
            <a:pPr algn="l">
              <a:buFont typeface="+mj-lt"/>
              <a:buAutoNum type="arabicPeriod"/>
            </a:pPr>
            <a:r>
              <a:rPr lang="en-US" b="0" i="0" dirty="0">
                <a:effectLst/>
                <a:latin typeface="-apple-system"/>
              </a:rPr>
              <a:t>The </a:t>
            </a:r>
            <a:r>
              <a:rPr lang="en-US" b="0" i="0" dirty="0" err="1">
                <a:effectLst/>
                <a:latin typeface="-apple-system"/>
              </a:rPr>
              <a:t>virt</a:t>
            </a:r>
            <a:r>
              <a:rPr lang="en-US" b="0" i="0" dirty="0">
                <a:effectLst/>
                <a:latin typeface="-apple-system"/>
              </a:rPr>
              <a:t>-controller observes the creation of the new VMI object and creates a corresponding pod.</a:t>
            </a:r>
          </a:p>
          <a:p>
            <a:pPr algn="l">
              <a:buFont typeface="+mj-lt"/>
              <a:buAutoNum type="arabicPeriod"/>
            </a:pPr>
            <a:r>
              <a:rPr lang="en-US" b="0" i="0" dirty="0">
                <a:effectLst/>
                <a:latin typeface="-apple-system"/>
              </a:rPr>
              <a:t>Kubernetes is scheduling the pod on a host.</a:t>
            </a:r>
          </a:p>
          <a:p>
            <a:pPr algn="l">
              <a:buFont typeface="+mj-lt"/>
              <a:buAutoNum type="arabicPeriod"/>
            </a:pPr>
            <a:r>
              <a:rPr lang="en-US" b="0" i="0" dirty="0">
                <a:effectLst/>
                <a:latin typeface="-apple-system"/>
              </a:rPr>
              <a:t>The </a:t>
            </a:r>
            <a:r>
              <a:rPr lang="en-US" b="0" i="0" dirty="0" err="1">
                <a:effectLst/>
                <a:latin typeface="-apple-system"/>
              </a:rPr>
              <a:t>virt</a:t>
            </a:r>
            <a:r>
              <a:rPr lang="en-US" b="0" i="0" dirty="0">
                <a:effectLst/>
                <a:latin typeface="-apple-system"/>
              </a:rPr>
              <a:t>-controller observes that a pod for the VMI got started and updates the </a:t>
            </a:r>
            <a:r>
              <a:rPr lang="en-US" b="0" i="0" dirty="0" err="1">
                <a:effectLst/>
                <a:latin typeface="-apple-system"/>
              </a:rPr>
              <a:t>nodeName</a:t>
            </a:r>
            <a:r>
              <a:rPr lang="en-US" b="0" i="0" dirty="0">
                <a:effectLst/>
                <a:latin typeface="-apple-system"/>
              </a:rPr>
              <a:t> field in </a:t>
            </a:r>
            <a:r>
              <a:rPr lang="en-US" b="0" i="0" dirty="0" err="1">
                <a:effectLst/>
                <a:latin typeface="-apple-system"/>
              </a:rPr>
              <a:t>theVMI</a:t>
            </a:r>
            <a:r>
              <a:rPr lang="en-US" b="0" i="0" dirty="0">
                <a:effectLst/>
                <a:latin typeface="-apple-system"/>
              </a:rPr>
              <a:t> object. Now that the </a:t>
            </a:r>
            <a:r>
              <a:rPr lang="en-US" b="0" i="0" dirty="0" err="1">
                <a:effectLst/>
                <a:latin typeface="-apple-system"/>
              </a:rPr>
              <a:t>nodeName</a:t>
            </a:r>
            <a:r>
              <a:rPr lang="en-US" b="0" i="0" dirty="0">
                <a:effectLst/>
                <a:latin typeface="-apple-system"/>
              </a:rPr>
              <a:t> is set, the responsibility transitions to the </a:t>
            </a:r>
            <a:r>
              <a:rPr lang="en-US" b="0" i="0" dirty="0" err="1">
                <a:effectLst/>
                <a:latin typeface="-apple-system"/>
              </a:rPr>
              <a:t>virt</a:t>
            </a:r>
            <a:r>
              <a:rPr lang="en-US" b="0" i="0" dirty="0">
                <a:effectLst/>
                <a:latin typeface="-apple-system"/>
              </a:rPr>
              <a:t>-handler for any further action.</a:t>
            </a:r>
          </a:p>
          <a:p>
            <a:pPr algn="l">
              <a:buFont typeface="+mj-lt"/>
              <a:buAutoNum type="arabicPeriod"/>
            </a:pPr>
            <a:r>
              <a:rPr lang="en-US" b="0" i="0" dirty="0">
                <a:effectLst/>
                <a:latin typeface="-apple-system"/>
              </a:rPr>
              <a:t>The </a:t>
            </a:r>
            <a:r>
              <a:rPr lang="en-US" b="0" i="0" dirty="0" err="1">
                <a:effectLst/>
                <a:latin typeface="-apple-system"/>
              </a:rPr>
              <a:t>virt</a:t>
            </a:r>
            <a:r>
              <a:rPr lang="en-US" b="0" i="0" dirty="0">
                <a:effectLst/>
                <a:latin typeface="-apple-system"/>
              </a:rPr>
              <a:t>-handler (</a:t>
            </a:r>
            <a:r>
              <a:rPr lang="en-US" b="0" i="1" dirty="0" err="1">
                <a:effectLst/>
                <a:latin typeface="-apple-system"/>
              </a:rPr>
              <a:t>DaemonSet</a:t>
            </a:r>
            <a:r>
              <a:rPr lang="en-US" b="0" i="0" dirty="0">
                <a:effectLst/>
                <a:latin typeface="-apple-system"/>
              </a:rPr>
              <a:t>) observes that a VMI got assigned to the host where it is running on.</a:t>
            </a:r>
          </a:p>
          <a:p>
            <a:pPr algn="l">
              <a:buFont typeface="+mj-lt"/>
              <a:buAutoNum type="arabicPeriod"/>
            </a:pPr>
            <a:r>
              <a:rPr lang="en-US" b="0" i="0" dirty="0">
                <a:effectLst/>
                <a:latin typeface="-apple-system"/>
              </a:rPr>
              <a:t>The </a:t>
            </a:r>
            <a:r>
              <a:rPr lang="en-US" b="0" i="0" dirty="0" err="1">
                <a:effectLst/>
                <a:latin typeface="-apple-system"/>
              </a:rPr>
              <a:t>virt</a:t>
            </a:r>
            <a:r>
              <a:rPr lang="en-US" b="0" i="0" dirty="0">
                <a:effectLst/>
                <a:latin typeface="-apple-system"/>
              </a:rPr>
              <a:t>-handler is using the </a:t>
            </a:r>
            <a:r>
              <a:rPr lang="en-US" b="0" i="1" dirty="0">
                <a:effectLst/>
                <a:latin typeface="-apple-system"/>
              </a:rPr>
              <a:t>VMI Specification</a:t>
            </a:r>
            <a:r>
              <a:rPr lang="en-US" b="0" i="0" dirty="0">
                <a:effectLst/>
                <a:latin typeface="-apple-system"/>
              </a:rPr>
              <a:t> and signals the creation of the corresponding domain (VM) using a </a:t>
            </a:r>
            <a:r>
              <a:rPr lang="en-US" b="0" i="0" dirty="0" err="1">
                <a:effectLst/>
                <a:latin typeface="-apple-system"/>
              </a:rPr>
              <a:t>libvirtd</a:t>
            </a:r>
            <a:r>
              <a:rPr lang="en-US" b="0" i="0" dirty="0">
                <a:effectLst/>
                <a:latin typeface="-apple-system"/>
              </a:rPr>
              <a:t> instance in the VMI's pod. (Creation is completed)</a:t>
            </a:r>
          </a:p>
          <a:p>
            <a:pPr algn="l">
              <a:buFont typeface="+mj-lt"/>
              <a:buAutoNum type="arabicPeriod"/>
            </a:pPr>
            <a:r>
              <a:rPr lang="en-US" b="0" i="0" dirty="0">
                <a:effectLst/>
                <a:latin typeface="-apple-system"/>
              </a:rPr>
              <a:t>A client deletes the VMI object through the </a:t>
            </a:r>
            <a:r>
              <a:rPr lang="en-US" b="0" i="0" dirty="0" err="1">
                <a:effectLst/>
                <a:latin typeface="-apple-system"/>
              </a:rPr>
              <a:t>virt</a:t>
            </a:r>
            <a:r>
              <a:rPr lang="en-US" b="0" i="0" dirty="0">
                <a:effectLst/>
                <a:latin typeface="-apple-system"/>
              </a:rPr>
              <a:t>-</a:t>
            </a:r>
            <a:r>
              <a:rPr lang="en-US" b="0" i="0" dirty="0" err="1">
                <a:effectLst/>
                <a:latin typeface="-apple-system"/>
              </a:rPr>
              <a:t>api</a:t>
            </a:r>
            <a:r>
              <a:rPr lang="en-US" b="0" i="0" dirty="0">
                <a:effectLst/>
                <a:latin typeface="-apple-system"/>
              </a:rPr>
              <a:t>-server.(Deletion is started)</a:t>
            </a:r>
          </a:p>
          <a:p>
            <a:pPr algn="l">
              <a:buFont typeface="+mj-lt"/>
              <a:buAutoNum type="arabicPeriod"/>
            </a:pPr>
            <a:r>
              <a:rPr lang="en-US" b="0" i="0" dirty="0">
                <a:effectLst/>
                <a:latin typeface="-apple-system"/>
              </a:rPr>
              <a:t>The </a:t>
            </a:r>
            <a:r>
              <a:rPr lang="en-US" b="0" i="0" dirty="0" err="1">
                <a:effectLst/>
                <a:latin typeface="-apple-system"/>
              </a:rPr>
              <a:t>virt</a:t>
            </a:r>
            <a:r>
              <a:rPr lang="en-US" b="0" i="0" dirty="0">
                <a:effectLst/>
                <a:latin typeface="-apple-system"/>
              </a:rPr>
              <a:t>-handler observes the deletion and turns off the domain. (Deletion is completed)</a:t>
            </a:r>
            <a:endParaRPr lang="en-US" dirty="0">
              <a:latin typeface="-apple-system"/>
            </a:endParaRPr>
          </a:p>
          <a:p>
            <a:r>
              <a:rPr lang="en-TR" dirty="0"/>
              <a:t>VMI’s pod = virt-launcher pod</a:t>
            </a:r>
          </a:p>
          <a:p>
            <a:endParaRPr lang="en-US" b="0" i="0" dirty="0">
              <a:effectLst/>
              <a:latin typeface="-apple-system"/>
            </a:endParaRPr>
          </a:p>
          <a:p>
            <a:pPr marL="0" indent="0" algn="l">
              <a:buNone/>
            </a:pPr>
            <a:r>
              <a:rPr lang="en-US" b="0" i="0" dirty="0">
                <a:effectLst/>
                <a:latin typeface="-apple-system"/>
              </a:rPr>
              <a:t>https://</a:t>
            </a:r>
            <a:r>
              <a:rPr lang="en-US" b="0" i="0" dirty="0" err="1">
                <a:effectLst/>
                <a:latin typeface="-apple-system"/>
              </a:rPr>
              <a:t>github.com</a:t>
            </a:r>
            <a:r>
              <a:rPr lang="en-US" b="0" i="0" dirty="0">
                <a:effectLst/>
                <a:latin typeface="-apple-system"/>
              </a:rPr>
              <a:t>/</a:t>
            </a:r>
            <a:r>
              <a:rPr lang="en-US" b="0" i="0" dirty="0" err="1">
                <a:effectLst/>
                <a:latin typeface="-apple-system"/>
              </a:rPr>
              <a:t>kubevirt</a:t>
            </a:r>
            <a:r>
              <a:rPr lang="en-US" b="0" i="0" dirty="0">
                <a:effectLst/>
                <a:latin typeface="-apple-system"/>
              </a:rPr>
              <a:t>/</a:t>
            </a:r>
            <a:r>
              <a:rPr lang="en-US" b="0" i="0" dirty="0" err="1">
                <a:effectLst/>
                <a:latin typeface="-apple-system"/>
              </a:rPr>
              <a:t>kubevirt</a:t>
            </a:r>
            <a:r>
              <a:rPr lang="en-US" b="0" i="0" dirty="0">
                <a:effectLst/>
                <a:latin typeface="-apple-system"/>
              </a:rPr>
              <a:t>/blob/main/docs/</a:t>
            </a:r>
            <a:r>
              <a:rPr lang="en-US" b="0" i="0" dirty="0" err="1">
                <a:effectLst/>
                <a:latin typeface="-apple-system"/>
              </a:rPr>
              <a:t>components.md</a:t>
            </a:r>
            <a:endParaRPr lang="en-US" b="0" i="0" dirty="0">
              <a:effectLst/>
              <a:latin typeface="-apple-system"/>
            </a:endParaRPr>
          </a:p>
        </p:txBody>
      </p:sp>
    </p:spTree>
    <p:extLst>
      <p:ext uri="{BB962C8B-B14F-4D97-AF65-F5344CB8AC3E}">
        <p14:creationId xmlns:p14="http://schemas.microsoft.com/office/powerpoint/2010/main" val="162361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C32428-E860-9729-6200-29158888D26A}"/>
              </a:ext>
            </a:extLst>
          </p:cNvPr>
          <p:cNvSpPr>
            <a:spLocks noGrp="1"/>
          </p:cNvSpPr>
          <p:nvPr>
            <p:ph idx="1"/>
          </p:nvPr>
        </p:nvSpPr>
        <p:spPr>
          <a:xfrm>
            <a:off x="236987" y="1834045"/>
            <a:ext cx="4959603" cy="3522569"/>
          </a:xfrm>
        </p:spPr>
        <p:txBody>
          <a:bodyPr anchor="t">
            <a:normAutofit/>
          </a:bodyPr>
          <a:lstStyle/>
          <a:p>
            <a:pPr lvl="1"/>
            <a:r>
              <a:rPr lang="en-TR" sz="1900" dirty="0"/>
              <a:t>Nested virtualization for the nodes(if a vm) should be enabled</a:t>
            </a:r>
          </a:p>
          <a:p>
            <a:pPr lvl="1"/>
            <a:r>
              <a:rPr lang="en-TR" sz="1900" dirty="0"/>
              <a:t>Deploy kubevirt operator (</a:t>
            </a:r>
            <a:r>
              <a:rPr lang="en-US" sz="1900" dirty="0"/>
              <a:t>manages the lifecycle of all the </a:t>
            </a:r>
            <a:r>
              <a:rPr lang="en-US" sz="1900" dirty="0" err="1"/>
              <a:t>KubeVirt</a:t>
            </a:r>
            <a:r>
              <a:rPr lang="en-US" sz="1900" dirty="0"/>
              <a:t> core components.)</a:t>
            </a:r>
            <a:endParaRPr lang="en-TR" sz="1900" dirty="0"/>
          </a:p>
          <a:p>
            <a:pPr lvl="1"/>
            <a:r>
              <a:rPr lang="en-US" sz="1900" dirty="0"/>
              <a:t>Deploy </a:t>
            </a:r>
            <a:r>
              <a:rPr lang="en-US" sz="1900" dirty="0" err="1"/>
              <a:t>Kubevirt</a:t>
            </a:r>
            <a:r>
              <a:rPr lang="en-US" sz="1900" dirty="0"/>
              <a:t> Custom Resource Definitions (Deploy core </a:t>
            </a:r>
            <a:r>
              <a:rPr lang="en-US" sz="1900" dirty="0" err="1"/>
              <a:t>kubevirt</a:t>
            </a:r>
            <a:r>
              <a:rPr lang="en-US" sz="1900" dirty="0"/>
              <a:t> components)</a:t>
            </a:r>
          </a:p>
          <a:p>
            <a:pPr lvl="1"/>
            <a:r>
              <a:rPr lang="en-US" sz="1900" dirty="0"/>
              <a:t>Install </a:t>
            </a:r>
            <a:r>
              <a:rPr lang="en-US" sz="1900" dirty="0" err="1"/>
              <a:t>virtctl</a:t>
            </a:r>
            <a:r>
              <a:rPr lang="en-US" sz="1900" dirty="0"/>
              <a:t> (for quick access to the serial and graphical ports of a VM and also handle start/stop operations.)</a:t>
            </a:r>
          </a:p>
          <a:p>
            <a:pPr lvl="1"/>
            <a:endParaRPr lang="en-TR" sz="1900" dirty="0"/>
          </a:p>
        </p:txBody>
      </p:sp>
      <p:pic>
        <p:nvPicPr>
          <p:cNvPr id="5" name="Picture 4" descr="A screenshot of a computer program&#10;&#10;Description automatically generated">
            <a:extLst>
              <a:ext uri="{FF2B5EF4-FFF2-40B4-BE49-F238E27FC236}">
                <a16:creationId xmlns:a16="http://schemas.microsoft.com/office/drawing/2014/main" id="{8F2F17F7-F305-1FF1-50DB-6D330897CA4A}"/>
              </a:ext>
            </a:extLst>
          </p:cNvPr>
          <p:cNvPicPr>
            <a:picLocks noChangeAspect="1"/>
          </p:cNvPicPr>
          <p:nvPr/>
        </p:nvPicPr>
        <p:blipFill>
          <a:blip r:embed="rId2"/>
          <a:stretch>
            <a:fillRect/>
          </a:stretch>
        </p:blipFill>
        <p:spPr>
          <a:xfrm>
            <a:off x="5768140" y="1487566"/>
            <a:ext cx="5852310" cy="3730846"/>
          </a:xfrm>
          <a:prstGeom prst="rect">
            <a:avLst/>
          </a:pr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0A52DF3-D12D-7B21-58BB-A4F60BC72274}"/>
              </a:ext>
            </a:extLst>
          </p:cNvPr>
          <p:cNvSpPr txBox="1"/>
          <p:nvPr/>
        </p:nvSpPr>
        <p:spPr>
          <a:xfrm>
            <a:off x="449705" y="401497"/>
            <a:ext cx="3793411" cy="1031051"/>
          </a:xfrm>
          <a:prstGeom prst="rect">
            <a:avLst/>
          </a:prstGeom>
          <a:noFill/>
        </p:spPr>
        <p:txBody>
          <a:bodyPr wrap="none" rtlCol="0">
            <a:spAutoFit/>
          </a:bodyPr>
          <a:lstStyle/>
          <a:p>
            <a:pPr>
              <a:spcAft>
                <a:spcPts val="600"/>
              </a:spcAft>
            </a:pPr>
            <a:r>
              <a:rPr lang="en-TR" sz="2800" dirty="0"/>
              <a:t>How to install kubevirt?</a:t>
            </a:r>
          </a:p>
          <a:p>
            <a:pPr>
              <a:spcAft>
                <a:spcPts val="600"/>
              </a:spcAft>
            </a:pPr>
            <a:endParaRPr lang="en-TR" sz="2800" dirty="0"/>
          </a:p>
        </p:txBody>
      </p:sp>
    </p:spTree>
    <p:extLst>
      <p:ext uri="{BB962C8B-B14F-4D97-AF65-F5344CB8AC3E}">
        <p14:creationId xmlns:p14="http://schemas.microsoft.com/office/powerpoint/2010/main" val="3140134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2810-3772-268A-877B-CD6661153F83}"/>
              </a:ext>
            </a:extLst>
          </p:cNvPr>
          <p:cNvSpPr>
            <a:spLocks noGrp="1"/>
          </p:cNvSpPr>
          <p:nvPr>
            <p:ph type="title"/>
          </p:nvPr>
        </p:nvSpPr>
        <p:spPr>
          <a:xfrm>
            <a:off x="387023" y="0"/>
            <a:ext cx="4353116" cy="1474666"/>
          </a:xfrm>
        </p:spPr>
        <p:txBody>
          <a:bodyPr anchor="b">
            <a:normAutofit/>
          </a:bodyPr>
          <a:lstStyle/>
          <a:p>
            <a:pPr algn="ctr"/>
            <a:r>
              <a:rPr lang="en-TR" sz="3200" dirty="0">
                <a:solidFill>
                  <a:srgbClr val="595959"/>
                </a:solidFill>
              </a:rPr>
              <a:t>How to Create a VM?</a:t>
            </a:r>
          </a:p>
        </p:txBody>
      </p:sp>
      <p:sp>
        <p:nvSpPr>
          <p:cNvPr id="3" name="Content Placeholder 2">
            <a:extLst>
              <a:ext uri="{FF2B5EF4-FFF2-40B4-BE49-F238E27FC236}">
                <a16:creationId xmlns:a16="http://schemas.microsoft.com/office/drawing/2014/main" id="{F149F063-1A65-5B27-BF35-D21D2FDB22ED}"/>
              </a:ext>
            </a:extLst>
          </p:cNvPr>
          <p:cNvSpPr>
            <a:spLocks noGrp="1"/>
          </p:cNvSpPr>
          <p:nvPr>
            <p:ph idx="1"/>
          </p:nvPr>
        </p:nvSpPr>
        <p:spPr>
          <a:xfrm>
            <a:off x="871442" y="2447337"/>
            <a:ext cx="4353116" cy="3770434"/>
          </a:xfrm>
        </p:spPr>
        <p:txBody>
          <a:bodyPr anchor="t">
            <a:normAutofit/>
          </a:bodyPr>
          <a:lstStyle/>
          <a:p>
            <a:r>
              <a:rPr lang="en-TR" sz="2000" dirty="0">
                <a:solidFill>
                  <a:srgbClr val="595959"/>
                </a:solidFill>
              </a:rPr>
              <a:t>Create a manifest file for the definition of VM</a:t>
            </a:r>
          </a:p>
          <a:p>
            <a:r>
              <a:rPr lang="en-TR" sz="2000" dirty="0">
                <a:solidFill>
                  <a:srgbClr val="595959"/>
                </a:solidFill>
              </a:rPr>
              <a:t>Apply the manifest</a:t>
            </a:r>
          </a:p>
          <a:p>
            <a:endParaRPr lang="en-TR" sz="2000" dirty="0">
              <a:solidFill>
                <a:srgbClr val="595959"/>
              </a:solidFill>
            </a:endParaRPr>
          </a:p>
          <a:p>
            <a:endParaRPr lang="en-TR" sz="2000" dirty="0">
              <a:solidFill>
                <a:srgbClr val="595959"/>
              </a:solidFill>
            </a:endParaRPr>
          </a:p>
          <a:p>
            <a:r>
              <a:rPr lang="en-TR" sz="2000" dirty="0">
                <a:solidFill>
                  <a:srgbClr val="595959"/>
                </a:solidFill>
              </a:rPr>
              <a:t>Start the vm via virtctl</a:t>
            </a:r>
          </a:p>
          <a:p>
            <a:endParaRPr lang="en-TR" sz="2000" dirty="0">
              <a:solidFill>
                <a:srgbClr val="595959"/>
              </a:solidFill>
            </a:endParaRPr>
          </a:p>
          <a:p>
            <a:endParaRPr lang="en-TR" sz="2000" dirty="0">
              <a:solidFill>
                <a:srgbClr val="595959"/>
              </a:solidFill>
            </a:endParaRPr>
          </a:p>
        </p:txBody>
      </p:sp>
      <p:pic>
        <p:nvPicPr>
          <p:cNvPr id="5" name="Picture 4" descr="A screen shot of a computer&#10;&#10;Description automatically generated">
            <a:extLst>
              <a:ext uri="{FF2B5EF4-FFF2-40B4-BE49-F238E27FC236}">
                <a16:creationId xmlns:a16="http://schemas.microsoft.com/office/drawing/2014/main" id="{CCACCED3-BC54-67B7-B846-20F2B2BB03F8}"/>
              </a:ext>
            </a:extLst>
          </p:cNvPr>
          <p:cNvPicPr>
            <a:picLocks noChangeAspect="1"/>
          </p:cNvPicPr>
          <p:nvPr/>
        </p:nvPicPr>
        <p:blipFill>
          <a:blip r:embed="rId2"/>
          <a:stretch>
            <a:fillRect/>
          </a:stretch>
        </p:blipFill>
        <p:spPr>
          <a:xfrm>
            <a:off x="6967442" y="0"/>
            <a:ext cx="4766310" cy="6858000"/>
          </a:xfrm>
          <a:prstGeom prst="rect">
            <a:avLst/>
          </a:prstGeom>
        </p:spPr>
      </p:pic>
      <p:pic>
        <p:nvPicPr>
          <p:cNvPr id="14" name="Picture 13">
            <a:extLst>
              <a:ext uri="{FF2B5EF4-FFF2-40B4-BE49-F238E27FC236}">
                <a16:creationId xmlns:a16="http://schemas.microsoft.com/office/drawing/2014/main" id="{AD6E734C-3971-D449-6311-C71C9665BD13}"/>
              </a:ext>
            </a:extLst>
          </p:cNvPr>
          <p:cNvPicPr>
            <a:picLocks noChangeAspect="1"/>
          </p:cNvPicPr>
          <p:nvPr/>
        </p:nvPicPr>
        <p:blipFill>
          <a:blip r:embed="rId3"/>
          <a:stretch>
            <a:fillRect/>
          </a:stretch>
        </p:blipFill>
        <p:spPr>
          <a:xfrm>
            <a:off x="538163" y="4769463"/>
            <a:ext cx="6327789" cy="749808"/>
          </a:xfrm>
          <a:prstGeom prst="rect">
            <a:avLst/>
          </a:prstGeom>
        </p:spPr>
      </p:pic>
      <p:pic>
        <p:nvPicPr>
          <p:cNvPr id="16" name="Picture 15">
            <a:extLst>
              <a:ext uri="{FF2B5EF4-FFF2-40B4-BE49-F238E27FC236}">
                <a16:creationId xmlns:a16="http://schemas.microsoft.com/office/drawing/2014/main" id="{97A84629-EB40-4428-C1FC-969541FA3997}"/>
              </a:ext>
            </a:extLst>
          </p:cNvPr>
          <p:cNvPicPr>
            <a:picLocks noChangeAspect="1"/>
          </p:cNvPicPr>
          <p:nvPr/>
        </p:nvPicPr>
        <p:blipFill>
          <a:blip r:embed="rId4"/>
          <a:stretch>
            <a:fillRect/>
          </a:stretch>
        </p:blipFill>
        <p:spPr>
          <a:xfrm>
            <a:off x="538162" y="3650338"/>
            <a:ext cx="6327790" cy="478895"/>
          </a:xfrm>
          <a:prstGeom prst="rect">
            <a:avLst/>
          </a:prstGeom>
        </p:spPr>
      </p:pic>
    </p:spTree>
    <p:extLst>
      <p:ext uri="{BB962C8B-B14F-4D97-AF65-F5344CB8AC3E}">
        <p14:creationId xmlns:p14="http://schemas.microsoft.com/office/powerpoint/2010/main" val="239403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F517-DEFB-6013-6B53-86E9EDE595BA}"/>
              </a:ext>
            </a:extLst>
          </p:cNvPr>
          <p:cNvSpPr>
            <a:spLocks noGrp="1"/>
          </p:cNvSpPr>
          <p:nvPr>
            <p:ph type="ctrTitle"/>
          </p:nvPr>
        </p:nvSpPr>
        <p:spPr/>
        <p:txBody>
          <a:bodyPr/>
          <a:lstStyle/>
          <a:p>
            <a:r>
              <a:rPr lang="en-TR" dirty="0"/>
              <a:t>Kubevirt Horizontal Scaling</a:t>
            </a:r>
          </a:p>
        </p:txBody>
      </p:sp>
    </p:spTree>
    <p:extLst>
      <p:ext uri="{BB962C8B-B14F-4D97-AF65-F5344CB8AC3E}">
        <p14:creationId xmlns:p14="http://schemas.microsoft.com/office/powerpoint/2010/main" val="1920625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 program&#10;&#10;Description automatically generated">
            <a:extLst>
              <a:ext uri="{FF2B5EF4-FFF2-40B4-BE49-F238E27FC236}">
                <a16:creationId xmlns:a16="http://schemas.microsoft.com/office/drawing/2014/main" id="{C217D624-0E02-9CE9-99D3-D22B1905DEB6}"/>
              </a:ext>
            </a:extLst>
          </p:cNvPr>
          <p:cNvPicPr>
            <a:picLocks noGrp="1" noChangeAspect="1"/>
          </p:cNvPicPr>
          <p:nvPr>
            <p:ph idx="1"/>
          </p:nvPr>
        </p:nvPicPr>
        <p:blipFill>
          <a:blip r:embed="rId2"/>
          <a:stretch>
            <a:fillRect/>
          </a:stretch>
        </p:blipFill>
        <p:spPr>
          <a:xfrm>
            <a:off x="519725" y="227806"/>
            <a:ext cx="5225682" cy="6402388"/>
          </a:xfrm>
        </p:spPr>
      </p:pic>
      <p:pic>
        <p:nvPicPr>
          <p:cNvPr id="7" name="Picture 6">
            <a:extLst>
              <a:ext uri="{FF2B5EF4-FFF2-40B4-BE49-F238E27FC236}">
                <a16:creationId xmlns:a16="http://schemas.microsoft.com/office/drawing/2014/main" id="{3EF7BA0F-5AA3-0F0B-321F-71B570588A89}"/>
              </a:ext>
            </a:extLst>
          </p:cNvPr>
          <p:cNvPicPr>
            <a:picLocks noChangeAspect="1"/>
          </p:cNvPicPr>
          <p:nvPr/>
        </p:nvPicPr>
        <p:blipFill>
          <a:blip r:embed="rId3"/>
          <a:stretch>
            <a:fillRect/>
          </a:stretch>
        </p:blipFill>
        <p:spPr>
          <a:xfrm>
            <a:off x="5902570" y="227806"/>
            <a:ext cx="7162800" cy="635000"/>
          </a:xfrm>
          <a:prstGeom prst="rect">
            <a:avLst/>
          </a:prstGeom>
        </p:spPr>
      </p:pic>
      <p:pic>
        <p:nvPicPr>
          <p:cNvPr id="9" name="Picture 8">
            <a:extLst>
              <a:ext uri="{FF2B5EF4-FFF2-40B4-BE49-F238E27FC236}">
                <a16:creationId xmlns:a16="http://schemas.microsoft.com/office/drawing/2014/main" id="{37F6B579-F76A-73C2-B307-0BCF54067946}"/>
              </a:ext>
            </a:extLst>
          </p:cNvPr>
          <p:cNvPicPr>
            <a:picLocks noChangeAspect="1"/>
          </p:cNvPicPr>
          <p:nvPr/>
        </p:nvPicPr>
        <p:blipFill>
          <a:blip r:embed="rId4"/>
          <a:stretch>
            <a:fillRect/>
          </a:stretch>
        </p:blipFill>
        <p:spPr>
          <a:xfrm>
            <a:off x="5902570" y="1303338"/>
            <a:ext cx="7162800" cy="393700"/>
          </a:xfrm>
          <a:prstGeom prst="rect">
            <a:avLst/>
          </a:prstGeom>
        </p:spPr>
      </p:pic>
    </p:spTree>
    <p:extLst>
      <p:ext uri="{BB962C8B-B14F-4D97-AF65-F5344CB8AC3E}">
        <p14:creationId xmlns:p14="http://schemas.microsoft.com/office/powerpoint/2010/main" val="826803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rectangular object with white text&#10;&#10;Description automatically generated">
            <a:extLst>
              <a:ext uri="{FF2B5EF4-FFF2-40B4-BE49-F238E27FC236}">
                <a16:creationId xmlns:a16="http://schemas.microsoft.com/office/drawing/2014/main" id="{5FC6C130-5C2A-C960-54C6-1DCA56BD6BB6}"/>
              </a:ext>
            </a:extLst>
          </p:cNvPr>
          <p:cNvPicPr>
            <a:picLocks noGrp="1" noChangeAspect="1"/>
          </p:cNvPicPr>
          <p:nvPr>
            <p:ph idx="1"/>
          </p:nvPr>
        </p:nvPicPr>
        <p:blipFill>
          <a:blip r:embed="rId2"/>
          <a:stretch>
            <a:fillRect/>
          </a:stretch>
        </p:blipFill>
        <p:spPr>
          <a:xfrm>
            <a:off x="161347" y="132556"/>
            <a:ext cx="12030653" cy="3882232"/>
          </a:xfrm>
        </p:spPr>
      </p:pic>
      <p:pic>
        <p:nvPicPr>
          <p:cNvPr id="7" name="Picture 6">
            <a:extLst>
              <a:ext uri="{FF2B5EF4-FFF2-40B4-BE49-F238E27FC236}">
                <a16:creationId xmlns:a16="http://schemas.microsoft.com/office/drawing/2014/main" id="{376B50FA-2F47-321C-B6E3-D2577B2772A5}"/>
              </a:ext>
            </a:extLst>
          </p:cNvPr>
          <p:cNvPicPr>
            <a:picLocks noChangeAspect="1"/>
          </p:cNvPicPr>
          <p:nvPr/>
        </p:nvPicPr>
        <p:blipFill>
          <a:blip r:embed="rId3"/>
          <a:stretch>
            <a:fillRect/>
          </a:stretch>
        </p:blipFill>
        <p:spPr>
          <a:xfrm>
            <a:off x="0" y="4252911"/>
            <a:ext cx="13355530" cy="933451"/>
          </a:xfrm>
          <a:prstGeom prst="rect">
            <a:avLst/>
          </a:prstGeom>
        </p:spPr>
      </p:pic>
    </p:spTree>
    <p:extLst>
      <p:ext uri="{BB962C8B-B14F-4D97-AF65-F5344CB8AC3E}">
        <p14:creationId xmlns:p14="http://schemas.microsoft.com/office/powerpoint/2010/main" val="268882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 program&#10;&#10;Description automatically generated">
            <a:extLst>
              <a:ext uri="{FF2B5EF4-FFF2-40B4-BE49-F238E27FC236}">
                <a16:creationId xmlns:a16="http://schemas.microsoft.com/office/drawing/2014/main" id="{253BFC47-B321-72C4-0488-717F98698E8F}"/>
              </a:ext>
            </a:extLst>
          </p:cNvPr>
          <p:cNvPicPr>
            <a:picLocks noGrp="1" noChangeAspect="1"/>
          </p:cNvPicPr>
          <p:nvPr>
            <p:ph idx="1"/>
          </p:nvPr>
        </p:nvPicPr>
        <p:blipFill>
          <a:blip r:embed="rId2"/>
          <a:stretch>
            <a:fillRect/>
          </a:stretch>
        </p:blipFill>
        <p:spPr>
          <a:xfrm>
            <a:off x="565149" y="551655"/>
            <a:ext cx="5649913" cy="4188729"/>
          </a:xfrm>
        </p:spPr>
      </p:pic>
      <p:pic>
        <p:nvPicPr>
          <p:cNvPr id="7" name="Picture 6">
            <a:extLst>
              <a:ext uri="{FF2B5EF4-FFF2-40B4-BE49-F238E27FC236}">
                <a16:creationId xmlns:a16="http://schemas.microsoft.com/office/drawing/2014/main" id="{1EEAF084-C429-BDDD-2FB1-33949E31580E}"/>
              </a:ext>
            </a:extLst>
          </p:cNvPr>
          <p:cNvPicPr>
            <a:picLocks noChangeAspect="1"/>
          </p:cNvPicPr>
          <p:nvPr/>
        </p:nvPicPr>
        <p:blipFill>
          <a:blip r:embed="rId3"/>
          <a:stretch>
            <a:fillRect/>
          </a:stretch>
        </p:blipFill>
        <p:spPr>
          <a:xfrm>
            <a:off x="565149" y="5094287"/>
            <a:ext cx="11685038" cy="777875"/>
          </a:xfrm>
          <a:prstGeom prst="rect">
            <a:avLst/>
          </a:prstGeom>
        </p:spPr>
      </p:pic>
    </p:spTree>
    <p:extLst>
      <p:ext uri="{BB962C8B-B14F-4D97-AF65-F5344CB8AC3E}">
        <p14:creationId xmlns:p14="http://schemas.microsoft.com/office/powerpoint/2010/main" val="1072167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68EFD11-DF35-542F-BA87-AF4E8228D962}"/>
              </a:ext>
            </a:extLst>
          </p:cNvPr>
          <p:cNvPicPr>
            <a:picLocks noGrp="1" noChangeAspect="1"/>
          </p:cNvPicPr>
          <p:nvPr>
            <p:ph idx="1"/>
          </p:nvPr>
        </p:nvPicPr>
        <p:blipFill>
          <a:blip r:embed="rId2"/>
          <a:stretch>
            <a:fillRect/>
          </a:stretch>
        </p:blipFill>
        <p:spPr>
          <a:xfrm>
            <a:off x="838200" y="1866105"/>
            <a:ext cx="11029246" cy="734219"/>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0C3B703C-4A78-94A4-4704-D87BD4280C0B}"/>
              </a:ext>
            </a:extLst>
          </p:cNvPr>
          <p:cNvPicPr>
            <a:picLocks noChangeAspect="1"/>
          </p:cNvPicPr>
          <p:nvPr/>
        </p:nvPicPr>
        <p:blipFill>
          <a:blip r:embed="rId3"/>
          <a:stretch>
            <a:fillRect/>
          </a:stretch>
        </p:blipFill>
        <p:spPr>
          <a:xfrm>
            <a:off x="838199" y="2775741"/>
            <a:ext cx="11029245" cy="2601688"/>
          </a:xfrm>
          <a:prstGeom prst="rect">
            <a:avLst/>
          </a:prstGeom>
        </p:spPr>
      </p:pic>
    </p:spTree>
    <p:extLst>
      <p:ext uri="{BB962C8B-B14F-4D97-AF65-F5344CB8AC3E}">
        <p14:creationId xmlns:p14="http://schemas.microsoft.com/office/powerpoint/2010/main" val="3716721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41C4-2645-1C5B-C357-75054CACAA16}"/>
              </a:ext>
            </a:extLst>
          </p:cNvPr>
          <p:cNvSpPr>
            <a:spLocks noGrp="1"/>
          </p:cNvSpPr>
          <p:nvPr>
            <p:ph type="ctrTitle"/>
          </p:nvPr>
        </p:nvSpPr>
        <p:spPr/>
        <p:txBody>
          <a:bodyPr/>
          <a:lstStyle/>
          <a:p>
            <a:r>
              <a:rPr lang="en-TR" dirty="0"/>
              <a:t>Live Vm Migration</a:t>
            </a:r>
          </a:p>
        </p:txBody>
      </p:sp>
    </p:spTree>
    <p:extLst>
      <p:ext uri="{BB962C8B-B14F-4D97-AF65-F5344CB8AC3E}">
        <p14:creationId xmlns:p14="http://schemas.microsoft.com/office/powerpoint/2010/main" val="716507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FC32A-0266-D9E6-CF80-3FA6ECBF8CB1}"/>
              </a:ext>
            </a:extLst>
          </p:cNvPr>
          <p:cNvSpPr>
            <a:spLocks noGrp="1"/>
          </p:cNvSpPr>
          <p:nvPr>
            <p:ph idx="1"/>
          </p:nvPr>
        </p:nvSpPr>
        <p:spPr>
          <a:xfrm>
            <a:off x="520700" y="908268"/>
            <a:ext cx="10515600" cy="1640060"/>
          </a:xfrm>
        </p:spPr>
        <p:txBody>
          <a:bodyPr/>
          <a:lstStyle/>
          <a:p>
            <a:r>
              <a:rPr lang="en-US" b="0" i="0" u="none" strike="noStrike" dirty="0">
                <a:solidFill>
                  <a:srgbClr val="00AAB2"/>
                </a:solidFill>
                <a:effectLst/>
                <a:latin typeface="Open Sans" panose="020B0606030504020204" pitchFamily="34" charset="0"/>
                <a:hlinkClick r:id="rId2"/>
              </a:rPr>
              <a:t>Live Migration</a:t>
            </a:r>
            <a:r>
              <a:rPr lang="en-US" b="0" i="0" dirty="0">
                <a:solidFill>
                  <a:srgbClr val="4D5258"/>
                </a:solidFill>
                <a:effectLst/>
                <a:latin typeface="Open Sans" panose="020B0606030504020204" pitchFamily="34" charset="0"/>
              </a:rPr>
              <a:t> is a common virtualization feature supported by </a:t>
            </a:r>
            <a:r>
              <a:rPr lang="en-US" b="0" i="0" dirty="0" err="1">
                <a:solidFill>
                  <a:srgbClr val="4D5258"/>
                </a:solidFill>
                <a:effectLst/>
                <a:latin typeface="Open Sans" panose="020B0606030504020204" pitchFamily="34" charset="0"/>
              </a:rPr>
              <a:t>KubeVirt</a:t>
            </a:r>
            <a:r>
              <a:rPr lang="en-US" b="0" i="0" dirty="0">
                <a:solidFill>
                  <a:srgbClr val="4D5258"/>
                </a:solidFill>
                <a:effectLst/>
                <a:latin typeface="Open Sans" panose="020B0606030504020204" pitchFamily="34" charset="0"/>
              </a:rPr>
              <a:t> where virtual machines running on one cluster node move to another cluster node without shutting down the guest OS or its applications.</a:t>
            </a:r>
            <a:endParaRPr lang="en-TR" dirty="0"/>
          </a:p>
        </p:txBody>
      </p:sp>
      <p:pic>
        <p:nvPicPr>
          <p:cNvPr id="2" name="Content Placeholder 4" descr="A screenshot of a computer&#10;&#10;Description automatically generated">
            <a:extLst>
              <a:ext uri="{FF2B5EF4-FFF2-40B4-BE49-F238E27FC236}">
                <a16:creationId xmlns:a16="http://schemas.microsoft.com/office/drawing/2014/main" id="{C05B15E1-58A7-EE44-94EE-3190FACEB3B4}"/>
              </a:ext>
            </a:extLst>
          </p:cNvPr>
          <p:cNvPicPr>
            <a:picLocks noChangeAspect="1"/>
          </p:cNvPicPr>
          <p:nvPr/>
        </p:nvPicPr>
        <p:blipFill>
          <a:blip r:embed="rId3"/>
          <a:stretch>
            <a:fillRect/>
          </a:stretch>
        </p:blipFill>
        <p:spPr>
          <a:xfrm>
            <a:off x="520700" y="2086508"/>
            <a:ext cx="5745189" cy="3807858"/>
          </a:xfrm>
          <a:prstGeom prst="rect">
            <a:avLst/>
          </a:prstGeom>
        </p:spPr>
      </p:pic>
      <p:pic>
        <p:nvPicPr>
          <p:cNvPr id="4" name="Picture 3">
            <a:extLst>
              <a:ext uri="{FF2B5EF4-FFF2-40B4-BE49-F238E27FC236}">
                <a16:creationId xmlns:a16="http://schemas.microsoft.com/office/drawing/2014/main" id="{C770E1E1-9C0A-5F0A-10CB-F819276A8C29}"/>
              </a:ext>
            </a:extLst>
          </p:cNvPr>
          <p:cNvPicPr>
            <a:picLocks noChangeAspect="1"/>
          </p:cNvPicPr>
          <p:nvPr/>
        </p:nvPicPr>
        <p:blipFill>
          <a:blip r:embed="rId4"/>
          <a:stretch>
            <a:fillRect/>
          </a:stretch>
        </p:blipFill>
        <p:spPr>
          <a:xfrm>
            <a:off x="871823" y="6006401"/>
            <a:ext cx="8752393" cy="793973"/>
          </a:xfrm>
          <a:prstGeom prst="rect">
            <a:avLst/>
          </a:prstGeom>
        </p:spPr>
      </p:pic>
      <p:sp>
        <p:nvSpPr>
          <p:cNvPr id="5" name="TextBox 4">
            <a:extLst>
              <a:ext uri="{FF2B5EF4-FFF2-40B4-BE49-F238E27FC236}">
                <a16:creationId xmlns:a16="http://schemas.microsoft.com/office/drawing/2014/main" id="{4D0D0C9F-55EA-50AA-E1D9-78A836FE9A19}"/>
              </a:ext>
            </a:extLst>
          </p:cNvPr>
          <p:cNvSpPr txBox="1"/>
          <p:nvPr/>
        </p:nvSpPr>
        <p:spPr>
          <a:xfrm>
            <a:off x="520700" y="149902"/>
            <a:ext cx="2919582" cy="646331"/>
          </a:xfrm>
          <a:prstGeom prst="rect">
            <a:avLst/>
          </a:prstGeom>
          <a:noFill/>
        </p:spPr>
        <p:txBody>
          <a:bodyPr wrap="none" rtlCol="0">
            <a:spAutoFit/>
          </a:bodyPr>
          <a:lstStyle/>
          <a:p>
            <a:r>
              <a:rPr lang="en-TR" sz="3600" dirty="0"/>
              <a:t>Live Migration</a:t>
            </a:r>
          </a:p>
        </p:txBody>
      </p:sp>
    </p:spTree>
    <p:extLst>
      <p:ext uri="{BB962C8B-B14F-4D97-AF65-F5344CB8AC3E}">
        <p14:creationId xmlns:p14="http://schemas.microsoft.com/office/powerpoint/2010/main" val="385772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13FFB-94A0-DC0D-29D1-96731E069EB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ED358EF-3928-1B7A-963D-3683B67BF3F3}"/>
              </a:ext>
            </a:extLst>
          </p:cNvPr>
          <p:cNvSpPr/>
          <p:nvPr/>
        </p:nvSpPr>
        <p:spPr>
          <a:xfrm>
            <a:off x="938784" y="499872"/>
            <a:ext cx="9607296" cy="1524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latin typeface="Arial" panose="020B0604020202020204" pitchFamily="34" charset="0"/>
                <a:cs typeface="Arial" panose="020B0604020202020204" pitchFamily="34" charset="0"/>
              </a:rPr>
              <a:t>KubeVirt</a:t>
            </a:r>
            <a:r>
              <a:rPr lang="en-US" sz="2400" dirty="0">
                <a:solidFill>
                  <a:schemeClr val="tx1"/>
                </a:solidFill>
                <a:latin typeface="Arial" panose="020B0604020202020204" pitchFamily="34" charset="0"/>
                <a:cs typeface="Arial" panose="020B0604020202020204" pitchFamily="34" charset="0"/>
              </a:rPr>
              <a:t> is a Kubernetes extension that lets users natively run traditional Virtual Machine (VM) workloads alongside container workloads in their Kubernetes clusters.</a:t>
            </a:r>
          </a:p>
        </p:txBody>
      </p:sp>
      <p:sp>
        <p:nvSpPr>
          <p:cNvPr id="6" name="Rectangle 5">
            <a:extLst>
              <a:ext uri="{FF2B5EF4-FFF2-40B4-BE49-F238E27FC236}">
                <a16:creationId xmlns:a16="http://schemas.microsoft.com/office/drawing/2014/main" id="{FF220790-8942-334B-828B-3D9C510E0F33}"/>
              </a:ext>
            </a:extLst>
          </p:cNvPr>
          <p:cNvSpPr/>
          <p:nvPr/>
        </p:nvSpPr>
        <p:spPr>
          <a:xfrm>
            <a:off x="938784" y="2395728"/>
            <a:ext cx="9607296" cy="18897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Arial" panose="020B0604020202020204" pitchFamily="34" charset="0"/>
                <a:cs typeface="Arial" panose="020B0604020202020204" pitchFamily="34" charset="0"/>
              </a:rPr>
              <a:t>This technology allows Kubernetes to manage, deploy, and schedule virtual machines using the same tools as containerized workloads. This removes the need for a separate environment with management tools and specialized monitoring.</a:t>
            </a:r>
          </a:p>
        </p:txBody>
      </p:sp>
      <p:sp>
        <p:nvSpPr>
          <p:cNvPr id="7" name="Rectangle 6">
            <a:extLst>
              <a:ext uri="{FF2B5EF4-FFF2-40B4-BE49-F238E27FC236}">
                <a16:creationId xmlns:a16="http://schemas.microsoft.com/office/drawing/2014/main" id="{809684C6-30EC-4F3B-C50D-51E051A05A97}"/>
              </a:ext>
            </a:extLst>
          </p:cNvPr>
          <p:cNvSpPr/>
          <p:nvPr/>
        </p:nvSpPr>
        <p:spPr>
          <a:xfrm>
            <a:off x="938784" y="4657344"/>
            <a:ext cx="9607296" cy="18897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0" i="0" dirty="0" err="1">
                <a:solidFill>
                  <a:srgbClr val="15171A"/>
                </a:solidFill>
                <a:effectLst/>
                <a:latin typeface="Arial" panose="020B0604020202020204" pitchFamily="34" charset="0"/>
                <a:cs typeface="Arial" panose="020B0604020202020204" pitchFamily="34" charset="0"/>
              </a:rPr>
              <a:t>KubeVirt</a:t>
            </a:r>
            <a:r>
              <a:rPr lang="en-US" sz="2400" b="0" i="0" dirty="0">
                <a:solidFill>
                  <a:srgbClr val="15171A"/>
                </a:solidFill>
                <a:effectLst/>
                <a:latin typeface="Arial" panose="020B0604020202020204" pitchFamily="34" charset="0"/>
                <a:cs typeface="Arial" panose="020B0604020202020204" pitchFamily="34" charset="0"/>
              </a:rPr>
              <a:t> is </a:t>
            </a:r>
            <a:r>
              <a:rPr lang="en-US" sz="2400" b="1" i="0" dirty="0">
                <a:solidFill>
                  <a:srgbClr val="15171A"/>
                </a:solidFill>
                <a:effectLst/>
                <a:latin typeface="Arial" panose="020B0604020202020204" pitchFamily="34" charset="0"/>
                <a:cs typeface="Arial" panose="020B0604020202020204" pitchFamily="34" charset="0"/>
              </a:rPr>
              <a:t>NOT</a:t>
            </a:r>
            <a:r>
              <a:rPr lang="en-US" sz="2400" b="0" i="0" dirty="0">
                <a:solidFill>
                  <a:srgbClr val="15171A"/>
                </a:solidFill>
                <a:effectLst/>
                <a:latin typeface="Arial" panose="020B0604020202020204" pitchFamily="34" charset="0"/>
                <a:cs typeface="Arial" panose="020B0604020202020204" pitchFamily="34" charset="0"/>
              </a:rPr>
              <a:t> an hypervisor. The virtual machines are created and managed via KVM / </a:t>
            </a:r>
            <a:r>
              <a:rPr lang="en-US" sz="2400" b="0" i="0" dirty="0" err="1">
                <a:solidFill>
                  <a:srgbClr val="15171A"/>
                </a:solidFill>
                <a:effectLst/>
                <a:latin typeface="Arial" panose="020B0604020202020204" pitchFamily="34" charset="0"/>
                <a:cs typeface="Arial" panose="020B0604020202020204" pitchFamily="34" charset="0"/>
              </a:rPr>
              <a:t>libvirt</a:t>
            </a:r>
            <a:r>
              <a:rPr lang="en-US" sz="2400" b="0" i="0" dirty="0">
                <a:solidFill>
                  <a:srgbClr val="15171A"/>
                </a:solidFill>
                <a:effectLst/>
                <a:latin typeface="Arial" panose="020B0604020202020204" pitchFamily="34" charset="0"/>
                <a:cs typeface="Arial" panose="020B0604020202020204" pitchFamily="34" charset="0"/>
              </a:rPr>
              <a:t>. The virtual machines are </a:t>
            </a:r>
            <a:r>
              <a:rPr lang="en-US" sz="2400" b="1" i="0" dirty="0">
                <a:solidFill>
                  <a:srgbClr val="15171A"/>
                </a:solidFill>
                <a:effectLst/>
                <a:latin typeface="Arial" panose="020B0604020202020204" pitchFamily="34" charset="0"/>
                <a:cs typeface="Arial" panose="020B0604020202020204" pitchFamily="34" charset="0"/>
              </a:rPr>
              <a:t>NOT</a:t>
            </a:r>
            <a:r>
              <a:rPr lang="en-US" sz="2400" b="0" i="0" dirty="0">
                <a:solidFill>
                  <a:srgbClr val="15171A"/>
                </a:solidFill>
                <a:effectLst/>
                <a:latin typeface="Arial" panose="020B0604020202020204" pitchFamily="34" charset="0"/>
                <a:cs typeface="Arial" panose="020B0604020202020204" pitchFamily="34" charset="0"/>
              </a:rPr>
              <a:t> running inside a pod. All virtual machines are </a:t>
            </a:r>
            <a:r>
              <a:rPr lang="en-US" sz="2400" b="1" i="0" dirty="0">
                <a:solidFill>
                  <a:srgbClr val="15171A"/>
                </a:solidFill>
                <a:effectLst/>
                <a:latin typeface="Arial" panose="020B0604020202020204" pitchFamily="34" charset="0"/>
                <a:cs typeface="Arial" panose="020B0604020202020204" pitchFamily="34" charset="0"/>
              </a:rPr>
              <a:t>real</a:t>
            </a:r>
            <a:r>
              <a:rPr lang="en-US" sz="2400" b="0" i="0" dirty="0">
                <a:solidFill>
                  <a:srgbClr val="15171A"/>
                </a:solidFill>
                <a:effectLst/>
                <a:latin typeface="Arial" panose="020B0604020202020204" pitchFamily="34" charset="0"/>
                <a:cs typeface="Arial" panose="020B0604020202020204" pitchFamily="34" charset="0"/>
              </a:rPr>
              <a:t> KVM virtual machines running on the Linux nodes </a:t>
            </a:r>
            <a:endParaRPr lang="en-T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84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1A00-17F7-0587-0708-ABDF08EFF36A}"/>
              </a:ext>
            </a:extLst>
          </p:cNvPr>
          <p:cNvSpPr>
            <a:spLocks noGrp="1"/>
          </p:cNvSpPr>
          <p:nvPr>
            <p:ph type="title"/>
          </p:nvPr>
        </p:nvSpPr>
        <p:spPr/>
        <p:txBody>
          <a:bodyPr/>
          <a:lstStyle/>
          <a:p>
            <a:pPr algn="ctr"/>
            <a:r>
              <a:rPr lang="en-TR" dirty="0"/>
              <a:t>Paramaters</a:t>
            </a:r>
          </a:p>
        </p:txBody>
      </p:sp>
      <p:pic>
        <p:nvPicPr>
          <p:cNvPr id="4" name="Content Placeholder 3" descr="A screenshot of a white box&#10;&#10;Description automatically generated">
            <a:extLst>
              <a:ext uri="{FF2B5EF4-FFF2-40B4-BE49-F238E27FC236}">
                <a16:creationId xmlns:a16="http://schemas.microsoft.com/office/drawing/2014/main" id="{B9179E44-FD42-B3BB-B9C3-C5A464F0C096}"/>
              </a:ext>
            </a:extLst>
          </p:cNvPr>
          <p:cNvPicPr>
            <a:picLocks noGrp="1" noChangeAspect="1"/>
          </p:cNvPicPr>
          <p:nvPr>
            <p:ph idx="1"/>
          </p:nvPr>
        </p:nvPicPr>
        <p:blipFill>
          <a:blip r:embed="rId2"/>
          <a:stretch>
            <a:fillRect/>
          </a:stretch>
        </p:blipFill>
        <p:spPr>
          <a:xfrm>
            <a:off x="838200" y="2499730"/>
            <a:ext cx="10515600" cy="3003128"/>
          </a:xfrm>
          <a:prstGeom prst="rect">
            <a:avLst/>
          </a:prstGeom>
        </p:spPr>
      </p:pic>
    </p:spTree>
    <p:extLst>
      <p:ext uri="{BB962C8B-B14F-4D97-AF65-F5344CB8AC3E}">
        <p14:creationId xmlns:p14="http://schemas.microsoft.com/office/powerpoint/2010/main" val="62415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0E09-1552-D35A-BD15-AF2A95856086}"/>
              </a:ext>
            </a:extLst>
          </p:cNvPr>
          <p:cNvSpPr>
            <a:spLocks noGrp="1"/>
          </p:cNvSpPr>
          <p:nvPr>
            <p:ph type="title"/>
          </p:nvPr>
        </p:nvSpPr>
        <p:spPr/>
        <p:txBody>
          <a:bodyPr/>
          <a:lstStyle/>
          <a:p>
            <a:pPr algn="ctr"/>
            <a:r>
              <a:rPr lang="en-TR" dirty="0"/>
              <a:t>Container Migration</a:t>
            </a:r>
          </a:p>
        </p:txBody>
      </p:sp>
      <p:sp>
        <p:nvSpPr>
          <p:cNvPr id="3" name="Content Placeholder 2">
            <a:extLst>
              <a:ext uri="{FF2B5EF4-FFF2-40B4-BE49-F238E27FC236}">
                <a16:creationId xmlns:a16="http://schemas.microsoft.com/office/drawing/2014/main" id="{D2AE814F-1B92-E8C9-5F9B-E71D89165F32}"/>
              </a:ext>
            </a:extLst>
          </p:cNvPr>
          <p:cNvSpPr>
            <a:spLocks noGrp="1"/>
          </p:cNvSpPr>
          <p:nvPr>
            <p:ph idx="1"/>
          </p:nvPr>
        </p:nvSpPr>
        <p:spPr/>
        <p:txBody>
          <a:bodyPr>
            <a:normAutofit fontScale="92500" lnSpcReduction="20000"/>
          </a:bodyPr>
          <a:lstStyle/>
          <a:p>
            <a:r>
              <a:rPr lang="en-TR" dirty="0"/>
              <a:t>Goal: Intra and Inter Cluster Stateful Container/Pod Migration</a:t>
            </a:r>
          </a:p>
          <a:p>
            <a:r>
              <a:rPr lang="en-US" b="0" i="0" dirty="0">
                <a:effectLst/>
                <a:latin typeface="Times New Roman" panose="02020603050405020304" pitchFamily="18" charset="0"/>
                <a:cs typeface="Times New Roman" panose="02020603050405020304" pitchFamily="18" charset="0"/>
              </a:rPr>
              <a:t>The simplest way to migrate a running pod in Kubernetes is to stop it and deploy a new pod to a different server. This approach respects the “cattle” principle, but has two major drawbacks:</a:t>
            </a:r>
          </a:p>
          <a:p>
            <a:endParaRPr lang="en-US" dirty="0">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Unless the application immediately dumps its runtime state to disk upon receiving the SIGTERM signal, any state is lost after the migration.</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Any open TCP connections will stop working, which may create inconsistencies between clients and the server.</a:t>
            </a:r>
          </a:p>
          <a:p>
            <a:endParaRPr lang="en-TR" dirty="0"/>
          </a:p>
          <a:p>
            <a:r>
              <a:rPr lang="en-TR" dirty="0"/>
              <a:t>Checkpoint Tools: DMTCP and CRIU</a:t>
            </a:r>
          </a:p>
        </p:txBody>
      </p:sp>
    </p:spTree>
    <p:extLst>
      <p:ext uri="{BB962C8B-B14F-4D97-AF65-F5344CB8AC3E}">
        <p14:creationId xmlns:p14="http://schemas.microsoft.com/office/powerpoint/2010/main" val="873074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card&#10;&#10;Description automatically generated">
            <a:extLst>
              <a:ext uri="{FF2B5EF4-FFF2-40B4-BE49-F238E27FC236}">
                <a16:creationId xmlns:a16="http://schemas.microsoft.com/office/drawing/2014/main" id="{7894754E-46BB-D073-FFA7-B06FF28D3617}"/>
              </a:ext>
            </a:extLst>
          </p:cNvPr>
          <p:cNvPicPr>
            <a:picLocks noGrp="1" noChangeAspect="1"/>
          </p:cNvPicPr>
          <p:nvPr>
            <p:ph idx="1"/>
          </p:nvPr>
        </p:nvPicPr>
        <p:blipFill>
          <a:blip r:embed="rId2"/>
          <a:stretch>
            <a:fillRect/>
          </a:stretch>
        </p:blipFill>
        <p:spPr>
          <a:xfrm>
            <a:off x="838200" y="1828692"/>
            <a:ext cx="10515600" cy="4345203"/>
          </a:xfrm>
        </p:spPr>
      </p:pic>
      <p:sp>
        <p:nvSpPr>
          <p:cNvPr id="7" name="Title 6">
            <a:extLst>
              <a:ext uri="{FF2B5EF4-FFF2-40B4-BE49-F238E27FC236}">
                <a16:creationId xmlns:a16="http://schemas.microsoft.com/office/drawing/2014/main" id="{C48EFFAA-1BBA-8B21-B0F2-CA42DF07585E}"/>
              </a:ext>
            </a:extLst>
          </p:cNvPr>
          <p:cNvSpPr>
            <a:spLocks noGrp="1"/>
          </p:cNvSpPr>
          <p:nvPr>
            <p:ph type="title"/>
          </p:nvPr>
        </p:nvSpPr>
        <p:spPr/>
        <p:txBody>
          <a:bodyPr/>
          <a:lstStyle/>
          <a:p>
            <a:r>
              <a:rPr lang="en-US" dirty="0"/>
              <a:t>https://</a:t>
            </a:r>
            <a:r>
              <a:rPr lang="en-US" dirty="0" err="1"/>
              <a:t>ieeexplore.ieee.org</a:t>
            </a:r>
            <a:r>
              <a:rPr lang="en-US" dirty="0"/>
              <a:t>/stamp/</a:t>
            </a:r>
            <a:r>
              <a:rPr lang="en-US" dirty="0" err="1"/>
              <a:t>stamp.jsp?tp</a:t>
            </a:r>
            <a:r>
              <a:rPr lang="en-US" dirty="0"/>
              <a:t>=&amp;</a:t>
            </a:r>
            <a:r>
              <a:rPr lang="en-US" dirty="0" err="1"/>
              <a:t>arnumber</a:t>
            </a:r>
            <a:r>
              <a:rPr lang="en-US" dirty="0"/>
              <a:t>=9799256</a:t>
            </a:r>
            <a:endParaRPr lang="en-TR" dirty="0"/>
          </a:p>
        </p:txBody>
      </p:sp>
    </p:spTree>
    <p:extLst>
      <p:ext uri="{BB962C8B-B14F-4D97-AF65-F5344CB8AC3E}">
        <p14:creationId xmlns:p14="http://schemas.microsoft.com/office/powerpoint/2010/main" val="516652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29E95C-E7FA-A4E7-3818-ADA8B1B5BC74}"/>
              </a:ext>
            </a:extLst>
          </p:cNvPr>
          <p:cNvSpPr>
            <a:spLocks noGrp="1"/>
          </p:cNvSpPr>
          <p:nvPr>
            <p:ph idx="1"/>
          </p:nvPr>
        </p:nvSpPr>
        <p:spPr>
          <a:xfrm>
            <a:off x="3634990" y="5152293"/>
            <a:ext cx="6958012" cy="1308954"/>
          </a:xfrm>
        </p:spPr>
        <p:txBody>
          <a:bodyPr anchor="t">
            <a:noAutofit/>
          </a:bodyPr>
          <a:lstStyle/>
          <a:p>
            <a:endParaRPr lang="en-US" sz="1800"/>
          </a:p>
          <a:p>
            <a:endParaRPr lang="en-US" sz="1800"/>
          </a:p>
          <a:p>
            <a:endParaRPr lang="en-US" sz="1800"/>
          </a:p>
          <a:p>
            <a:r>
              <a:rPr lang="en-TR" sz="1800"/>
              <a:t>DMTCP: Distributed MultiThreaded Checkpointing</a:t>
            </a:r>
            <a:endParaRPr lang="en-TR" sz="1800" dirty="0"/>
          </a:p>
        </p:txBody>
      </p:sp>
      <p:pic>
        <p:nvPicPr>
          <p:cNvPr id="5" name="Picture 4" descr="A diagram of a software application&#10;&#10;Description automatically generated">
            <a:extLst>
              <a:ext uri="{FF2B5EF4-FFF2-40B4-BE49-F238E27FC236}">
                <a16:creationId xmlns:a16="http://schemas.microsoft.com/office/drawing/2014/main" id="{F079EDC8-E75D-C410-0B15-D632041FE42A}"/>
              </a:ext>
            </a:extLst>
          </p:cNvPr>
          <p:cNvPicPr>
            <a:picLocks noChangeAspect="1"/>
          </p:cNvPicPr>
          <p:nvPr/>
        </p:nvPicPr>
        <p:blipFill>
          <a:blip r:embed="rId2"/>
          <a:stretch>
            <a:fillRect/>
          </a:stretch>
        </p:blipFill>
        <p:spPr>
          <a:xfrm>
            <a:off x="2803481" y="0"/>
            <a:ext cx="7395595" cy="5602161"/>
          </a:xfrm>
          <a:prstGeom prst="rect">
            <a:avLst/>
          </a:prstGeom>
        </p:spPr>
      </p:pic>
      <p:grpSp>
        <p:nvGrpSpPr>
          <p:cNvPr id="16" name="Group 15">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0603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68A8-D93D-D267-6708-585676E577A9}"/>
              </a:ext>
            </a:extLst>
          </p:cNvPr>
          <p:cNvSpPr>
            <a:spLocks noGrp="1"/>
          </p:cNvSpPr>
          <p:nvPr>
            <p:ph type="title"/>
          </p:nvPr>
        </p:nvSpPr>
        <p:spPr/>
        <p:txBody>
          <a:bodyPr/>
          <a:lstStyle/>
          <a:p>
            <a:r>
              <a:rPr lang="en-TR" dirty="0"/>
              <a:t>Evaluation</a:t>
            </a:r>
          </a:p>
        </p:txBody>
      </p:sp>
      <p:pic>
        <p:nvPicPr>
          <p:cNvPr id="4" name="Content Placeholder 3" descr="A graph of different sizes and colors&#10;&#10;Description automatically generated">
            <a:extLst>
              <a:ext uri="{FF2B5EF4-FFF2-40B4-BE49-F238E27FC236}">
                <a16:creationId xmlns:a16="http://schemas.microsoft.com/office/drawing/2014/main" id="{79421AF5-4AB4-3F36-0FE5-D1D25D49AB34}"/>
              </a:ext>
            </a:extLst>
          </p:cNvPr>
          <p:cNvPicPr>
            <a:picLocks noGrp="1" noChangeAspect="1"/>
          </p:cNvPicPr>
          <p:nvPr>
            <p:ph idx="1"/>
          </p:nvPr>
        </p:nvPicPr>
        <p:blipFill>
          <a:blip r:embed="rId2"/>
          <a:stretch>
            <a:fillRect/>
          </a:stretch>
        </p:blipFill>
        <p:spPr>
          <a:xfrm>
            <a:off x="838200" y="2219454"/>
            <a:ext cx="10515600" cy="3563680"/>
          </a:xfrm>
          <a:prstGeom prst="rect">
            <a:avLst/>
          </a:prstGeom>
        </p:spPr>
      </p:pic>
    </p:spTree>
    <p:extLst>
      <p:ext uri="{BB962C8B-B14F-4D97-AF65-F5344CB8AC3E}">
        <p14:creationId xmlns:p14="http://schemas.microsoft.com/office/powerpoint/2010/main" val="2831691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2E49-2391-3962-D7DA-567A1E4855ED}"/>
              </a:ext>
            </a:extLst>
          </p:cNvPr>
          <p:cNvSpPr>
            <a:spLocks noGrp="1"/>
          </p:cNvSpPr>
          <p:nvPr>
            <p:ph type="title"/>
          </p:nvPr>
        </p:nvSpPr>
        <p:spPr/>
        <p:txBody>
          <a:bodyPr/>
          <a:lstStyle/>
          <a:p>
            <a:r>
              <a:rPr lang="en-US" dirty="0"/>
              <a:t>https://</a:t>
            </a:r>
            <a:r>
              <a:rPr lang="en-US" dirty="0" err="1"/>
              <a:t>ieeexplore.ieee.org</a:t>
            </a:r>
            <a:r>
              <a:rPr lang="en-US" dirty="0"/>
              <a:t>/stamp/</a:t>
            </a:r>
            <a:r>
              <a:rPr lang="en-US" dirty="0" err="1"/>
              <a:t>stamp.jsp?tp</a:t>
            </a:r>
            <a:r>
              <a:rPr lang="en-US" dirty="0"/>
              <a:t>=&amp;</a:t>
            </a:r>
            <a:r>
              <a:rPr lang="en-US" dirty="0" err="1"/>
              <a:t>arnumber</a:t>
            </a:r>
            <a:r>
              <a:rPr lang="en-US" dirty="0"/>
              <a:t>=9155403</a:t>
            </a:r>
            <a:endParaRPr lang="en-TR" dirty="0"/>
          </a:p>
        </p:txBody>
      </p:sp>
      <p:pic>
        <p:nvPicPr>
          <p:cNvPr id="5" name="Content Placeholder 4" descr="A white sign with black text&#10;&#10;Description automatically generated">
            <a:extLst>
              <a:ext uri="{FF2B5EF4-FFF2-40B4-BE49-F238E27FC236}">
                <a16:creationId xmlns:a16="http://schemas.microsoft.com/office/drawing/2014/main" id="{F3822935-E0FC-FF77-630A-562D15BCCF01}"/>
              </a:ext>
            </a:extLst>
          </p:cNvPr>
          <p:cNvPicPr>
            <a:picLocks noGrp="1" noChangeAspect="1"/>
          </p:cNvPicPr>
          <p:nvPr>
            <p:ph idx="1"/>
          </p:nvPr>
        </p:nvPicPr>
        <p:blipFill>
          <a:blip r:embed="rId2"/>
          <a:stretch>
            <a:fillRect/>
          </a:stretch>
        </p:blipFill>
        <p:spPr>
          <a:xfrm>
            <a:off x="933450" y="2234406"/>
            <a:ext cx="10325100" cy="2933700"/>
          </a:xfrm>
        </p:spPr>
      </p:pic>
    </p:spTree>
    <p:extLst>
      <p:ext uri="{BB962C8B-B14F-4D97-AF65-F5344CB8AC3E}">
        <p14:creationId xmlns:p14="http://schemas.microsoft.com/office/powerpoint/2010/main" val="988778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diagram of a network&#10;&#10;Description automatically generated">
            <a:extLst>
              <a:ext uri="{FF2B5EF4-FFF2-40B4-BE49-F238E27FC236}">
                <a16:creationId xmlns:a16="http://schemas.microsoft.com/office/drawing/2014/main" id="{E3B49123-10D3-0564-32B8-1F9A53C45F9C}"/>
              </a:ext>
            </a:extLst>
          </p:cNvPr>
          <p:cNvPicPr>
            <a:picLocks noChangeAspect="1"/>
          </p:cNvPicPr>
          <p:nvPr/>
        </p:nvPicPr>
        <p:blipFill>
          <a:blip r:embed="rId2"/>
          <a:stretch>
            <a:fillRect/>
          </a:stretch>
        </p:blipFill>
        <p:spPr>
          <a:xfrm>
            <a:off x="6610334" y="580928"/>
            <a:ext cx="4724569" cy="2492209"/>
          </a:xfrm>
          <a:prstGeom prst="rect">
            <a:avLst/>
          </a:prstGeom>
        </p:spPr>
      </p:pic>
      <p:cxnSp>
        <p:nvCxnSpPr>
          <p:cNvPr id="28" name="Straight Connector 27">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Picture 9" descr="A close-up of a text&#10;&#10;Description automatically generated">
            <a:extLst>
              <a:ext uri="{FF2B5EF4-FFF2-40B4-BE49-F238E27FC236}">
                <a16:creationId xmlns:a16="http://schemas.microsoft.com/office/drawing/2014/main" id="{98837C10-5E51-878E-32F5-E5991B753B68}"/>
              </a:ext>
            </a:extLst>
          </p:cNvPr>
          <p:cNvPicPr>
            <a:picLocks noChangeAspect="1"/>
          </p:cNvPicPr>
          <p:nvPr/>
        </p:nvPicPr>
        <p:blipFill>
          <a:blip r:embed="rId3"/>
          <a:stretch>
            <a:fillRect/>
          </a:stretch>
        </p:blipFill>
        <p:spPr>
          <a:xfrm>
            <a:off x="6601537" y="3784860"/>
            <a:ext cx="4732940" cy="2188983"/>
          </a:xfrm>
          <a:prstGeom prst="rect">
            <a:avLst/>
          </a:prstGeom>
        </p:spPr>
      </p:pic>
      <p:cxnSp>
        <p:nvCxnSpPr>
          <p:cNvPr id="30" name="Straight Connector 29">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diagram of a computer network&#10;&#10;Description automatically generated">
            <a:extLst>
              <a:ext uri="{FF2B5EF4-FFF2-40B4-BE49-F238E27FC236}">
                <a16:creationId xmlns:a16="http://schemas.microsoft.com/office/drawing/2014/main" id="{6E32E020-6B4E-D253-6259-4986F03FFF23}"/>
              </a:ext>
            </a:extLst>
          </p:cNvPr>
          <p:cNvPicPr>
            <a:picLocks noGrp="1" noChangeAspect="1"/>
          </p:cNvPicPr>
          <p:nvPr>
            <p:ph idx="1"/>
          </p:nvPr>
        </p:nvPicPr>
        <p:blipFill>
          <a:blip r:embed="rId4"/>
          <a:stretch>
            <a:fillRect/>
          </a:stretch>
        </p:blipFill>
        <p:spPr>
          <a:xfrm>
            <a:off x="777837" y="580928"/>
            <a:ext cx="4466426" cy="2545862"/>
          </a:xfrm>
          <a:prstGeom prst="rect">
            <a:avLst/>
          </a:prstGeom>
        </p:spPr>
      </p:pic>
      <p:pic>
        <p:nvPicPr>
          <p:cNvPr id="6" name="Picture 5" descr="A diagram of a server networking setup&#10;&#10;Description automatically generated">
            <a:extLst>
              <a:ext uri="{FF2B5EF4-FFF2-40B4-BE49-F238E27FC236}">
                <a16:creationId xmlns:a16="http://schemas.microsoft.com/office/drawing/2014/main" id="{A0BB8D57-1029-BA7E-6D66-257764D6DDB9}"/>
              </a:ext>
            </a:extLst>
          </p:cNvPr>
          <p:cNvPicPr>
            <a:picLocks noChangeAspect="1"/>
          </p:cNvPicPr>
          <p:nvPr/>
        </p:nvPicPr>
        <p:blipFill>
          <a:blip r:embed="rId5"/>
          <a:stretch>
            <a:fillRect/>
          </a:stretch>
        </p:blipFill>
        <p:spPr>
          <a:xfrm>
            <a:off x="1231943" y="3731207"/>
            <a:ext cx="4238122" cy="2553469"/>
          </a:xfrm>
          <a:prstGeom prst="rect">
            <a:avLst/>
          </a:prstGeom>
        </p:spPr>
      </p:pic>
    </p:spTree>
    <p:extLst>
      <p:ext uri="{BB962C8B-B14F-4D97-AF65-F5344CB8AC3E}">
        <p14:creationId xmlns:p14="http://schemas.microsoft.com/office/powerpoint/2010/main" val="3945457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FAE-84D7-E72E-37F0-EAB39C0D29E2}"/>
              </a:ext>
            </a:extLst>
          </p:cNvPr>
          <p:cNvSpPr>
            <a:spLocks noGrp="1"/>
          </p:cNvSpPr>
          <p:nvPr>
            <p:ph type="title"/>
          </p:nvPr>
        </p:nvSpPr>
        <p:spPr/>
        <p:txBody>
          <a:bodyPr/>
          <a:lstStyle/>
          <a:p>
            <a:pPr algn="ctr"/>
            <a:r>
              <a:rPr lang="en-TR" dirty="0"/>
              <a:t>Persistent </a:t>
            </a:r>
            <a:r>
              <a:rPr lang="en-TR"/>
              <a:t>Storage Options for Container Migration</a:t>
            </a:r>
            <a:endParaRPr lang="en-TR" dirty="0"/>
          </a:p>
        </p:txBody>
      </p:sp>
      <p:sp>
        <p:nvSpPr>
          <p:cNvPr id="3" name="Content Placeholder 2">
            <a:extLst>
              <a:ext uri="{FF2B5EF4-FFF2-40B4-BE49-F238E27FC236}">
                <a16:creationId xmlns:a16="http://schemas.microsoft.com/office/drawing/2014/main" id="{789DF921-B5D3-B6C3-ED0A-ABCE0E287815}"/>
              </a:ext>
            </a:extLst>
          </p:cNvPr>
          <p:cNvSpPr>
            <a:spLocks noGrp="1"/>
          </p:cNvSpPr>
          <p:nvPr>
            <p:ph idx="1"/>
          </p:nvPr>
        </p:nvSpPr>
        <p:spPr>
          <a:xfrm>
            <a:off x="838200" y="1354138"/>
            <a:ext cx="10515600" cy="4351338"/>
          </a:xfrm>
        </p:spPr>
        <p:txBody>
          <a:bodyPr/>
          <a:lstStyle/>
          <a:p>
            <a:r>
              <a:rPr lang="en-TR" dirty="0"/>
              <a:t>Ceph &amp; Rook</a:t>
            </a:r>
          </a:p>
          <a:p>
            <a:r>
              <a:rPr lang="en-TR" dirty="0"/>
              <a:t>Longhorn</a:t>
            </a:r>
          </a:p>
          <a:p>
            <a:r>
              <a:rPr lang="en-TR" dirty="0"/>
              <a:t>OpenEBS</a:t>
            </a:r>
          </a:p>
        </p:txBody>
      </p:sp>
      <p:pic>
        <p:nvPicPr>
          <p:cNvPr id="5" name="Picture 4" descr="A diagram of a computer component&#10;&#10;Description automatically generated">
            <a:extLst>
              <a:ext uri="{FF2B5EF4-FFF2-40B4-BE49-F238E27FC236}">
                <a16:creationId xmlns:a16="http://schemas.microsoft.com/office/drawing/2014/main" id="{3E4A8104-B40B-3C33-7888-C28EEDBE1AD7}"/>
              </a:ext>
            </a:extLst>
          </p:cNvPr>
          <p:cNvPicPr>
            <a:picLocks noChangeAspect="1"/>
          </p:cNvPicPr>
          <p:nvPr/>
        </p:nvPicPr>
        <p:blipFill>
          <a:blip r:embed="rId2"/>
          <a:stretch>
            <a:fillRect/>
          </a:stretch>
        </p:blipFill>
        <p:spPr>
          <a:xfrm>
            <a:off x="385763" y="2894014"/>
            <a:ext cx="5586412" cy="3541064"/>
          </a:xfrm>
          <a:prstGeom prst="rect">
            <a:avLst/>
          </a:prstGeom>
        </p:spPr>
      </p:pic>
      <p:sp>
        <p:nvSpPr>
          <p:cNvPr id="6" name="TextBox 5">
            <a:extLst>
              <a:ext uri="{FF2B5EF4-FFF2-40B4-BE49-F238E27FC236}">
                <a16:creationId xmlns:a16="http://schemas.microsoft.com/office/drawing/2014/main" id="{2B63875D-3AC0-6A07-2648-C494A359EAA6}"/>
              </a:ext>
            </a:extLst>
          </p:cNvPr>
          <p:cNvSpPr txBox="1"/>
          <p:nvPr/>
        </p:nvSpPr>
        <p:spPr>
          <a:xfrm>
            <a:off x="2617469" y="6418821"/>
            <a:ext cx="1123000" cy="369332"/>
          </a:xfrm>
          <a:prstGeom prst="rect">
            <a:avLst/>
          </a:prstGeom>
          <a:noFill/>
        </p:spPr>
        <p:txBody>
          <a:bodyPr wrap="none" rtlCol="0">
            <a:spAutoFit/>
          </a:bodyPr>
          <a:lstStyle/>
          <a:p>
            <a:r>
              <a:rPr lang="en-TR" dirty="0"/>
              <a:t>Longhorn</a:t>
            </a:r>
          </a:p>
        </p:txBody>
      </p:sp>
      <p:pic>
        <p:nvPicPr>
          <p:cNvPr id="8" name="Picture 7" descr="A comparison of a computer hardware system&#10;&#10;Description automatically generated with medium confidence">
            <a:extLst>
              <a:ext uri="{FF2B5EF4-FFF2-40B4-BE49-F238E27FC236}">
                <a16:creationId xmlns:a16="http://schemas.microsoft.com/office/drawing/2014/main" id="{1EBFD535-99EF-67E5-5593-CC220196C305}"/>
              </a:ext>
            </a:extLst>
          </p:cNvPr>
          <p:cNvPicPr>
            <a:picLocks noChangeAspect="1"/>
          </p:cNvPicPr>
          <p:nvPr/>
        </p:nvPicPr>
        <p:blipFill>
          <a:blip r:embed="rId3"/>
          <a:stretch>
            <a:fillRect/>
          </a:stretch>
        </p:blipFill>
        <p:spPr>
          <a:xfrm>
            <a:off x="5829346" y="3192841"/>
            <a:ext cx="6072139" cy="3144367"/>
          </a:xfrm>
          <a:prstGeom prst="rect">
            <a:avLst/>
          </a:prstGeom>
        </p:spPr>
      </p:pic>
      <p:sp>
        <p:nvSpPr>
          <p:cNvPr id="9" name="TextBox 8">
            <a:extLst>
              <a:ext uri="{FF2B5EF4-FFF2-40B4-BE49-F238E27FC236}">
                <a16:creationId xmlns:a16="http://schemas.microsoft.com/office/drawing/2014/main" id="{5FC23E94-4618-BE2A-11A2-585DF0A47658}"/>
              </a:ext>
            </a:extLst>
          </p:cNvPr>
          <p:cNvSpPr txBox="1"/>
          <p:nvPr/>
        </p:nvSpPr>
        <p:spPr>
          <a:xfrm>
            <a:off x="8530591" y="6426493"/>
            <a:ext cx="1128835" cy="369332"/>
          </a:xfrm>
          <a:prstGeom prst="rect">
            <a:avLst/>
          </a:prstGeom>
          <a:noFill/>
        </p:spPr>
        <p:txBody>
          <a:bodyPr wrap="none" rtlCol="0">
            <a:spAutoFit/>
          </a:bodyPr>
          <a:lstStyle/>
          <a:p>
            <a:r>
              <a:rPr lang="en-TR" dirty="0"/>
              <a:t>OpenEBS</a:t>
            </a:r>
          </a:p>
        </p:txBody>
      </p:sp>
    </p:spTree>
    <p:extLst>
      <p:ext uri="{BB962C8B-B14F-4D97-AF65-F5344CB8AC3E}">
        <p14:creationId xmlns:p14="http://schemas.microsoft.com/office/powerpoint/2010/main" val="221018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4" name="Rectangle 2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3B9D7-FCEB-9061-596E-FD8E064FBFBB}"/>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4000" dirty="0"/>
              <a:t>Fact Sheet </a:t>
            </a:r>
          </a:p>
        </p:txBody>
      </p:sp>
      <p:sp>
        <p:nvSpPr>
          <p:cNvPr id="29" name="Rectangle 2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D1CDDE-A0DE-860A-FE7D-F8403D0A2B47}"/>
              </a:ext>
            </a:extLst>
          </p:cNvPr>
          <p:cNvSpPr>
            <a:spLocks/>
          </p:cNvSpPr>
          <p:nvPr/>
        </p:nvSpPr>
        <p:spPr>
          <a:xfrm>
            <a:off x="1055715" y="2508105"/>
            <a:ext cx="504028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Open source </a:t>
            </a:r>
            <a:r>
              <a:rPr lang="en-US" sz="2000" dirty="0">
                <a:hlinkClick r:id="rId2"/>
              </a:rPr>
              <a:t>https://github.com/kubevirt/kubevirt</a:t>
            </a:r>
            <a:endParaRPr lang="en-US" sz="2000" dirty="0"/>
          </a:p>
          <a:p>
            <a:pPr indent="-228600">
              <a:lnSpc>
                <a:spcPct val="90000"/>
              </a:lnSpc>
              <a:spcAft>
                <a:spcPts val="600"/>
              </a:spcAft>
              <a:buFont typeface="Arial" panose="020B0604020202020204" pitchFamily="34" charset="0"/>
              <a:buChar char="•"/>
            </a:pPr>
            <a:r>
              <a:rPr lang="en-US" sz="2000" dirty="0"/>
              <a:t>5.1K Stars</a:t>
            </a:r>
          </a:p>
          <a:p>
            <a:pPr indent="-228600">
              <a:lnSpc>
                <a:spcPct val="90000"/>
              </a:lnSpc>
              <a:spcAft>
                <a:spcPts val="600"/>
              </a:spcAft>
              <a:buFont typeface="Arial" panose="020B0604020202020204" pitchFamily="34" charset="0"/>
              <a:buChar char="•"/>
            </a:pPr>
            <a:r>
              <a:rPr lang="en-US" sz="2000" dirty="0"/>
              <a:t>CNCF Incubating Project</a:t>
            </a:r>
          </a:p>
          <a:p>
            <a:pPr indent="-228600">
              <a:lnSpc>
                <a:spcPct val="90000"/>
              </a:lnSpc>
              <a:spcAft>
                <a:spcPts val="600"/>
              </a:spcAft>
              <a:buFont typeface="Arial" panose="020B0604020202020204" pitchFamily="34" charset="0"/>
              <a:buChar char="•"/>
            </a:pPr>
            <a:endParaRPr lang="en-US" sz="2000" dirty="0"/>
          </a:p>
        </p:txBody>
      </p:sp>
      <p:pic>
        <p:nvPicPr>
          <p:cNvPr id="5" name="Picture 4" descr="A graph with orange bars&#10;&#10;Description automatically generated">
            <a:extLst>
              <a:ext uri="{FF2B5EF4-FFF2-40B4-BE49-F238E27FC236}">
                <a16:creationId xmlns:a16="http://schemas.microsoft.com/office/drawing/2014/main" id="{2FC59B7F-1EF3-072A-F2F7-B4BA7A34BFFB}"/>
              </a:ext>
            </a:extLst>
          </p:cNvPr>
          <p:cNvPicPr>
            <a:picLocks noChangeAspect="1"/>
          </p:cNvPicPr>
          <p:nvPr/>
        </p:nvPicPr>
        <p:blipFill>
          <a:blip r:embed="rId3"/>
          <a:stretch>
            <a:fillRect/>
          </a:stretch>
        </p:blipFill>
        <p:spPr>
          <a:xfrm>
            <a:off x="5630491" y="4145960"/>
            <a:ext cx="5705296" cy="1169585"/>
          </a:xfrm>
          <a:prstGeom prst="rect">
            <a:avLst/>
          </a:prstGeom>
        </p:spPr>
      </p:pic>
      <p:sp>
        <p:nvSpPr>
          <p:cNvPr id="7" name="TextBox 6">
            <a:extLst>
              <a:ext uri="{FF2B5EF4-FFF2-40B4-BE49-F238E27FC236}">
                <a16:creationId xmlns:a16="http://schemas.microsoft.com/office/drawing/2014/main" id="{8E274FF0-3E16-6B83-18F6-EC7F58D2CA23}"/>
              </a:ext>
            </a:extLst>
          </p:cNvPr>
          <p:cNvSpPr txBox="1"/>
          <p:nvPr/>
        </p:nvSpPr>
        <p:spPr>
          <a:xfrm>
            <a:off x="7201345" y="5433503"/>
            <a:ext cx="2563587" cy="294568"/>
          </a:xfrm>
          <a:prstGeom prst="rect">
            <a:avLst/>
          </a:prstGeom>
          <a:noFill/>
        </p:spPr>
        <p:txBody>
          <a:bodyPr wrap="none" rtlCol="0">
            <a:spAutoFit/>
          </a:bodyPr>
          <a:lstStyle/>
          <a:p>
            <a:pPr defTabSz="667512">
              <a:spcAft>
                <a:spcPts val="600"/>
              </a:spcAft>
            </a:pPr>
            <a:r>
              <a:rPr lang="en-TR" sz="1314" kern="1200" dirty="0">
                <a:solidFill>
                  <a:schemeClr val="tx1"/>
                </a:solidFill>
                <a:latin typeface="+mn-lt"/>
                <a:ea typeface="+mn-ea"/>
                <a:cs typeface="+mn-cs"/>
              </a:rPr>
              <a:t>Weekly Commits for the last year</a:t>
            </a:r>
            <a:endParaRPr lang="en-TR" dirty="0"/>
          </a:p>
        </p:txBody>
      </p:sp>
      <p:pic>
        <p:nvPicPr>
          <p:cNvPr id="11" name="Picture 10">
            <a:extLst>
              <a:ext uri="{FF2B5EF4-FFF2-40B4-BE49-F238E27FC236}">
                <a16:creationId xmlns:a16="http://schemas.microsoft.com/office/drawing/2014/main" id="{E300E066-04DB-8FC1-3652-6FF0A551626E}"/>
              </a:ext>
            </a:extLst>
          </p:cNvPr>
          <p:cNvPicPr>
            <a:picLocks noChangeAspect="1"/>
          </p:cNvPicPr>
          <p:nvPr/>
        </p:nvPicPr>
        <p:blipFill>
          <a:blip r:embed="rId4"/>
          <a:stretch>
            <a:fillRect/>
          </a:stretch>
        </p:blipFill>
        <p:spPr>
          <a:xfrm>
            <a:off x="6890422" y="267341"/>
            <a:ext cx="4722050" cy="3265555"/>
          </a:xfrm>
          <a:prstGeom prst="rect">
            <a:avLst/>
          </a:prstGeom>
        </p:spPr>
      </p:pic>
    </p:spTree>
    <p:extLst>
      <p:ext uri="{BB962C8B-B14F-4D97-AF65-F5344CB8AC3E}">
        <p14:creationId xmlns:p14="http://schemas.microsoft.com/office/powerpoint/2010/main" val="321965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8ECB-3E75-DC53-6A66-B47A9F06190B}"/>
              </a:ext>
            </a:extLst>
          </p:cNvPr>
          <p:cNvSpPr>
            <a:spLocks noGrp="1"/>
          </p:cNvSpPr>
          <p:nvPr>
            <p:ph type="title"/>
          </p:nvPr>
        </p:nvSpPr>
        <p:spPr>
          <a:xfrm>
            <a:off x="279400" y="121920"/>
            <a:ext cx="10515600" cy="965200"/>
          </a:xfrm>
        </p:spPr>
        <p:txBody>
          <a:bodyPr/>
          <a:lstStyle/>
          <a:p>
            <a:r>
              <a:rPr lang="en-TR" dirty="0"/>
              <a:t>Why Kubevirt?</a:t>
            </a:r>
          </a:p>
        </p:txBody>
      </p:sp>
      <p:sp>
        <p:nvSpPr>
          <p:cNvPr id="3" name="Content Placeholder 2">
            <a:extLst>
              <a:ext uri="{FF2B5EF4-FFF2-40B4-BE49-F238E27FC236}">
                <a16:creationId xmlns:a16="http://schemas.microsoft.com/office/drawing/2014/main" id="{35CFCEB1-DC51-9F0E-8084-24EEB2B4AA10}"/>
              </a:ext>
            </a:extLst>
          </p:cNvPr>
          <p:cNvSpPr>
            <a:spLocks noGrp="1"/>
          </p:cNvSpPr>
          <p:nvPr>
            <p:ph idx="1"/>
          </p:nvPr>
        </p:nvSpPr>
        <p:spPr>
          <a:xfrm>
            <a:off x="279400" y="1172465"/>
            <a:ext cx="11074400" cy="5374640"/>
          </a:xfrm>
        </p:spPr>
        <p:txBody>
          <a:bodyPr>
            <a:normAutofit/>
          </a:bodyPr>
          <a:lstStyle/>
          <a:p>
            <a:pPr marL="457200" lvl="1" indent="0">
              <a:buNone/>
            </a:pPr>
            <a:r>
              <a:rPr lang="en-US" b="1" dirty="0"/>
              <a:t>Seamless Integration: </a:t>
            </a:r>
            <a:r>
              <a:rPr lang="en-US" dirty="0"/>
              <a:t>Lines between virtual machines and containers blur as both coexist within the same Kubernetes platform. No longer need separate management tools or disjointed workflows.</a:t>
            </a:r>
          </a:p>
          <a:p>
            <a:pPr marL="457200" lvl="1" indent="0">
              <a:buNone/>
            </a:pPr>
            <a:endParaRPr lang="en-US" dirty="0"/>
          </a:p>
          <a:p>
            <a:pPr marL="457200" lvl="1" indent="0">
              <a:buNone/>
            </a:pPr>
            <a:r>
              <a:rPr lang="en-US" b="1" dirty="0"/>
              <a:t>Live Migration:</a:t>
            </a:r>
            <a:r>
              <a:rPr lang="en-US" dirty="0"/>
              <a:t> Allows you to move running virtual machines between hosts without service disruption. Seamlessly migrate VMs to optimize performance, balance workloads, or perform maintenance tasks while maintaining business continuity.</a:t>
            </a:r>
          </a:p>
          <a:p>
            <a:pPr marL="457200" lvl="1" indent="0">
              <a:buNone/>
            </a:pPr>
            <a:endParaRPr lang="en-US" dirty="0"/>
          </a:p>
          <a:p>
            <a:pPr marL="457200" lvl="1" indent="0">
              <a:buNone/>
            </a:pPr>
            <a:r>
              <a:rPr lang="en-US" b="1" dirty="0"/>
              <a:t>High Security:</a:t>
            </a:r>
            <a:r>
              <a:rPr lang="en-US" dirty="0"/>
              <a:t> </a:t>
            </a:r>
            <a:r>
              <a:rPr lang="en-US" dirty="0" err="1"/>
              <a:t>Kubervirt</a:t>
            </a:r>
            <a:r>
              <a:rPr lang="en-US" dirty="0"/>
              <a:t> inherits the security features of Kubernetes. This ensures that your VMs have a robust and secure environment. You can also leverage Kubernetes’ RBAC (Role-Based Access Control) and network policies to enforce </a:t>
            </a:r>
            <a:r>
              <a:rPr lang="en-US" dirty="0">
                <a:hlinkClick r:id="rId2"/>
              </a:rPr>
              <a:t>granular access control</a:t>
            </a:r>
            <a:r>
              <a:rPr lang="en-US" dirty="0"/>
              <a:t>. This will help isolate your virtualized workloads and secure communication within the cluster.</a:t>
            </a:r>
          </a:p>
        </p:txBody>
      </p:sp>
    </p:spTree>
    <p:extLst>
      <p:ext uri="{BB962C8B-B14F-4D97-AF65-F5344CB8AC3E}">
        <p14:creationId xmlns:p14="http://schemas.microsoft.com/office/powerpoint/2010/main" val="421860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9AF8C-A669-5E02-AA12-5B0EA30CF2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65CBC9-89F2-9F22-FC4D-0E81DFC04A20}"/>
              </a:ext>
            </a:extLst>
          </p:cNvPr>
          <p:cNvSpPr>
            <a:spLocks noGrp="1"/>
          </p:cNvSpPr>
          <p:nvPr>
            <p:ph type="title"/>
          </p:nvPr>
        </p:nvSpPr>
        <p:spPr>
          <a:xfrm>
            <a:off x="279400" y="73152"/>
            <a:ext cx="10515600" cy="965200"/>
          </a:xfrm>
        </p:spPr>
        <p:txBody>
          <a:bodyPr/>
          <a:lstStyle/>
          <a:p>
            <a:r>
              <a:rPr lang="en-TR" dirty="0"/>
              <a:t>Why Kubevirt?</a:t>
            </a:r>
          </a:p>
        </p:txBody>
      </p:sp>
      <p:sp>
        <p:nvSpPr>
          <p:cNvPr id="3" name="Content Placeholder 2">
            <a:extLst>
              <a:ext uri="{FF2B5EF4-FFF2-40B4-BE49-F238E27FC236}">
                <a16:creationId xmlns:a16="http://schemas.microsoft.com/office/drawing/2014/main" id="{5737D107-758D-854B-9B46-06CEC09E1447}"/>
              </a:ext>
            </a:extLst>
          </p:cNvPr>
          <p:cNvSpPr>
            <a:spLocks noGrp="1"/>
          </p:cNvSpPr>
          <p:nvPr>
            <p:ph idx="1"/>
          </p:nvPr>
        </p:nvSpPr>
        <p:spPr>
          <a:xfrm>
            <a:off x="279400" y="1706880"/>
            <a:ext cx="11074400" cy="4939983"/>
          </a:xfrm>
        </p:spPr>
        <p:txBody>
          <a:bodyPr>
            <a:normAutofit/>
          </a:bodyPr>
          <a:lstStyle/>
          <a:p>
            <a:pPr marL="457200" lvl="1" indent="0">
              <a:buNone/>
            </a:pPr>
            <a:r>
              <a:rPr lang="en-US" b="1" dirty="0"/>
              <a:t>Centralized Management: </a:t>
            </a:r>
            <a:r>
              <a:rPr lang="en-US" dirty="0"/>
              <a:t>Centralizing container and VM management Eliminating the need for separate container and VM pipelines. Much easier DevOps cycles.</a:t>
            </a:r>
          </a:p>
          <a:p>
            <a:pPr marL="457200" lvl="1" indent="0">
              <a:buNone/>
            </a:pPr>
            <a:endParaRPr lang="en-US" dirty="0"/>
          </a:p>
          <a:p>
            <a:pPr marL="457200" lvl="1" indent="0">
              <a:buNone/>
            </a:pPr>
            <a:endParaRPr lang="en-US" dirty="0"/>
          </a:p>
          <a:p>
            <a:pPr marL="0" indent="0">
              <a:buNone/>
            </a:pPr>
            <a:endParaRPr lang="en-TR" dirty="0"/>
          </a:p>
        </p:txBody>
      </p:sp>
    </p:spTree>
    <p:extLst>
      <p:ext uri="{BB962C8B-B14F-4D97-AF65-F5344CB8AC3E}">
        <p14:creationId xmlns:p14="http://schemas.microsoft.com/office/powerpoint/2010/main" val="283495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09F6-1860-D364-B9B3-0407A9F5E09A}"/>
              </a:ext>
            </a:extLst>
          </p:cNvPr>
          <p:cNvSpPr>
            <a:spLocks noGrp="1"/>
          </p:cNvSpPr>
          <p:nvPr>
            <p:ph type="title"/>
          </p:nvPr>
        </p:nvSpPr>
        <p:spPr>
          <a:xfrm>
            <a:off x="676639" y="163247"/>
            <a:ext cx="10515600" cy="1325563"/>
          </a:xfrm>
        </p:spPr>
        <p:txBody>
          <a:bodyPr/>
          <a:lstStyle/>
          <a:p>
            <a:r>
              <a:rPr lang="en-TR" dirty="0"/>
              <a:t>Use Cases</a:t>
            </a:r>
            <a:endParaRPr lang="en-TR" sz="2400" dirty="0"/>
          </a:p>
        </p:txBody>
      </p:sp>
      <p:sp>
        <p:nvSpPr>
          <p:cNvPr id="3" name="Content Placeholder 2">
            <a:extLst>
              <a:ext uri="{FF2B5EF4-FFF2-40B4-BE49-F238E27FC236}">
                <a16:creationId xmlns:a16="http://schemas.microsoft.com/office/drawing/2014/main" id="{36B4C332-B0E7-825D-4460-56E9B4207139}"/>
              </a:ext>
            </a:extLst>
          </p:cNvPr>
          <p:cNvSpPr>
            <a:spLocks noGrp="1"/>
          </p:cNvSpPr>
          <p:nvPr>
            <p:ph idx="1"/>
          </p:nvPr>
        </p:nvSpPr>
        <p:spPr>
          <a:xfrm>
            <a:off x="228600" y="1304144"/>
            <a:ext cx="11963400" cy="5778500"/>
          </a:xfrm>
        </p:spPr>
        <p:txBody>
          <a:bodyPr>
            <a:normAutofit/>
          </a:bodyPr>
          <a:lstStyle/>
          <a:p>
            <a:r>
              <a:rPr lang="en-US" b="1" dirty="0"/>
              <a:t>Management of Traditional Workloads</a:t>
            </a:r>
            <a:endParaRPr lang="en-US" dirty="0"/>
          </a:p>
          <a:p>
            <a:r>
              <a:rPr lang="en-US" b="1" dirty="0"/>
              <a:t>Working with Legacy Applications</a:t>
            </a:r>
            <a:endParaRPr lang="en-US" dirty="0"/>
          </a:p>
          <a:p>
            <a:endParaRPr lang="en-TR" dirty="0"/>
          </a:p>
        </p:txBody>
      </p:sp>
      <p:sp>
        <p:nvSpPr>
          <p:cNvPr id="5" name="TextBox 4">
            <a:extLst>
              <a:ext uri="{FF2B5EF4-FFF2-40B4-BE49-F238E27FC236}">
                <a16:creationId xmlns:a16="http://schemas.microsoft.com/office/drawing/2014/main" id="{FA7FB431-2ADC-5B5F-991C-7BEA314C11A9}"/>
              </a:ext>
            </a:extLst>
          </p:cNvPr>
          <p:cNvSpPr txBox="1"/>
          <p:nvPr/>
        </p:nvSpPr>
        <p:spPr>
          <a:xfrm>
            <a:off x="6745574" y="1304144"/>
            <a:ext cx="184731" cy="369332"/>
          </a:xfrm>
          <a:prstGeom prst="rect">
            <a:avLst/>
          </a:prstGeom>
          <a:noFill/>
        </p:spPr>
        <p:txBody>
          <a:bodyPr wrap="none" rtlCol="0">
            <a:spAutoFit/>
          </a:bodyPr>
          <a:lstStyle/>
          <a:p>
            <a:endParaRPr lang="en-TR"/>
          </a:p>
        </p:txBody>
      </p:sp>
    </p:spTree>
    <p:extLst>
      <p:ext uri="{BB962C8B-B14F-4D97-AF65-F5344CB8AC3E}">
        <p14:creationId xmlns:p14="http://schemas.microsoft.com/office/powerpoint/2010/main" val="276992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BE44F-293B-F488-E7DF-00F369E746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CEE89A-0831-348E-CF47-FD5C4C8930BC}"/>
              </a:ext>
            </a:extLst>
          </p:cNvPr>
          <p:cNvSpPr>
            <a:spLocks noGrp="1"/>
          </p:cNvSpPr>
          <p:nvPr>
            <p:ph type="title"/>
          </p:nvPr>
        </p:nvSpPr>
        <p:spPr>
          <a:xfrm>
            <a:off x="630936" y="491044"/>
            <a:ext cx="10232136" cy="945897"/>
          </a:xfrm>
        </p:spPr>
        <p:txBody>
          <a:bodyPr anchor="b">
            <a:normAutofit/>
          </a:bodyPr>
          <a:lstStyle/>
          <a:p>
            <a:r>
              <a:rPr lang="en-TR" sz="5000" dirty="0"/>
              <a:t>KubeVirt Architecture</a:t>
            </a:r>
          </a:p>
        </p:txBody>
      </p:sp>
      <p:pic>
        <p:nvPicPr>
          <p:cNvPr id="1028" name="Picture 4" descr="Simple architecure">
            <a:extLst>
              <a:ext uri="{FF2B5EF4-FFF2-40B4-BE49-F238E27FC236}">
                <a16:creationId xmlns:a16="http://schemas.microsoft.com/office/drawing/2014/main" id="{61D05875-4FF0-2BB1-030C-F8B2CD49FC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9590" y="1164970"/>
            <a:ext cx="10655402" cy="532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6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51E3-E92D-AC5B-334D-D2D46891ABBF}"/>
              </a:ext>
            </a:extLst>
          </p:cNvPr>
          <p:cNvSpPr>
            <a:spLocks noGrp="1"/>
          </p:cNvSpPr>
          <p:nvPr>
            <p:ph type="title"/>
          </p:nvPr>
        </p:nvSpPr>
        <p:spPr>
          <a:xfrm>
            <a:off x="630936" y="491044"/>
            <a:ext cx="10232136" cy="945897"/>
          </a:xfrm>
        </p:spPr>
        <p:txBody>
          <a:bodyPr anchor="b">
            <a:normAutofit/>
          </a:bodyPr>
          <a:lstStyle/>
          <a:p>
            <a:r>
              <a:rPr lang="en-TR" sz="5000" dirty="0"/>
              <a:t>KubeVirt Architecture</a:t>
            </a:r>
          </a:p>
        </p:txBody>
      </p:sp>
      <p:sp>
        <p:nvSpPr>
          <p:cNvPr id="3" name="Content Placeholder 2">
            <a:extLst>
              <a:ext uri="{FF2B5EF4-FFF2-40B4-BE49-F238E27FC236}">
                <a16:creationId xmlns:a16="http://schemas.microsoft.com/office/drawing/2014/main" id="{6FD58290-0A80-5294-7E61-AA430F60C10B}"/>
              </a:ext>
            </a:extLst>
          </p:cNvPr>
          <p:cNvSpPr>
            <a:spLocks noGrp="1"/>
          </p:cNvSpPr>
          <p:nvPr>
            <p:ph idx="1"/>
          </p:nvPr>
        </p:nvSpPr>
        <p:spPr>
          <a:xfrm>
            <a:off x="630936" y="1724151"/>
            <a:ext cx="9464040" cy="3547872"/>
          </a:xfrm>
        </p:spPr>
        <p:txBody>
          <a:bodyPr anchor="t">
            <a:noAutofit/>
          </a:bodyPr>
          <a:lstStyle/>
          <a:p>
            <a:pPr marL="0" indent="0" fontAlgn="base">
              <a:buNone/>
            </a:pPr>
            <a:r>
              <a:rPr lang="en-US" sz="2400" b="1" i="0" dirty="0">
                <a:effectLst/>
                <a:latin typeface="inherit"/>
              </a:rPr>
              <a:t>API:</a:t>
            </a:r>
            <a:r>
              <a:rPr lang="en-US" sz="2400" b="0" i="0" dirty="0">
                <a:effectLst/>
                <a:latin typeface="inherit"/>
              </a:rPr>
              <a:t> The </a:t>
            </a:r>
            <a:r>
              <a:rPr lang="en-US" sz="2400" b="0" i="0" dirty="0" err="1">
                <a:effectLst/>
                <a:latin typeface="inherit"/>
              </a:rPr>
              <a:t>KubeVirt</a:t>
            </a:r>
            <a:r>
              <a:rPr lang="en-US" sz="2400" b="0" i="0" dirty="0">
                <a:effectLst/>
                <a:latin typeface="inherit"/>
              </a:rPr>
              <a:t> </a:t>
            </a:r>
            <a:r>
              <a:rPr lang="en-US" sz="2400" b="0" i="0" dirty="0" err="1">
                <a:effectLst/>
                <a:latin typeface="inherit"/>
              </a:rPr>
              <a:t>api</a:t>
            </a:r>
            <a:r>
              <a:rPr lang="en-US" sz="2400" b="0" i="0" dirty="0">
                <a:effectLst/>
                <a:latin typeface="inherit"/>
              </a:rPr>
              <a:t> component runs as a Deployment in Kubernetes and is responsible for the communication with </a:t>
            </a:r>
            <a:r>
              <a:rPr lang="en-US" sz="2400" b="0" i="0" dirty="0" err="1">
                <a:effectLst/>
                <a:latin typeface="inherit"/>
              </a:rPr>
              <a:t>KubeVirt</a:t>
            </a:r>
            <a:r>
              <a:rPr lang="en-US" sz="2400" b="0" i="0" dirty="0">
                <a:effectLst/>
                <a:latin typeface="inherit"/>
              </a:rPr>
              <a:t> via webhooks, triggered via CRDs and the validation of the triggered objects.</a:t>
            </a:r>
          </a:p>
          <a:p>
            <a:pPr marL="0" indent="0" fontAlgn="base">
              <a:buNone/>
            </a:pPr>
            <a:r>
              <a:rPr lang="en-US" sz="2400" b="1" i="0" dirty="0">
                <a:effectLst/>
                <a:latin typeface="inherit"/>
              </a:rPr>
              <a:t>Controller:</a:t>
            </a:r>
            <a:r>
              <a:rPr lang="en-US" sz="2400" b="0" i="0" dirty="0">
                <a:effectLst/>
                <a:latin typeface="inherit"/>
              </a:rPr>
              <a:t> The </a:t>
            </a:r>
            <a:r>
              <a:rPr lang="en-US" sz="2400" b="0" i="0" dirty="0" err="1">
                <a:effectLst/>
                <a:latin typeface="inherit"/>
              </a:rPr>
              <a:t>KubeVirt</a:t>
            </a:r>
            <a:r>
              <a:rPr lang="en-US" sz="2400" b="0" i="0" dirty="0">
                <a:effectLst/>
                <a:latin typeface="inherit"/>
              </a:rPr>
              <a:t> controller is the heart of </a:t>
            </a:r>
            <a:r>
              <a:rPr lang="en-US" sz="2400" b="0" i="0" dirty="0" err="1">
                <a:effectLst/>
                <a:latin typeface="inherit"/>
              </a:rPr>
              <a:t>KubeVirt</a:t>
            </a:r>
            <a:r>
              <a:rPr lang="en-US" sz="2400" b="0" i="0" dirty="0">
                <a:effectLst/>
                <a:latin typeface="inherit"/>
              </a:rPr>
              <a:t>. The controller is responsible for the CRUD (lifecycle) operations of the </a:t>
            </a:r>
            <a:r>
              <a:rPr lang="en-US" sz="2400" b="0" i="0" dirty="0" err="1">
                <a:effectLst/>
                <a:latin typeface="inherit"/>
              </a:rPr>
              <a:t>KubeVirt</a:t>
            </a:r>
            <a:r>
              <a:rPr lang="en-US" sz="2400" b="0" i="0" dirty="0">
                <a:effectLst/>
                <a:latin typeface="inherit"/>
              </a:rPr>
              <a:t> objects running in Kubernetes. The controller continuously monitors all </a:t>
            </a:r>
            <a:r>
              <a:rPr lang="en-US" sz="2400" b="0" i="0" dirty="0" err="1">
                <a:effectLst/>
                <a:latin typeface="inherit"/>
              </a:rPr>
              <a:t>KubeVirt</a:t>
            </a:r>
            <a:r>
              <a:rPr lang="en-US" sz="2400" b="0" i="0" dirty="0">
                <a:effectLst/>
                <a:latin typeface="inherit"/>
              </a:rPr>
              <a:t> objects.</a:t>
            </a:r>
          </a:p>
          <a:p>
            <a:pPr marL="0" indent="0" fontAlgn="base">
              <a:buNone/>
            </a:pPr>
            <a:r>
              <a:rPr lang="en-US" sz="2400" b="1" i="0" dirty="0">
                <a:effectLst/>
                <a:latin typeface="inherit"/>
              </a:rPr>
              <a:t>Agent:</a:t>
            </a:r>
            <a:r>
              <a:rPr lang="en-US" sz="2400" b="0" i="0" dirty="0">
                <a:effectLst/>
                <a:latin typeface="inherit"/>
              </a:rPr>
              <a:t> The </a:t>
            </a:r>
            <a:r>
              <a:rPr lang="en-US" sz="2400" b="0" i="0" dirty="0" err="1">
                <a:effectLst/>
                <a:latin typeface="inherit"/>
              </a:rPr>
              <a:t>KubeVirt</a:t>
            </a:r>
            <a:r>
              <a:rPr lang="en-US" sz="2400" b="0" i="0" dirty="0">
                <a:effectLst/>
                <a:latin typeface="inherit"/>
              </a:rPr>
              <a:t> agent (also known as </a:t>
            </a:r>
            <a:r>
              <a:rPr lang="en-US" sz="2400" b="0" i="0" dirty="0" err="1">
                <a:effectLst/>
                <a:latin typeface="inherit"/>
              </a:rPr>
              <a:t>virt</a:t>
            </a:r>
            <a:r>
              <a:rPr lang="en-US" sz="2400" b="0" i="0" dirty="0">
                <a:effectLst/>
                <a:latin typeface="inherit"/>
              </a:rPr>
              <a:t>-handler) is a </a:t>
            </a:r>
            <a:r>
              <a:rPr lang="en-US" sz="2400" b="0" i="0" dirty="0" err="1">
                <a:effectLst/>
                <a:latin typeface="inherit"/>
              </a:rPr>
              <a:t>DaemonSet</a:t>
            </a:r>
            <a:r>
              <a:rPr lang="en-US" sz="2400" b="0" i="0" dirty="0">
                <a:effectLst/>
                <a:latin typeface="inherit"/>
              </a:rPr>
              <a:t>, running on each Kubernetes worker, and it is the glue between Kubernetes and the underlaying Linux Kernel. The agent is responsible for keep the defined virtual machine (configuration) in sync with the running virtual machine on this node.</a:t>
            </a:r>
          </a:p>
          <a:p>
            <a:endParaRPr lang="en-TR" sz="2400" dirty="0"/>
          </a:p>
        </p:txBody>
      </p:sp>
    </p:spTree>
    <p:extLst>
      <p:ext uri="{BB962C8B-B14F-4D97-AF65-F5344CB8AC3E}">
        <p14:creationId xmlns:p14="http://schemas.microsoft.com/office/powerpoint/2010/main" val="111694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DC4DA4-200F-4B9C-5D5C-CBE27E877D0F}"/>
              </a:ext>
            </a:extLst>
          </p:cNvPr>
          <p:cNvSpPr>
            <a:spLocks noGrp="1"/>
          </p:cNvSpPr>
          <p:nvPr>
            <p:ph type="title"/>
          </p:nvPr>
        </p:nvSpPr>
        <p:spPr>
          <a:xfrm>
            <a:off x="1137034" y="609597"/>
            <a:ext cx="9392421" cy="1330841"/>
          </a:xfrm>
        </p:spPr>
        <p:txBody>
          <a:bodyPr>
            <a:normAutofit/>
          </a:bodyPr>
          <a:lstStyle/>
          <a:p>
            <a:r>
              <a:rPr lang="en-US" dirty="0" err="1"/>
              <a:t>virt</a:t>
            </a:r>
            <a:r>
              <a:rPr lang="en-US" dirty="0"/>
              <a:t>-launcher</a:t>
            </a:r>
            <a:endParaRPr lang="en-TR" dirty="0"/>
          </a:p>
        </p:txBody>
      </p:sp>
      <p:sp>
        <p:nvSpPr>
          <p:cNvPr id="3" name="Content Placeholder 2">
            <a:extLst>
              <a:ext uri="{FF2B5EF4-FFF2-40B4-BE49-F238E27FC236}">
                <a16:creationId xmlns:a16="http://schemas.microsoft.com/office/drawing/2014/main" id="{6D09735B-69EE-4C01-6A6D-AD9FD663BC23}"/>
              </a:ext>
            </a:extLst>
          </p:cNvPr>
          <p:cNvSpPr>
            <a:spLocks noGrp="1"/>
          </p:cNvSpPr>
          <p:nvPr>
            <p:ph idx="1"/>
          </p:nvPr>
        </p:nvSpPr>
        <p:spPr>
          <a:xfrm>
            <a:off x="404734" y="2198362"/>
            <a:ext cx="5846164" cy="4352340"/>
          </a:xfrm>
        </p:spPr>
        <p:txBody>
          <a:bodyPr>
            <a:normAutofit lnSpcReduction="10000"/>
          </a:bodyPr>
          <a:lstStyle/>
          <a:p>
            <a:r>
              <a:rPr lang="en-US" sz="1600" b="0" i="0" dirty="0">
                <a:effectLst/>
                <a:latin typeface="-apple-system"/>
              </a:rPr>
              <a:t>For every VMI object one pod is created. This pod's primary container runs the </a:t>
            </a:r>
            <a:r>
              <a:rPr lang="en-US" sz="1600" b="0" i="0" dirty="0" err="1">
                <a:effectLst/>
                <a:latin typeface="-apple-system"/>
              </a:rPr>
              <a:t>virt</a:t>
            </a:r>
            <a:r>
              <a:rPr lang="en-US" sz="1600" b="0" i="0" dirty="0">
                <a:effectLst/>
                <a:latin typeface="-apple-system"/>
              </a:rPr>
              <a:t>-launcher </a:t>
            </a:r>
            <a:r>
              <a:rPr lang="en-US" sz="1600" b="0" i="0" dirty="0" err="1">
                <a:effectLst/>
                <a:latin typeface="-apple-system"/>
              </a:rPr>
              <a:t>KubeVirt</a:t>
            </a:r>
            <a:r>
              <a:rPr lang="en-US" sz="1600" b="0" i="0" dirty="0">
                <a:effectLst/>
                <a:latin typeface="-apple-system"/>
              </a:rPr>
              <a:t> component.</a:t>
            </a:r>
          </a:p>
          <a:p>
            <a:r>
              <a:rPr lang="en-US" sz="1600" b="0" i="0" dirty="0">
                <a:effectLst/>
                <a:latin typeface="-apple-system"/>
              </a:rPr>
              <a:t>Kubernetes or the </a:t>
            </a:r>
            <a:r>
              <a:rPr lang="en-US" sz="1600" b="0" i="0" dirty="0" err="1">
                <a:effectLst/>
                <a:latin typeface="-apple-system"/>
              </a:rPr>
              <a:t>kubelet</a:t>
            </a:r>
            <a:r>
              <a:rPr lang="en-US" sz="1600" b="0" i="0" dirty="0">
                <a:effectLst/>
                <a:latin typeface="-apple-system"/>
              </a:rPr>
              <a:t> is not running the VMIs itself. Instead a daemon on every host in the cluster will take care to launch a VMI process for every pod which is associated to a VMI object whenever it is getting scheduled on a host. </a:t>
            </a:r>
          </a:p>
          <a:p>
            <a:r>
              <a:rPr lang="en-US" sz="1600" b="0" i="0" dirty="0">
                <a:effectLst/>
                <a:latin typeface="-apple-system"/>
              </a:rPr>
              <a:t>The main purpose of the </a:t>
            </a:r>
            <a:r>
              <a:rPr lang="en-US" sz="1600" b="0" i="0" dirty="0" err="1">
                <a:effectLst/>
                <a:latin typeface="-apple-system"/>
              </a:rPr>
              <a:t>virt</a:t>
            </a:r>
            <a:r>
              <a:rPr lang="en-US" sz="1600" b="0" i="0" dirty="0">
                <a:effectLst/>
                <a:latin typeface="-apple-system"/>
              </a:rPr>
              <a:t>-launcher Pod is to provide the </a:t>
            </a:r>
            <a:r>
              <a:rPr lang="en-US" sz="1600" b="0" i="0" dirty="0" err="1">
                <a:effectLst/>
                <a:latin typeface="-apple-system"/>
              </a:rPr>
              <a:t>cgroups</a:t>
            </a:r>
            <a:r>
              <a:rPr lang="en-US" sz="1600" b="0" i="0" dirty="0">
                <a:effectLst/>
                <a:latin typeface="-apple-system"/>
              </a:rPr>
              <a:t> and namespaces, which will be used to host the VMI process.</a:t>
            </a:r>
          </a:p>
          <a:p>
            <a:r>
              <a:rPr lang="en-US" sz="1600" b="0" i="0" dirty="0" err="1">
                <a:effectLst/>
                <a:latin typeface="-apple-system"/>
              </a:rPr>
              <a:t>virt</a:t>
            </a:r>
            <a:r>
              <a:rPr lang="en-US" sz="1600" b="0" i="0" dirty="0">
                <a:effectLst/>
                <a:latin typeface="-apple-system"/>
              </a:rPr>
              <a:t>-handler signals </a:t>
            </a:r>
            <a:r>
              <a:rPr lang="en-US" sz="1600" b="0" i="0" dirty="0" err="1">
                <a:effectLst/>
                <a:latin typeface="-apple-system"/>
              </a:rPr>
              <a:t>virt</a:t>
            </a:r>
            <a:r>
              <a:rPr lang="en-US" sz="1600" b="0" i="0" dirty="0">
                <a:effectLst/>
                <a:latin typeface="-apple-system"/>
              </a:rPr>
              <a:t>-launcher to start a VMI by passing the VMI's CRD object to </a:t>
            </a:r>
            <a:r>
              <a:rPr lang="en-US" sz="1600" b="0" i="0" dirty="0" err="1">
                <a:effectLst/>
                <a:latin typeface="-apple-system"/>
              </a:rPr>
              <a:t>virt</a:t>
            </a:r>
            <a:r>
              <a:rPr lang="en-US" sz="1600" b="0" i="0" dirty="0">
                <a:effectLst/>
                <a:latin typeface="-apple-system"/>
              </a:rPr>
              <a:t>-launcher. </a:t>
            </a:r>
            <a:r>
              <a:rPr lang="en-US" sz="1600" b="0" i="0" dirty="0" err="1">
                <a:effectLst/>
                <a:latin typeface="-apple-system"/>
              </a:rPr>
              <a:t>virt</a:t>
            </a:r>
            <a:r>
              <a:rPr lang="en-US" sz="1600" b="0" i="0" dirty="0">
                <a:effectLst/>
                <a:latin typeface="-apple-system"/>
              </a:rPr>
              <a:t>-launcher then uses a local </a:t>
            </a:r>
            <a:r>
              <a:rPr lang="en-US" sz="1600" b="0" i="0" dirty="0" err="1">
                <a:effectLst/>
                <a:latin typeface="-apple-system"/>
              </a:rPr>
              <a:t>libvirtd</a:t>
            </a:r>
            <a:r>
              <a:rPr lang="en-US" sz="1600" b="0" i="0" dirty="0">
                <a:effectLst/>
                <a:latin typeface="-apple-system"/>
              </a:rPr>
              <a:t> instance within its container to start the VMI. From there </a:t>
            </a:r>
            <a:r>
              <a:rPr lang="en-US" sz="1600" b="0" i="0" dirty="0" err="1">
                <a:effectLst/>
                <a:latin typeface="-apple-system"/>
              </a:rPr>
              <a:t>virt</a:t>
            </a:r>
            <a:r>
              <a:rPr lang="en-US" sz="1600" b="0" i="0" dirty="0">
                <a:effectLst/>
                <a:latin typeface="-apple-system"/>
              </a:rPr>
              <a:t>-launcher monitors the VMI process and terminates once the VMI has exited.</a:t>
            </a:r>
          </a:p>
          <a:p>
            <a:r>
              <a:rPr lang="en-US" sz="1600" b="0" i="0" dirty="0">
                <a:effectLst/>
                <a:latin typeface="-apple-system"/>
              </a:rPr>
              <a:t>If the Kubernetes runtime attempts to shutdown the </a:t>
            </a:r>
            <a:r>
              <a:rPr lang="en-US" sz="1600" b="0" i="0" dirty="0" err="1">
                <a:effectLst/>
                <a:latin typeface="-apple-system"/>
              </a:rPr>
              <a:t>virt</a:t>
            </a:r>
            <a:r>
              <a:rPr lang="en-US" sz="1600" b="0" i="0" dirty="0">
                <a:effectLst/>
                <a:latin typeface="-apple-system"/>
              </a:rPr>
              <a:t>-launcher pod before the VMI has exited, </a:t>
            </a:r>
            <a:r>
              <a:rPr lang="en-US" sz="1600" b="0" i="0" dirty="0" err="1">
                <a:effectLst/>
                <a:latin typeface="-apple-system"/>
              </a:rPr>
              <a:t>virt</a:t>
            </a:r>
            <a:r>
              <a:rPr lang="en-US" sz="1600" b="0" i="0" dirty="0">
                <a:effectLst/>
                <a:latin typeface="-apple-system"/>
              </a:rPr>
              <a:t>-launcher forwards signals from Kubernetes to the VMI process and attempts to hold off the termination of the pod until the VMI has shutdown successfully.</a:t>
            </a:r>
          </a:p>
          <a:p>
            <a:endParaRPr lang="en-TR" sz="1300" dirty="0"/>
          </a:p>
        </p:txBody>
      </p:sp>
      <p:pic>
        <p:nvPicPr>
          <p:cNvPr id="9" name="Picture 8" descr="A diagram of a computer&#10;&#10;Description automatically generated">
            <a:extLst>
              <a:ext uri="{FF2B5EF4-FFF2-40B4-BE49-F238E27FC236}">
                <a16:creationId xmlns:a16="http://schemas.microsoft.com/office/drawing/2014/main" id="{2E271342-74AB-AA00-5219-6188B07884B9}"/>
              </a:ext>
            </a:extLst>
          </p:cNvPr>
          <p:cNvPicPr>
            <a:picLocks noChangeAspect="1"/>
          </p:cNvPicPr>
          <p:nvPr/>
        </p:nvPicPr>
        <p:blipFill>
          <a:blip r:embed="rId2"/>
          <a:stretch>
            <a:fillRect/>
          </a:stretch>
        </p:blipFill>
        <p:spPr>
          <a:xfrm>
            <a:off x="6719367" y="2560478"/>
            <a:ext cx="4788505" cy="3004786"/>
          </a:xfrm>
          <a:prstGeom prst="rect">
            <a:avLst/>
          </a:prstGeom>
        </p:spPr>
      </p:pic>
      <p:sp>
        <p:nvSpPr>
          <p:cNvPr id="25" name="Freeform: Shape 2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41063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965</TotalTime>
  <Words>1092</Words>
  <Application>Microsoft Macintosh PowerPoint</Application>
  <PresentationFormat>Widescreen</PresentationFormat>
  <Paragraphs>82</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-apple-system</vt:lpstr>
      <vt:lpstr>Aptos</vt:lpstr>
      <vt:lpstr>Aptos Display</vt:lpstr>
      <vt:lpstr>Arial</vt:lpstr>
      <vt:lpstr>inherit</vt:lpstr>
      <vt:lpstr>Open Sans</vt:lpstr>
      <vt:lpstr>Times New Roman</vt:lpstr>
      <vt:lpstr>Office Theme</vt:lpstr>
      <vt:lpstr>KUBEVIRT</vt:lpstr>
      <vt:lpstr>PowerPoint Presentation</vt:lpstr>
      <vt:lpstr>Fact Sheet </vt:lpstr>
      <vt:lpstr>Why Kubevirt?</vt:lpstr>
      <vt:lpstr>Why Kubevirt?</vt:lpstr>
      <vt:lpstr>Use Cases</vt:lpstr>
      <vt:lpstr>KubeVirt Architecture</vt:lpstr>
      <vt:lpstr>KubeVirt Architecture</vt:lpstr>
      <vt:lpstr>virt-launcher</vt:lpstr>
      <vt:lpstr>Example Flow</vt:lpstr>
      <vt:lpstr>PowerPoint Presentation</vt:lpstr>
      <vt:lpstr>How to Create a VM?</vt:lpstr>
      <vt:lpstr>Kubevirt Horizontal Scaling</vt:lpstr>
      <vt:lpstr>PowerPoint Presentation</vt:lpstr>
      <vt:lpstr>PowerPoint Presentation</vt:lpstr>
      <vt:lpstr>PowerPoint Presentation</vt:lpstr>
      <vt:lpstr>PowerPoint Presentation</vt:lpstr>
      <vt:lpstr>Live Vm Migration</vt:lpstr>
      <vt:lpstr>PowerPoint Presentation</vt:lpstr>
      <vt:lpstr>Paramaters</vt:lpstr>
      <vt:lpstr>Container Migration</vt:lpstr>
      <vt:lpstr>https://ieeexplore.ieee.org/stamp/stamp.jsp?tp=&amp;arnumber=9799256</vt:lpstr>
      <vt:lpstr>PowerPoint Presentation</vt:lpstr>
      <vt:lpstr>Evaluation</vt:lpstr>
      <vt:lpstr>https://ieeexplore.ieee.org/stamp/stamp.jsp?tp=&amp;arnumber=9155403</vt:lpstr>
      <vt:lpstr>PowerPoint Presentation</vt:lpstr>
      <vt:lpstr>Persistent Storage Options for Container Migration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KUBEVIRT</dc:title>
  <dc:creator>Ömer Şafak BEBEK</dc:creator>
  <cp:lastModifiedBy>Ömer Şafak BEBEK</cp:lastModifiedBy>
  <cp:revision>6</cp:revision>
  <dcterms:created xsi:type="dcterms:W3CDTF">2024-05-07T08:37:20Z</dcterms:created>
  <dcterms:modified xsi:type="dcterms:W3CDTF">2024-05-08T09:16:58Z</dcterms:modified>
</cp:coreProperties>
</file>