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59" r:id="rId5"/>
    <p:sldId id="260" r:id="rId6"/>
    <p:sldId id="265" r:id="rId7"/>
    <p:sldId id="261" r:id="rId8"/>
    <p:sldId id="262" r:id="rId9"/>
    <p:sldId id="263" r:id="rId10"/>
    <p:sldId id="264" r:id="rId11"/>
    <p:sldId id="267" r:id="rId12"/>
    <p:sldId id="266" r:id="rId13"/>
    <p:sldId id="268" r:id="rId14"/>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5ADB-7138-DC7A-D1D0-9086A1A78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601B08F2-7CC5-8BAE-5017-2B9BC3419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2B9D32D2-CD1C-0DF3-3EE5-EB69761AD970}"/>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5" name="Footer Placeholder 4">
            <a:extLst>
              <a:ext uri="{FF2B5EF4-FFF2-40B4-BE49-F238E27FC236}">
                <a16:creationId xmlns:a16="http://schemas.microsoft.com/office/drawing/2014/main" id="{C186D8B1-6E0B-5C9A-0BA1-AEB163DA16E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4F1E1A22-8235-3027-80FF-EB01E878AAE3}"/>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215483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BA6F-2287-77F3-C6F1-211294050AC6}"/>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F8E594EE-66D0-E50A-F96B-DD18356D9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57E11D6-A6C2-60BF-0320-806F9245AA8C}"/>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5" name="Footer Placeholder 4">
            <a:extLst>
              <a:ext uri="{FF2B5EF4-FFF2-40B4-BE49-F238E27FC236}">
                <a16:creationId xmlns:a16="http://schemas.microsoft.com/office/drawing/2014/main" id="{245030BF-A1B5-8E74-BB32-FA6AE23657D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0948173-BF85-EC95-F4DB-12564E5F1BB0}"/>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296571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189A31-EB01-9D63-8024-B21852EAC0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F3FE203F-6E2E-287F-B922-71EBB58A9E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72B62BE-178D-D529-9978-7E2DC0D62C4D}"/>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5" name="Footer Placeholder 4">
            <a:extLst>
              <a:ext uri="{FF2B5EF4-FFF2-40B4-BE49-F238E27FC236}">
                <a16:creationId xmlns:a16="http://schemas.microsoft.com/office/drawing/2014/main" id="{2FCF281F-1EAD-131C-C857-3675E4E7D79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ED1227D3-08A6-8239-677B-83C527C470F3}"/>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211082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8279-62A2-BBCD-40EA-08EB8125EDAA}"/>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BCA843DE-EEC6-96D8-35C1-6884CFA7D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A21E970-DD97-4FF3-C45A-DBB65A574F0C}"/>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5" name="Footer Placeholder 4">
            <a:extLst>
              <a:ext uri="{FF2B5EF4-FFF2-40B4-BE49-F238E27FC236}">
                <a16:creationId xmlns:a16="http://schemas.microsoft.com/office/drawing/2014/main" id="{2FA8F2A7-FB7C-6960-C893-9EEE00753C9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C993031-7A61-1EF1-3222-CCE72C3B790B}"/>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271202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C50E-4F99-2449-0D01-B1252B50F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D58D5895-3528-4E36-3B45-65017B684D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55D98C-4D7E-59D8-4394-9DF04CAD74C3}"/>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5" name="Footer Placeholder 4">
            <a:extLst>
              <a:ext uri="{FF2B5EF4-FFF2-40B4-BE49-F238E27FC236}">
                <a16:creationId xmlns:a16="http://schemas.microsoft.com/office/drawing/2014/main" id="{FB04E702-2E54-3D00-AC1D-1EC31960EC41}"/>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BF6A778-F827-D098-7A87-C82F074518D9}"/>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189200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1D87-6B60-2D71-C184-DE28A73676BB}"/>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7D137B4E-AADA-42D3-38F7-BB712CC843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0C5E7926-F9F1-7124-F7A2-C40FD6FBE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93C7FDC-4715-FEB8-7BFA-C33A0ACD3965}"/>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6" name="Footer Placeholder 5">
            <a:extLst>
              <a:ext uri="{FF2B5EF4-FFF2-40B4-BE49-F238E27FC236}">
                <a16:creationId xmlns:a16="http://schemas.microsoft.com/office/drawing/2014/main" id="{00816E86-5328-115A-C0CF-91C405A95964}"/>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0CFABDF-BD33-A8C0-99CB-39294E37B152}"/>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259888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3607-01F7-500E-A500-502E6DD0063C}"/>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B2EB051C-5BD6-5C80-4783-73A54A531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A84E51-899D-02D3-8D83-6CCCEF24A0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9ADE363C-2B6F-A05C-1AC8-1AD34938E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FF5B0-8BB4-48A9-8391-7F625F937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9A463626-8735-8E5C-C636-ABD4FBDF6BFA}"/>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8" name="Footer Placeholder 7">
            <a:extLst>
              <a:ext uri="{FF2B5EF4-FFF2-40B4-BE49-F238E27FC236}">
                <a16:creationId xmlns:a16="http://schemas.microsoft.com/office/drawing/2014/main" id="{80BC2E33-29C4-E4E5-A14F-32913D2D9A4A}"/>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119040E7-299A-3D14-22B2-2CE63949CEE9}"/>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123601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D7A7-F455-98A5-DC3E-95B3C57C1E20}"/>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AAB77214-861D-BF2D-7DD1-59A386406F87}"/>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4" name="Footer Placeholder 3">
            <a:extLst>
              <a:ext uri="{FF2B5EF4-FFF2-40B4-BE49-F238E27FC236}">
                <a16:creationId xmlns:a16="http://schemas.microsoft.com/office/drawing/2014/main" id="{CE0CBAB9-F6E1-290C-8294-DA36EC85345F}"/>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27FACFB2-D968-8F0B-F343-1DFBBD9D0116}"/>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353889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32391-7769-1A3F-8694-E8689BE0C859}"/>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3" name="Footer Placeholder 2">
            <a:extLst>
              <a:ext uri="{FF2B5EF4-FFF2-40B4-BE49-F238E27FC236}">
                <a16:creationId xmlns:a16="http://schemas.microsoft.com/office/drawing/2014/main" id="{075F199B-C088-DD97-2423-F6B5258F398A}"/>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66535195-1B3A-6789-3231-F9D6FD7114CB}"/>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175164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83DE-6E2D-61ED-D4F5-702EA27B2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4C9F09B3-11C5-5813-3DC1-914CCD9A9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C153916F-399C-49CA-ED8A-DC0C5986D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0081A-FA6B-6AA1-05FF-FEF1CD4F088D}"/>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6" name="Footer Placeholder 5">
            <a:extLst>
              <a:ext uri="{FF2B5EF4-FFF2-40B4-BE49-F238E27FC236}">
                <a16:creationId xmlns:a16="http://schemas.microsoft.com/office/drawing/2014/main" id="{472C2E83-EA83-39B8-93B5-0E4B191CD83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AAD5AA1D-8C0A-2B1E-5A4E-BC988AB69804}"/>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269002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46AE-4DED-7FE9-807A-5017815E9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3F5FC00A-C4AD-05DC-62D8-564F68EE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44478E99-6BC4-E8C8-CF17-268B2CC08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F7D61-18EB-25E5-25C6-DF01FE945912}"/>
              </a:ext>
            </a:extLst>
          </p:cNvPr>
          <p:cNvSpPr>
            <a:spLocks noGrp="1"/>
          </p:cNvSpPr>
          <p:nvPr>
            <p:ph type="dt" sz="half" idx="10"/>
          </p:nvPr>
        </p:nvSpPr>
        <p:spPr/>
        <p:txBody>
          <a:bodyPr/>
          <a:lstStyle/>
          <a:p>
            <a:fld id="{88775692-1F4E-BB4D-8657-A9A0B93B0E0D}" type="datetimeFigureOut">
              <a:rPr lang="en-TR" smtClean="0"/>
              <a:t>17.03.2024</a:t>
            </a:fld>
            <a:endParaRPr lang="en-TR"/>
          </a:p>
        </p:txBody>
      </p:sp>
      <p:sp>
        <p:nvSpPr>
          <p:cNvPr id="6" name="Footer Placeholder 5">
            <a:extLst>
              <a:ext uri="{FF2B5EF4-FFF2-40B4-BE49-F238E27FC236}">
                <a16:creationId xmlns:a16="http://schemas.microsoft.com/office/drawing/2014/main" id="{EAAF5179-DAAC-A7DE-13E6-2FC392323698}"/>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F1E4EE75-5B4C-F4B5-6045-30FAA7CEDD49}"/>
              </a:ext>
            </a:extLst>
          </p:cNvPr>
          <p:cNvSpPr>
            <a:spLocks noGrp="1"/>
          </p:cNvSpPr>
          <p:nvPr>
            <p:ph type="sldNum" sz="quarter" idx="12"/>
          </p:nvPr>
        </p:nvSpPr>
        <p:spPr/>
        <p:txBody>
          <a:bodyPr/>
          <a:lstStyle/>
          <a:p>
            <a:fld id="{BAA49F9E-89C7-6446-862C-2693DF23EF1F}" type="slidenum">
              <a:rPr lang="en-TR" smtClean="0"/>
              <a:t>‹#›</a:t>
            </a:fld>
            <a:endParaRPr lang="en-TR"/>
          </a:p>
        </p:txBody>
      </p:sp>
    </p:spTree>
    <p:extLst>
      <p:ext uri="{BB962C8B-B14F-4D97-AF65-F5344CB8AC3E}">
        <p14:creationId xmlns:p14="http://schemas.microsoft.com/office/powerpoint/2010/main" val="242210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BD7D1-FFB7-966C-07A1-327553E99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AC7D2D37-26C2-3166-8BE4-D46B1168D8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CB6606C4-4762-7E23-0899-378C7E055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775692-1F4E-BB4D-8657-A9A0B93B0E0D}" type="datetimeFigureOut">
              <a:rPr lang="en-TR" smtClean="0"/>
              <a:t>17.03.2024</a:t>
            </a:fld>
            <a:endParaRPr lang="en-TR"/>
          </a:p>
        </p:txBody>
      </p:sp>
      <p:sp>
        <p:nvSpPr>
          <p:cNvPr id="5" name="Footer Placeholder 4">
            <a:extLst>
              <a:ext uri="{FF2B5EF4-FFF2-40B4-BE49-F238E27FC236}">
                <a16:creationId xmlns:a16="http://schemas.microsoft.com/office/drawing/2014/main" id="{74D1ED1F-84E6-7881-F5B8-68DDA620E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F170E33F-3BE1-BF14-0432-B9CC32BD2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A49F9E-89C7-6446-862C-2693DF23EF1F}" type="slidenum">
              <a:rPr lang="en-TR" smtClean="0"/>
              <a:t>‹#›</a:t>
            </a:fld>
            <a:endParaRPr lang="en-TR"/>
          </a:p>
        </p:txBody>
      </p:sp>
    </p:spTree>
    <p:extLst>
      <p:ext uri="{BB962C8B-B14F-4D97-AF65-F5344CB8AC3E}">
        <p14:creationId xmlns:p14="http://schemas.microsoft.com/office/powerpoint/2010/main" val="4212588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kubernetes.io/docs/concepts/services-networking/service/#load-balancer-nodeport-allo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kubernetes.io/docs/reference/command-line-tools-reference/kube-prox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4F1B-5185-6B16-6804-FA62DE40F02B}"/>
              </a:ext>
            </a:extLst>
          </p:cNvPr>
          <p:cNvSpPr>
            <a:spLocks noGrp="1"/>
          </p:cNvSpPr>
          <p:nvPr>
            <p:ph type="title"/>
          </p:nvPr>
        </p:nvSpPr>
        <p:spPr/>
        <p:txBody>
          <a:bodyPr/>
          <a:lstStyle/>
          <a:p>
            <a:pPr algn="ctr"/>
            <a:r>
              <a:rPr lang="en-TR" dirty="0"/>
              <a:t>Load Balancer</a:t>
            </a:r>
          </a:p>
        </p:txBody>
      </p:sp>
    </p:spTree>
    <p:extLst>
      <p:ext uri="{BB962C8B-B14F-4D97-AF65-F5344CB8AC3E}">
        <p14:creationId xmlns:p14="http://schemas.microsoft.com/office/powerpoint/2010/main" val="280651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C5F7-7E25-26C5-D2D6-90707A113760}"/>
              </a:ext>
            </a:extLst>
          </p:cNvPr>
          <p:cNvSpPr>
            <a:spLocks noGrp="1"/>
          </p:cNvSpPr>
          <p:nvPr>
            <p:ph type="title"/>
          </p:nvPr>
        </p:nvSpPr>
        <p:spPr/>
        <p:txBody>
          <a:bodyPr/>
          <a:lstStyle/>
          <a:p>
            <a:r>
              <a:rPr lang="en-TR" dirty="0"/>
              <a:t>Horizontal Autoscaling</a:t>
            </a:r>
          </a:p>
        </p:txBody>
      </p:sp>
      <p:sp>
        <p:nvSpPr>
          <p:cNvPr id="3" name="Content Placeholder 2">
            <a:extLst>
              <a:ext uri="{FF2B5EF4-FFF2-40B4-BE49-F238E27FC236}">
                <a16:creationId xmlns:a16="http://schemas.microsoft.com/office/drawing/2014/main" id="{9FF96B29-1F13-6034-76C8-C1E7BAD645EC}"/>
              </a:ext>
            </a:extLst>
          </p:cNvPr>
          <p:cNvSpPr>
            <a:spLocks noGrp="1"/>
          </p:cNvSpPr>
          <p:nvPr>
            <p:ph idx="1"/>
          </p:nvPr>
        </p:nvSpPr>
        <p:spPr/>
        <p:txBody>
          <a:bodyPr/>
          <a:lstStyle/>
          <a:p>
            <a:pPr marL="0" indent="0">
              <a:buNone/>
            </a:pPr>
            <a:r>
              <a:rPr lang="en-US" b="0" i="0" dirty="0">
                <a:solidFill>
                  <a:srgbClr val="222222"/>
                </a:solidFill>
                <a:effectLst/>
                <a:latin typeface="open sans" panose="020B0606030504020204" pitchFamily="34" charset="0"/>
              </a:rPr>
              <a:t>Horizontal scaling means that the response to increased load is to deploy more </a:t>
            </a:r>
            <a:r>
              <a:rPr lang="en-US" b="0" i="0" u="none" strike="noStrike" dirty="0">
                <a:solidFill>
                  <a:srgbClr val="000000"/>
                </a:solidFill>
                <a:effectLst/>
                <a:latin typeface="open sans" panose="020B0606030504020204" pitchFamily="34" charset="0"/>
                <a:hlinkClick r:id="rId2"/>
              </a:rPr>
              <a:t>Pods</a:t>
            </a:r>
            <a:r>
              <a:rPr lang="en-US" b="0" i="0" dirty="0">
                <a:solidFill>
                  <a:srgbClr val="222222"/>
                </a:solidFill>
                <a:effectLst/>
                <a:latin typeface="open sans" panose="020B0606030504020204" pitchFamily="34" charset="0"/>
              </a:rPr>
              <a:t>. This is different from </a:t>
            </a:r>
            <a:r>
              <a:rPr lang="en-US" b="0" i="1" dirty="0">
                <a:solidFill>
                  <a:srgbClr val="222222"/>
                </a:solidFill>
                <a:effectLst/>
                <a:latin typeface="open sans" panose="020B0606030504020204" pitchFamily="34" charset="0"/>
              </a:rPr>
              <a:t>vertical</a:t>
            </a:r>
            <a:r>
              <a:rPr lang="en-US" b="0" i="0" dirty="0">
                <a:solidFill>
                  <a:srgbClr val="222222"/>
                </a:solidFill>
                <a:effectLst/>
                <a:latin typeface="open sans" panose="020B0606030504020204" pitchFamily="34" charset="0"/>
              </a:rPr>
              <a:t> scaling, which for Kubernetes would mean assigning more resources (for example: memory or CPU) to the Pods that are already running for the workload.</a:t>
            </a:r>
            <a:endParaRPr lang="en-TR" dirty="0"/>
          </a:p>
        </p:txBody>
      </p:sp>
    </p:spTree>
    <p:extLst>
      <p:ext uri="{BB962C8B-B14F-4D97-AF65-F5344CB8AC3E}">
        <p14:creationId xmlns:p14="http://schemas.microsoft.com/office/powerpoint/2010/main" val="39348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 shot of a computer program&#10;&#10;Description automatically generated">
            <a:extLst>
              <a:ext uri="{FF2B5EF4-FFF2-40B4-BE49-F238E27FC236}">
                <a16:creationId xmlns:a16="http://schemas.microsoft.com/office/drawing/2014/main" id="{5F4FB4BE-A699-A36E-0268-DD86949EFFE6}"/>
              </a:ext>
            </a:extLst>
          </p:cNvPr>
          <p:cNvPicPr>
            <a:picLocks noChangeAspect="1"/>
          </p:cNvPicPr>
          <p:nvPr/>
        </p:nvPicPr>
        <p:blipFill>
          <a:blip r:embed="rId2"/>
          <a:stretch>
            <a:fillRect/>
          </a:stretch>
        </p:blipFill>
        <p:spPr>
          <a:xfrm>
            <a:off x="1014412" y="575735"/>
            <a:ext cx="3391958" cy="3273238"/>
          </a:xfrm>
          <a:prstGeom prst="rect">
            <a:avLst/>
          </a:prstGeom>
        </p:spPr>
      </p:pic>
      <p:pic>
        <p:nvPicPr>
          <p:cNvPr id="5" name="Content Placeholder 4">
            <a:extLst>
              <a:ext uri="{FF2B5EF4-FFF2-40B4-BE49-F238E27FC236}">
                <a16:creationId xmlns:a16="http://schemas.microsoft.com/office/drawing/2014/main" id="{A2B5D6C9-01C6-FCCE-BF26-83FA54B6D5B1}"/>
              </a:ext>
            </a:extLst>
          </p:cNvPr>
          <p:cNvPicPr>
            <a:picLocks noGrp="1" noChangeAspect="1"/>
          </p:cNvPicPr>
          <p:nvPr>
            <p:ph idx="1"/>
          </p:nvPr>
        </p:nvPicPr>
        <p:blipFill>
          <a:blip r:embed="rId3"/>
          <a:stretch>
            <a:fillRect/>
          </a:stretch>
        </p:blipFill>
        <p:spPr>
          <a:xfrm>
            <a:off x="1014412" y="4428330"/>
            <a:ext cx="17006600" cy="1658145"/>
          </a:xfrm>
          <a:prstGeom prst="rect">
            <a:avLst/>
          </a:prstGeom>
        </p:spPr>
      </p:pic>
    </p:spTree>
    <p:extLst>
      <p:ext uri="{BB962C8B-B14F-4D97-AF65-F5344CB8AC3E}">
        <p14:creationId xmlns:p14="http://schemas.microsoft.com/office/powerpoint/2010/main" val="414587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93E1-C4EF-88F4-05A0-B60DFFA11EAB}"/>
              </a:ext>
            </a:extLst>
          </p:cNvPr>
          <p:cNvSpPr>
            <a:spLocks noGrp="1"/>
          </p:cNvSpPr>
          <p:nvPr>
            <p:ph type="title"/>
          </p:nvPr>
        </p:nvSpPr>
        <p:spPr/>
        <p:txBody>
          <a:bodyPr/>
          <a:lstStyle/>
          <a:p>
            <a:r>
              <a:rPr lang="en-TR" dirty="0"/>
              <a:t>Vertical Autoscaling</a:t>
            </a:r>
          </a:p>
        </p:txBody>
      </p:sp>
      <p:sp>
        <p:nvSpPr>
          <p:cNvPr id="3" name="Content Placeholder 2">
            <a:extLst>
              <a:ext uri="{FF2B5EF4-FFF2-40B4-BE49-F238E27FC236}">
                <a16:creationId xmlns:a16="http://schemas.microsoft.com/office/drawing/2014/main" id="{F8CA1B5A-C513-C05D-E128-4CFBC4E02E37}"/>
              </a:ext>
            </a:extLst>
          </p:cNvPr>
          <p:cNvSpPr>
            <a:spLocks noGrp="1"/>
          </p:cNvSpPr>
          <p:nvPr>
            <p:ph idx="1"/>
          </p:nvPr>
        </p:nvSpPr>
        <p:spPr>
          <a:xfrm>
            <a:off x="714632" y="1380782"/>
            <a:ext cx="10515600" cy="4995304"/>
          </a:xfrm>
        </p:spPr>
        <p:txBody>
          <a:bodyPr>
            <a:noAutofit/>
          </a:bodyPr>
          <a:lstStyle/>
          <a:p>
            <a:pPr marL="0" indent="0">
              <a:buNone/>
            </a:pPr>
            <a:r>
              <a:rPr lang="en-US" sz="1800" dirty="0"/>
              <a:t>Vertical Pod </a:t>
            </a:r>
            <a:r>
              <a:rPr lang="en-US" sz="1800" dirty="0" err="1"/>
              <a:t>Autoscaler</a:t>
            </a:r>
            <a:r>
              <a:rPr lang="en-US" sz="1800" dirty="0"/>
              <a:t> (VPA) frees users from the necessity of setting up-to-date resource limits and requests for the containers in their pods. When configured, it will set the requests automatically based on usage and thus allow proper scheduling onto nodes so that appropriate resource amount is available for each pod. It will also maintain ratios between limits and requests that were specified in initial containers configuration.</a:t>
            </a:r>
          </a:p>
          <a:p>
            <a:pPr marL="0" indent="0">
              <a:buNone/>
            </a:pPr>
            <a:r>
              <a:rPr lang="en-US" sz="1800" dirty="0"/>
              <a:t>"Auto": VPA assigns resource requests on pod creation as well as updates them on existing pods using the preferred update mechanism. Currently, this is equivalent to "Recreate" (see below). Once restart free ("in-place") update of pod requests is available, it may be used as the preferred update mechanism by the "Auto" mode.</a:t>
            </a:r>
          </a:p>
          <a:p>
            <a:pPr marL="0" indent="0">
              <a:buNone/>
            </a:pPr>
            <a:r>
              <a:rPr lang="en-US" sz="1800" dirty="0"/>
              <a:t>"Recreate": VPA assigns resource requests on pod creation as well as updates them on existing pods by evicting them when the requested resources differ significantly from the new recommendation (respecting the Pod Disruption Budget, if defined). This mode should be used rarely, only if you need to ensure that the pods are restarted whenever the resource request changes. Otherwise, prefer the "Auto" mode which may take advantage of restart-free updates once they are available.</a:t>
            </a:r>
          </a:p>
          <a:p>
            <a:pPr marL="0" indent="0">
              <a:buNone/>
            </a:pPr>
            <a:r>
              <a:rPr lang="en-US" sz="1800" dirty="0"/>
              <a:t>"Initial": VPA only assigns resource requests on pod creation and never changes them later.</a:t>
            </a:r>
          </a:p>
          <a:p>
            <a:pPr marL="0" indent="0">
              <a:buNone/>
            </a:pPr>
            <a:r>
              <a:rPr lang="en-US" sz="1800" dirty="0"/>
              <a:t>"Off": VPA does not automatically change the resource requirements of the pods. The recommendations are calculated and can be inspected in the VPA object.</a:t>
            </a:r>
          </a:p>
          <a:p>
            <a:pPr marL="0" indent="0">
              <a:buNone/>
            </a:pPr>
            <a:br>
              <a:rPr lang="en-US" sz="1800" dirty="0"/>
            </a:br>
            <a:endParaRPr lang="en-US" sz="1800" dirty="0"/>
          </a:p>
          <a:p>
            <a:pPr marL="0" indent="0">
              <a:buNone/>
            </a:pPr>
            <a:endParaRPr lang="en-TR" sz="1800" dirty="0"/>
          </a:p>
        </p:txBody>
      </p:sp>
    </p:spTree>
    <p:extLst>
      <p:ext uri="{BB962C8B-B14F-4D97-AF65-F5344CB8AC3E}">
        <p14:creationId xmlns:p14="http://schemas.microsoft.com/office/powerpoint/2010/main" val="246248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Description automatically generated">
            <a:extLst>
              <a:ext uri="{FF2B5EF4-FFF2-40B4-BE49-F238E27FC236}">
                <a16:creationId xmlns:a16="http://schemas.microsoft.com/office/drawing/2014/main" id="{69C2C152-5422-F701-2AB1-A8EC0D527600}"/>
              </a:ext>
            </a:extLst>
          </p:cNvPr>
          <p:cNvPicPr>
            <a:picLocks noGrp="1" noChangeAspect="1"/>
          </p:cNvPicPr>
          <p:nvPr>
            <p:ph idx="1"/>
          </p:nvPr>
        </p:nvPicPr>
        <p:blipFill>
          <a:blip r:embed="rId2"/>
          <a:stretch>
            <a:fillRect/>
          </a:stretch>
        </p:blipFill>
        <p:spPr>
          <a:xfrm>
            <a:off x="3663950" y="1931194"/>
            <a:ext cx="4864100" cy="4140200"/>
          </a:xfrm>
        </p:spPr>
      </p:pic>
    </p:spTree>
    <p:extLst>
      <p:ext uri="{BB962C8B-B14F-4D97-AF65-F5344CB8AC3E}">
        <p14:creationId xmlns:p14="http://schemas.microsoft.com/office/powerpoint/2010/main" val="175565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2BB912-EC8A-9434-495B-85EBFED3099F}"/>
              </a:ext>
            </a:extLst>
          </p:cNvPr>
          <p:cNvSpPr>
            <a:spLocks noGrp="1"/>
          </p:cNvSpPr>
          <p:nvPr>
            <p:ph type="subTitle" idx="1"/>
          </p:nvPr>
        </p:nvSpPr>
        <p:spPr>
          <a:xfrm>
            <a:off x="1524000" y="494270"/>
            <a:ext cx="9144000" cy="4763530"/>
          </a:xfrm>
        </p:spPr>
        <p:txBody>
          <a:bodyPr>
            <a:normAutofit/>
          </a:bodyPr>
          <a:lstStyle/>
          <a:p>
            <a:pPr algn="l"/>
            <a:r>
              <a:rPr lang="en-US" b="0" i="0" dirty="0">
                <a:solidFill>
                  <a:srgbClr val="222222"/>
                </a:solidFill>
                <a:effectLst/>
                <a:latin typeface="open sans" panose="020B0606030504020204" pitchFamily="34" charset="0"/>
              </a:rPr>
              <a:t>Traffic from the external load balancer is directed at the backend Pods. The cloud provider decides how it is load balanced.</a:t>
            </a:r>
          </a:p>
          <a:p>
            <a:pPr algn="l"/>
            <a:r>
              <a:rPr lang="en-US" b="0" i="0" dirty="0">
                <a:solidFill>
                  <a:srgbClr val="222222"/>
                </a:solidFill>
                <a:effectLst/>
                <a:latin typeface="open sans" panose="020B0606030504020204" pitchFamily="34" charset="0"/>
              </a:rPr>
              <a:t>To implement a Service of type: </a:t>
            </a:r>
            <a:r>
              <a:rPr lang="en-US" b="0" i="0" dirty="0" err="1">
                <a:solidFill>
                  <a:srgbClr val="222222"/>
                </a:solidFill>
                <a:effectLst/>
                <a:latin typeface="open sans" panose="020B0606030504020204" pitchFamily="34" charset="0"/>
              </a:rPr>
              <a:t>LoadBalancer</a:t>
            </a:r>
            <a:r>
              <a:rPr lang="en-US" b="0" i="0" dirty="0">
                <a:solidFill>
                  <a:srgbClr val="222222"/>
                </a:solidFill>
                <a:effectLst/>
                <a:latin typeface="open sans" panose="020B0606030504020204" pitchFamily="34" charset="0"/>
              </a:rPr>
              <a:t>, Kubernetes typically starts off by making the changes that are equivalent to you requesting a Service of type: </a:t>
            </a:r>
            <a:r>
              <a:rPr lang="en-US" b="0" i="0" dirty="0" err="1">
                <a:solidFill>
                  <a:srgbClr val="222222"/>
                </a:solidFill>
                <a:effectLst/>
                <a:latin typeface="open sans" panose="020B0606030504020204" pitchFamily="34" charset="0"/>
              </a:rPr>
              <a:t>NodePort</a:t>
            </a:r>
            <a:r>
              <a:rPr lang="en-US" b="0" i="0" dirty="0">
                <a:solidFill>
                  <a:srgbClr val="222222"/>
                </a:solidFill>
                <a:effectLst/>
                <a:latin typeface="open sans" panose="020B0606030504020204" pitchFamily="34" charset="0"/>
              </a:rPr>
              <a:t>. The cloud-controller-manager component then configures the external load balancer to forward traffic to that assigned node port.</a:t>
            </a:r>
          </a:p>
          <a:p>
            <a:endParaRPr lang="en-TR" dirty="0"/>
          </a:p>
        </p:txBody>
      </p:sp>
      <p:sp>
        <p:nvSpPr>
          <p:cNvPr id="5" name="TextBox 4">
            <a:extLst>
              <a:ext uri="{FF2B5EF4-FFF2-40B4-BE49-F238E27FC236}">
                <a16:creationId xmlns:a16="http://schemas.microsoft.com/office/drawing/2014/main" id="{31E3EB94-76A8-DEE9-B567-BCE0715FC897}"/>
              </a:ext>
            </a:extLst>
          </p:cNvPr>
          <p:cNvSpPr txBox="1"/>
          <p:nvPr/>
        </p:nvSpPr>
        <p:spPr>
          <a:xfrm>
            <a:off x="1841156" y="4349579"/>
            <a:ext cx="8232062" cy="369332"/>
          </a:xfrm>
          <a:prstGeom prst="rect">
            <a:avLst/>
          </a:prstGeom>
          <a:noFill/>
        </p:spPr>
        <p:txBody>
          <a:bodyPr wrap="none" rtlCol="0">
            <a:spAutoFit/>
          </a:bodyPr>
          <a:lstStyle/>
          <a:p>
            <a:r>
              <a:rPr lang="en-US" dirty="0"/>
              <a:t>https://</a:t>
            </a:r>
            <a:r>
              <a:rPr lang="en-US" dirty="0" err="1"/>
              <a:t>kubernetes.io</a:t>
            </a:r>
            <a:r>
              <a:rPr lang="en-US" dirty="0"/>
              <a:t>/docs/concepts/services-networking/service/#</a:t>
            </a:r>
            <a:r>
              <a:rPr lang="en-US" dirty="0" err="1"/>
              <a:t>loadbalancer</a:t>
            </a:r>
            <a:endParaRPr lang="en-TR" dirty="0"/>
          </a:p>
        </p:txBody>
      </p:sp>
    </p:spTree>
    <p:extLst>
      <p:ext uri="{BB962C8B-B14F-4D97-AF65-F5344CB8AC3E}">
        <p14:creationId xmlns:p14="http://schemas.microsoft.com/office/powerpoint/2010/main" val="353652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3FB3F-650D-207D-912A-B76E82FE987C}"/>
              </a:ext>
            </a:extLst>
          </p:cNvPr>
          <p:cNvSpPr>
            <a:spLocks noGrp="1"/>
          </p:cNvSpPr>
          <p:nvPr>
            <p:ph idx="1"/>
          </p:nvPr>
        </p:nvSpPr>
        <p:spPr>
          <a:xfrm>
            <a:off x="838200" y="432486"/>
            <a:ext cx="10515600" cy="5744477"/>
          </a:xfrm>
        </p:spPr>
        <p:txBody>
          <a:bodyPr>
            <a:normAutofit fontScale="92500" lnSpcReduction="10000"/>
          </a:bodyPr>
          <a:lstStyle/>
          <a:p>
            <a:pPr marL="0" indent="0" algn="l">
              <a:buNone/>
            </a:pPr>
            <a:r>
              <a:rPr lang="en-US" b="0" i="0" dirty="0">
                <a:solidFill>
                  <a:srgbClr val="222222"/>
                </a:solidFill>
                <a:effectLst/>
                <a:latin typeface="open sans" panose="020B0606030504020204" pitchFamily="34" charset="0"/>
              </a:rPr>
              <a:t>You can configure a load balanced Service to </a:t>
            </a:r>
            <a:r>
              <a:rPr lang="en-US" b="0" i="0" u="none" strike="noStrike" dirty="0">
                <a:solidFill>
                  <a:srgbClr val="3371E3"/>
                </a:solidFill>
                <a:effectLst/>
                <a:latin typeface="open sans" panose="020B0606030504020204" pitchFamily="34" charset="0"/>
                <a:hlinkClick r:id="rId2"/>
              </a:rPr>
              <a:t>omit</a:t>
            </a:r>
            <a:r>
              <a:rPr lang="en-US" b="0" i="0" dirty="0">
                <a:solidFill>
                  <a:srgbClr val="222222"/>
                </a:solidFill>
                <a:effectLst/>
                <a:latin typeface="open sans" panose="020B0606030504020204" pitchFamily="34" charset="0"/>
              </a:rPr>
              <a:t> assigning a node port, provided that the cloud provider implementation supports this. </a:t>
            </a:r>
          </a:p>
          <a:p>
            <a:pPr marL="0" indent="0" algn="l">
              <a:buNone/>
            </a:pPr>
            <a:r>
              <a:rPr lang="en-US" b="0" i="0" dirty="0">
                <a:solidFill>
                  <a:srgbClr val="222222"/>
                </a:solidFill>
                <a:effectLst/>
                <a:latin typeface="open sans" panose="020B0606030504020204" pitchFamily="34" charset="0"/>
              </a:rPr>
              <a:t>You can optionally disable node port allocation for a Service of type: </a:t>
            </a:r>
            <a:r>
              <a:rPr lang="en-US" b="0" i="0" dirty="0" err="1">
                <a:solidFill>
                  <a:srgbClr val="222222"/>
                </a:solidFill>
                <a:effectLst/>
                <a:latin typeface="open sans" panose="020B0606030504020204" pitchFamily="34" charset="0"/>
              </a:rPr>
              <a:t>LoadBalancer</a:t>
            </a:r>
            <a:r>
              <a:rPr lang="en-US" b="0" i="0" dirty="0">
                <a:solidFill>
                  <a:srgbClr val="222222"/>
                </a:solidFill>
                <a:effectLst/>
                <a:latin typeface="open sans" panose="020B0606030504020204" pitchFamily="34" charset="0"/>
              </a:rPr>
              <a:t>, by setting the field </a:t>
            </a:r>
            <a:r>
              <a:rPr lang="en-US" b="0" i="0" dirty="0" err="1">
                <a:solidFill>
                  <a:srgbClr val="222222"/>
                </a:solidFill>
                <a:effectLst/>
                <a:latin typeface="open sans" panose="020B0606030504020204" pitchFamily="34" charset="0"/>
              </a:rPr>
              <a:t>spec.allocateLoadBalancerNodePorts</a:t>
            </a:r>
            <a:r>
              <a:rPr lang="en-US" b="0" i="0" dirty="0">
                <a:solidFill>
                  <a:srgbClr val="222222"/>
                </a:solidFill>
                <a:effectLst/>
                <a:latin typeface="open sans" panose="020B0606030504020204" pitchFamily="34" charset="0"/>
              </a:rPr>
              <a:t> to false. This should only be used for load balancer implementations that route traffic directly to pods as opposed to using node ports. By default, </a:t>
            </a:r>
            <a:r>
              <a:rPr lang="en-US" b="0" i="0" dirty="0" err="1">
                <a:solidFill>
                  <a:srgbClr val="222222"/>
                </a:solidFill>
                <a:effectLst/>
                <a:latin typeface="open sans" panose="020B0606030504020204" pitchFamily="34" charset="0"/>
              </a:rPr>
              <a:t>spec.allocateLoadBalancerNodePorts</a:t>
            </a:r>
            <a:r>
              <a:rPr lang="en-US" b="0" i="0" dirty="0">
                <a:solidFill>
                  <a:srgbClr val="222222"/>
                </a:solidFill>
                <a:effectLst/>
                <a:latin typeface="open sans" panose="020B0606030504020204" pitchFamily="34" charset="0"/>
              </a:rPr>
              <a:t> is true and type </a:t>
            </a:r>
            <a:r>
              <a:rPr lang="en-US" b="0" i="0" dirty="0" err="1">
                <a:solidFill>
                  <a:srgbClr val="222222"/>
                </a:solidFill>
                <a:effectLst/>
                <a:latin typeface="open sans" panose="020B0606030504020204" pitchFamily="34" charset="0"/>
              </a:rPr>
              <a:t>LoadBalancer</a:t>
            </a:r>
            <a:r>
              <a:rPr lang="en-US" b="0" i="0" dirty="0">
                <a:solidFill>
                  <a:srgbClr val="222222"/>
                </a:solidFill>
                <a:effectLst/>
                <a:latin typeface="open sans" panose="020B0606030504020204" pitchFamily="34" charset="0"/>
              </a:rPr>
              <a:t> Services will continue to allocate node ports. If </a:t>
            </a:r>
            <a:r>
              <a:rPr lang="en-US" b="0" i="0" dirty="0" err="1">
                <a:solidFill>
                  <a:srgbClr val="222222"/>
                </a:solidFill>
                <a:effectLst/>
                <a:latin typeface="open sans" panose="020B0606030504020204" pitchFamily="34" charset="0"/>
              </a:rPr>
              <a:t>spec.allocateLoadBalancerNodePorts</a:t>
            </a:r>
            <a:r>
              <a:rPr lang="en-US" b="0" i="0" dirty="0">
                <a:solidFill>
                  <a:srgbClr val="222222"/>
                </a:solidFill>
                <a:effectLst/>
                <a:latin typeface="open sans" panose="020B0606030504020204" pitchFamily="34" charset="0"/>
              </a:rPr>
              <a:t> is set to false on an existing Service with allocated node ports, those node ports will </a:t>
            </a:r>
            <a:r>
              <a:rPr lang="en-US" b="1" i="0" dirty="0">
                <a:solidFill>
                  <a:srgbClr val="222222"/>
                </a:solidFill>
                <a:effectLst/>
                <a:latin typeface="open sans" panose="020B0606030504020204" pitchFamily="34" charset="0"/>
              </a:rPr>
              <a:t>not</a:t>
            </a:r>
            <a:r>
              <a:rPr lang="en-US" b="0" i="0" dirty="0">
                <a:solidFill>
                  <a:srgbClr val="222222"/>
                </a:solidFill>
                <a:effectLst/>
                <a:latin typeface="open sans" panose="020B0606030504020204" pitchFamily="34" charset="0"/>
              </a:rPr>
              <a:t> be de-allocated automatically. You must explicitly remove the </a:t>
            </a:r>
            <a:r>
              <a:rPr lang="en-US" b="0" i="0" dirty="0" err="1">
                <a:solidFill>
                  <a:srgbClr val="222222"/>
                </a:solidFill>
                <a:effectLst/>
                <a:latin typeface="open sans" panose="020B0606030504020204" pitchFamily="34" charset="0"/>
              </a:rPr>
              <a:t>nodePorts</a:t>
            </a:r>
            <a:r>
              <a:rPr lang="en-US" b="0" i="0" dirty="0">
                <a:solidFill>
                  <a:srgbClr val="222222"/>
                </a:solidFill>
                <a:effectLst/>
                <a:latin typeface="open sans" panose="020B0606030504020204" pitchFamily="34" charset="0"/>
              </a:rPr>
              <a:t> entry in every Service port to de-allocate those node ports.</a:t>
            </a:r>
          </a:p>
          <a:p>
            <a:pPr marL="0" indent="0">
              <a:buNone/>
            </a:pPr>
            <a:br>
              <a:rPr lang="en-US" dirty="0"/>
            </a:br>
            <a:endParaRPr lang="en-US" b="0" i="0" dirty="0">
              <a:solidFill>
                <a:srgbClr val="222222"/>
              </a:solidFill>
              <a:effectLst/>
              <a:latin typeface="open sans" panose="020B0606030504020204" pitchFamily="34" charset="0"/>
            </a:endParaRPr>
          </a:p>
          <a:p>
            <a:pPr marL="0" indent="0">
              <a:buNone/>
            </a:pPr>
            <a:endParaRPr lang="en-TR" dirty="0"/>
          </a:p>
        </p:txBody>
      </p:sp>
      <p:sp>
        <p:nvSpPr>
          <p:cNvPr id="4" name="TextBox 3">
            <a:extLst>
              <a:ext uri="{FF2B5EF4-FFF2-40B4-BE49-F238E27FC236}">
                <a16:creationId xmlns:a16="http://schemas.microsoft.com/office/drawing/2014/main" id="{61B23CFD-88EB-631B-C232-3009F9107721}"/>
              </a:ext>
            </a:extLst>
          </p:cNvPr>
          <p:cNvSpPr txBox="1"/>
          <p:nvPr/>
        </p:nvSpPr>
        <p:spPr>
          <a:xfrm>
            <a:off x="1408669" y="5779183"/>
            <a:ext cx="8232062" cy="646331"/>
          </a:xfrm>
          <a:prstGeom prst="rect">
            <a:avLst/>
          </a:prstGeom>
          <a:noFill/>
        </p:spPr>
        <p:txBody>
          <a:bodyPr wrap="none" rtlCol="0">
            <a:spAutoFit/>
          </a:bodyPr>
          <a:lstStyle/>
          <a:p>
            <a:pPr algn="ctr"/>
            <a:r>
              <a:rPr lang="en-US" dirty="0"/>
              <a:t>https://</a:t>
            </a:r>
            <a:r>
              <a:rPr lang="en-US" dirty="0" err="1"/>
              <a:t>kubernetes.io</a:t>
            </a:r>
            <a:r>
              <a:rPr lang="en-US" dirty="0"/>
              <a:t>/docs/concepts/services-networking/service/#</a:t>
            </a:r>
            <a:r>
              <a:rPr lang="en-US" dirty="0" err="1"/>
              <a:t>loadbalancer</a:t>
            </a:r>
            <a:endParaRPr lang="en-TR" dirty="0"/>
          </a:p>
          <a:p>
            <a:pPr algn="ctr"/>
            <a:endParaRPr lang="en-TR" dirty="0"/>
          </a:p>
        </p:txBody>
      </p:sp>
    </p:spTree>
    <p:extLst>
      <p:ext uri="{BB962C8B-B14F-4D97-AF65-F5344CB8AC3E}">
        <p14:creationId xmlns:p14="http://schemas.microsoft.com/office/powerpoint/2010/main" val="422091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AE5BD0-1866-AD7C-0F04-13D7DABEE544}"/>
              </a:ext>
            </a:extLst>
          </p:cNvPr>
          <p:cNvSpPr>
            <a:spLocks noGrp="1"/>
          </p:cNvSpPr>
          <p:nvPr>
            <p:ph idx="1"/>
          </p:nvPr>
        </p:nvSpPr>
        <p:spPr>
          <a:xfrm>
            <a:off x="838200" y="333632"/>
            <a:ext cx="10515600" cy="5843331"/>
          </a:xfrm>
        </p:spPr>
        <p:txBody>
          <a:bodyPr>
            <a:normAutofit/>
          </a:bodyPr>
          <a:lstStyle/>
          <a:p>
            <a:pPr marL="0" indent="0" algn="ctr">
              <a:buNone/>
            </a:pPr>
            <a:r>
              <a:rPr lang="en-TR" sz="1600" dirty="0"/>
              <a:t>GCP Container-Native Load Balancing</a:t>
            </a:r>
          </a:p>
          <a:p>
            <a:pPr marL="0" indent="0">
              <a:buNone/>
            </a:pPr>
            <a:r>
              <a:rPr lang="en-US" sz="1600" b="0" i="0" dirty="0">
                <a:effectLst/>
                <a:latin typeface="Roboto" panose="020F0502020204030204" pitchFamily="34" charset="0"/>
                <a:hlinkClick r:id="rId2"/>
              </a:rPr>
              <a:t>kube-proxy</a:t>
            </a:r>
            <a:r>
              <a:rPr lang="en-US" sz="1600" b="0" i="0" dirty="0">
                <a:solidFill>
                  <a:srgbClr val="202124"/>
                </a:solidFill>
                <a:effectLst/>
                <a:latin typeface="Roboto" panose="020F0502020204030204" pitchFamily="34" charset="0"/>
              </a:rPr>
              <a:t> configures nodes' </a:t>
            </a:r>
            <a:r>
              <a:rPr lang="en-US" sz="1600" dirty="0"/>
              <a:t>iptables</a:t>
            </a:r>
            <a:r>
              <a:rPr lang="en-US" sz="1600" b="0" i="0" dirty="0">
                <a:solidFill>
                  <a:srgbClr val="202124"/>
                </a:solidFill>
                <a:effectLst/>
                <a:latin typeface="Roboto" panose="020F0502020204030204" pitchFamily="34" charset="0"/>
              </a:rPr>
              <a:t> rules to distribute traffic to Pods. Without container-native load balancing, load balancer traffic travels to the node instance groups and gets routed using </a:t>
            </a:r>
            <a:r>
              <a:rPr lang="en-US" sz="1600" dirty="0"/>
              <a:t>iptables</a:t>
            </a:r>
            <a:r>
              <a:rPr lang="en-US" sz="1600" b="0" i="0" dirty="0">
                <a:solidFill>
                  <a:srgbClr val="202124"/>
                </a:solidFill>
                <a:effectLst/>
                <a:latin typeface="Roboto" panose="020F0502020204030204" pitchFamily="34" charset="0"/>
              </a:rPr>
              <a:t> rules to Pods which might or might not be in the same node. With container-native load balancing, load balancer traffic is distributed directly to the Pods which should receive the traffic, eliminating the extra network hop. Container-native load balancing also helps with improved health checking since it targets Pods directly. </a:t>
            </a:r>
            <a:endParaRPr lang="en-TR" sz="1600" dirty="0"/>
          </a:p>
        </p:txBody>
      </p:sp>
      <p:pic>
        <p:nvPicPr>
          <p:cNvPr id="6" name="Picture 5" descr="A screenshot of a computer&#10;&#10;Description automatically generated">
            <a:extLst>
              <a:ext uri="{FF2B5EF4-FFF2-40B4-BE49-F238E27FC236}">
                <a16:creationId xmlns:a16="http://schemas.microsoft.com/office/drawing/2014/main" id="{A61FFB7D-AD1F-2EAE-A365-3F17BCB4BD17}"/>
              </a:ext>
            </a:extLst>
          </p:cNvPr>
          <p:cNvPicPr>
            <a:picLocks noChangeAspect="1"/>
          </p:cNvPicPr>
          <p:nvPr/>
        </p:nvPicPr>
        <p:blipFill>
          <a:blip r:embed="rId3"/>
          <a:stretch>
            <a:fillRect/>
          </a:stretch>
        </p:blipFill>
        <p:spPr>
          <a:xfrm>
            <a:off x="1219408" y="1866748"/>
            <a:ext cx="9431910" cy="4466067"/>
          </a:xfrm>
          <a:prstGeom prst="rect">
            <a:avLst/>
          </a:prstGeom>
        </p:spPr>
      </p:pic>
      <p:sp>
        <p:nvSpPr>
          <p:cNvPr id="7" name="TextBox 6">
            <a:extLst>
              <a:ext uri="{FF2B5EF4-FFF2-40B4-BE49-F238E27FC236}">
                <a16:creationId xmlns:a16="http://schemas.microsoft.com/office/drawing/2014/main" id="{5E070C24-12B7-7D37-E6DF-80116971D0BE}"/>
              </a:ext>
            </a:extLst>
          </p:cNvPr>
          <p:cNvSpPr txBox="1"/>
          <p:nvPr/>
        </p:nvSpPr>
        <p:spPr>
          <a:xfrm>
            <a:off x="1650887" y="6332815"/>
            <a:ext cx="9459897"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kubernetes</a:t>
            </a:r>
            <a:r>
              <a:rPr lang="en-US" dirty="0"/>
              <a:t>-engine/docs/concepts/container-native-load-balancing</a:t>
            </a:r>
            <a:endParaRPr lang="en-TR" dirty="0"/>
          </a:p>
        </p:txBody>
      </p:sp>
    </p:spTree>
    <p:extLst>
      <p:ext uri="{BB962C8B-B14F-4D97-AF65-F5344CB8AC3E}">
        <p14:creationId xmlns:p14="http://schemas.microsoft.com/office/powerpoint/2010/main" val="1626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98A28-FB53-2A2A-9A80-380507BDBB66}"/>
              </a:ext>
            </a:extLst>
          </p:cNvPr>
          <p:cNvSpPr>
            <a:spLocks noGrp="1"/>
          </p:cNvSpPr>
          <p:nvPr>
            <p:ph idx="1"/>
          </p:nvPr>
        </p:nvSpPr>
        <p:spPr>
          <a:xfrm>
            <a:off x="838200" y="580768"/>
            <a:ext cx="10515600" cy="5596195"/>
          </a:xfrm>
        </p:spPr>
        <p:txBody>
          <a:bodyPr/>
          <a:lstStyle/>
          <a:p>
            <a:pPr marL="0" indent="0">
              <a:buNone/>
            </a:pPr>
            <a:r>
              <a:rPr lang="en-US" dirty="0"/>
              <a:t>https://</a:t>
            </a:r>
            <a:r>
              <a:rPr lang="en-US" dirty="0" err="1"/>
              <a:t>www.stackrox.io</a:t>
            </a:r>
            <a:r>
              <a:rPr lang="en-US" dirty="0"/>
              <a:t>/blog/</a:t>
            </a:r>
            <a:r>
              <a:rPr lang="en-US" dirty="0" err="1"/>
              <a:t>kubernetes</a:t>
            </a:r>
            <a:r>
              <a:rPr lang="en-US" dirty="0"/>
              <a:t>-networking-demystified/</a:t>
            </a:r>
            <a:br>
              <a:rPr lang="en-US" dirty="0"/>
            </a:br>
            <a:endParaRPr lang="en-TR" dirty="0"/>
          </a:p>
        </p:txBody>
      </p:sp>
      <p:sp>
        <p:nvSpPr>
          <p:cNvPr id="4" name="TextBox 3">
            <a:extLst>
              <a:ext uri="{FF2B5EF4-FFF2-40B4-BE49-F238E27FC236}">
                <a16:creationId xmlns:a16="http://schemas.microsoft.com/office/drawing/2014/main" id="{479FB48B-2DBC-2364-6404-6BCD02FF945C}"/>
              </a:ext>
            </a:extLst>
          </p:cNvPr>
          <p:cNvSpPr txBox="1"/>
          <p:nvPr/>
        </p:nvSpPr>
        <p:spPr>
          <a:xfrm>
            <a:off x="3719383" y="123567"/>
            <a:ext cx="3907545" cy="369332"/>
          </a:xfrm>
          <a:prstGeom prst="rect">
            <a:avLst/>
          </a:prstGeom>
          <a:noFill/>
        </p:spPr>
        <p:txBody>
          <a:bodyPr wrap="none" rtlCol="0">
            <a:spAutoFit/>
          </a:bodyPr>
          <a:lstStyle/>
          <a:p>
            <a:pPr algn="ctr"/>
            <a:r>
              <a:rPr lang="en-TR" dirty="0"/>
              <a:t>Default Gcp Load Balancer Behaviour</a:t>
            </a:r>
          </a:p>
        </p:txBody>
      </p:sp>
    </p:spTree>
    <p:extLst>
      <p:ext uri="{BB962C8B-B14F-4D97-AF65-F5344CB8AC3E}">
        <p14:creationId xmlns:p14="http://schemas.microsoft.com/office/powerpoint/2010/main" val="169086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FADB-B741-8283-0BAD-1DB3DB2BBCAB}"/>
              </a:ext>
            </a:extLst>
          </p:cNvPr>
          <p:cNvSpPr>
            <a:spLocks noGrp="1"/>
          </p:cNvSpPr>
          <p:nvPr>
            <p:ph type="title"/>
          </p:nvPr>
        </p:nvSpPr>
        <p:spPr/>
        <p:txBody>
          <a:bodyPr/>
          <a:lstStyle/>
          <a:p>
            <a:pPr algn="ctr"/>
            <a:r>
              <a:rPr lang="en-TR" dirty="0"/>
              <a:t>Locust</a:t>
            </a:r>
          </a:p>
        </p:txBody>
      </p:sp>
      <p:pic>
        <p:nvPicPr>
          <p:cNvPr id="5" name="Content Placeholder 4" descr="A screenshot of a computer&#10;&#10;Description automatically generated">
            <a:extLst>
              <a:ext uri="{FF2B5EF4-FFF2-40B4-BE49-F238E27FC236}">
                <a16:creationId xmlns:a16="http://schemas.microsoft.com/office/drawing/2014/main" id="{CF1D927A-6306-E505-2865-014112F2A8AA}"/>
              </a:ext>
            </a:extLst>
          </p:cNvPr>
          <p:cNvPicPr>
            <a:picLocks noGrp="1" noChangeAspect="1"/>
          </p:cNvPicPr>
          <p:nvPr>
            <p:ph idx="1"/>
          </p:nvPr>
        </p:nvPicPr>
        <p:blipFill>
          <a:blip r:embed="rId2"/>
          <a:stretch>
            <a:fillRect/>
          </a:stretch>
        </p:blipFill>
        <p:spPr>
          <a:xfrm>
            <a:off x="1686358" y="1825625"/>
            <a:ext cx="8819284" cy="4351338"/>
          </a:xfrm>
        </p:spPr>
      </p:pic>
    </p:spTree>
    <p:extLst>
      <p:ext uri="{BB962C8B-B14F-4D97-AF65-F5344CB8AC3E}">
        <p14:creationId xmlns:p14="http://schemas.microsoft.com/office/powerpoint/2010/main" val="221496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620E-1969-AB0A-11EB-FC56B756C15F}"/>
              </a:ext>
            </a:extLst>
          </p:cNvPr>
          <p:cNvSpPr>
            <a:spLocks noGrp="1"/>
          </p:cNvSpPr>
          <p:nvPr>
            <p:ph type="title"/>
          </p:nvPr>
        </p:nvSpPr>
        <p:spPr>
          <a:xfrm>
            <a:off x="838200" y="328055"/>
            <a:ext cx="10515600" cy="1325563"/>
          </a:xfrm>
        </p:spPr>
        <p:txBody>
          <a:bodyPr/>
          <a:lstStyle/>
          <a:p>
            <a:pPr algn="ctr"/>
            <a:r>
              <a:rPr lang="en-TR" dirty="0"/>
              <a:t>Autoscaling</a:t>
            </a:r>
          </a:p>
        </p:txBody>
      </p:sp>
    </p:spTree>
    <p:extLst>
      <p:ext uri="{BB962C8B-B14F-4D97-AF65-F5344CB8AC3E}">
        <p14:creationId xmlns:p14="http://schemas.microsoft.com/office/powerpoint/2010/main" val="198466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99A2D-4DC5-92FB-F271-D27FE970C074}"/>
              </a:ext>
            </a:extLst>
          </p:cNvPr>
          <p:cNvSpPr>
            <a:spLocks noGrp="1"/>
          </p:cNvSpPr>
          <p:nvPr>
            <p:ph idx="1"/>
          </p:nvPr>
        </p:nvSpPr>
        <p:spPr>
          <a:xfrm>
            <a:off x="838200" y="1115888"/>
            <a:ext cx="10515600" cy="5061075"/>
          </a:xfrm>
        </p:spPr>
        <p:txBody>
          <a:bodyPr>
            <a:normAutofit fontScale="92500" lnSpcReduction="10000"/>
          </a:bodyPr>
          <a:lstStyle/>
          <a:p>
            <a:pPr marL="0" indent="0">
              <a:buNone/>
            </a:pPr>
            <a:r>
              <a:rPr lang="en-US" dirty="0"/>
              <a:t>Metrics Server is a scalable, efficient source of container resource metrics for Kubernetes built-in autoscaling pipelines.</a:t>
            </a:r>
          </a:p>
          <a:p>
            <a:pPr marL="0" indent="0">
              <a:buNone/>
            </a:pPr>
            <a:r>
              <a:rPr lang="en-US" dirty="0"/>
              <a:t>Metrics Server collects resource metrics from </a:t>
            </a:r>
            <a:r>
              <a:rPr lang="en-US" dirty="0" err="1"/>
              <a:t>Kubelets</a:t>
            </a:r>
            <a:r>
              <a:rPr lang="en-US" dirty="0"/>
              <a:t> and exposes them in Kubernetes </a:t>
            </a:r>
            <a:r>
              <a:rPr lang="en-US" dirty="0" err="1"/>
              <a:t>apiserver</a:t>
            </a:r>
            <a:r>
              <a:rPr lang="en-US" dirty="0"/>
              <a:t> through Metrics API for use by Horizontal Pod </a:t>
            </a:r>
            <a:r>
              <a:rPr lang="en-US" dirty="0" err="1"/>
              <a:t>Autoscaler</a:t>
            </a:r>
            <a:r>
              <a:rPr lang="en-US" dirty="0"/>
              <a:t> and Vertical Pod </a:t>
            </a:r>
            <a:r>
              <a:rPr lang="en-US" dirty="0" err="1"/>
              <a:t>Autoscaler</a:t>
            </a:r>
            <a:r>
              <a:rPr lang="en-US" dirty="0"/>
              <a:t>. Metrics API can also be accessed by </a:t>
            </a:r>
            <a:r>
              <a:rPr lang="en-US" dirty="0" err="1"/>
              <a:t>kubectl</a:t>
            </a:r>
            <a:r>
              <a:rPr lang="en-US" dirty="0"/>
              <a:t> top, making it easier to debug autoscaling pipelines.</a:t>
            </a:r>
          </a:p>
          <a:p>
            <a:pPr marL="0" indent="0">
              <a:buNone/>
            </a:pPr>
            <a:r>
              <a:rPr lang="en-US" dirty="0"/>
              <a:t>Metrics Server offers:</a:t>
            </a:r>
          </a:p>
          <a:p>
            <a:pPr marL="0" indent="0">
              <a:buNone/>
            </a:pPr>
            <a:r>
              <a:rPr lang="en-US" dirty="0"/>
              <a:t>A single deployment that works on most clusters (see Requirements)</a:t>
            </a:r>
          </a:p>
          <a:p>
            <a:pPr marL="0" indent="0">
              <a:buNone/>
            </a:pPr>
            <a:r>
              <a:rPr lang="en-US" dirty="0"/>
              <a:t>Fast autoscaling, collecting metrics every 15 seconds.</a:t>
            </a:r>
          </a:p>
          <a:p>
            <a:pPr marL="0" indent="0">
              <a:buNone/>
            </a:pPr>
            <a:r>
              <a:rPr lang="en-US" dirty="0"/>
              <a:t>Resource efficiency, using 1 </a:t>
            </a:r>
            <a:r>
              <a:rPr lang="en-US" dirty="0" err="1"/>
              <a:t>mili</a:t>
            </a:r>
            <a:r>
              <a:rPr lang="en-US" dirty="0"/>
              <a:t> core of CPU and 2 MB of memory for each node in a cluster.</a:t>
            </a:r>
          </a:p>
          <a:p>
            <a:pPr marL="0" indent="0">
              <a:buNone/>
            </a:pPr>
            <a:r>
              <a:rPr lang="en-US" dirty="0"/>
              <a:t>Scalable support up to 5,000 node clusters.</a:t>
            </a:r>
          </a:p>
          <a:p>
            <a:pPr marL="0" indent="0">
              <a:buNone/>
            </a:pPr>
            <a:endParaRPr lang="en-TR" dirty="0"/>
          </a:p>
        </p:txBody>
      </p:sp>
      <p:sp>
        <p:nvSpPr>
          <p:cNvPr id="4" name="TextBox 3">
            <a:extLst>
              <a:ext uri="{FF2B5EF4-FFF2-40B4-BE49-F238E27FC236}">
                <a16:creationId xmlns:a16="http://schemas.microsoft.com/office/drawing/2014/main" id="{A3A9B15E-9729-46AF-4B34-31272341938C}"/>
              </a:ext>
            </a:extLst>
          </p:cNvPr>
          <p:cNvSpPr txBox="1"/>
          <p:nvPr/>
        </p:nvSpPr>
        <p:spPr>
          <a:xfrm>
            <a:off x="4349578" y="469557"/>
            <a:ext cx="3880022" cy="646331"/>
          </a:xfrm>
          <a:prstGeom prst="rect">
            <a:avLst/>
          </a:prstGeom>
          <a:noFill/>
        </p:spPr>
        <p:txBody>
          <a:bodyPr wrap="square" rtlCol="0">
            <a:spAutoFit/>
          </a:bodyPr>
          <a:lstStyle/>
          <a:p>
            <a:r>
              <a:rPr lang="en-TR" sz="3600" dirty="0"/>
              <a:t>Metrics Server</a:t>
            </a:r>
          </a:p>
        </p:txBody>
      </p:sp>
    </p:spTree>
    <p:extLst>
      <p:ext uri="{BB962C8B-B14F-4D97-AF65-F5344CB8AC3E}">
        <p14:creationId xmlns:p14="http://schemas.microsoft.com/office/powerpoint/2010/main" val="269078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A4F2BB-AE5D-322A-E69D-335F5ADF2233}"/>
              </a:ext>
            </a:extLst>
          </p:cNvPr>
          <p:cNvPicPr>
            <a:picLocks noGrp="1" noChangeAspect="1"/>
          </p:cNvPicPr>
          <p:nvPr>
            <p:ph idx="1"/>
          </p:nvPr>
        </p:nvPicPr>
        <p:blipFill>
          <a:blip r:embed="rId2"/>
          <a:stretch>
            <a:fillRect/>
          </a:stretch>
        </p:blipFill>
        <p:spPr>
          <a:xfrm>
            <a:off x="600075" y="593960"/>
            <a:ext cx="10753725" cy="1520590"/>
          </a:xfrm>
        </p:spPr>
      </p:pic>
      <p:pic>
        <p:nvPicPr>
          <p:cNvPr id="7" name="Picture 6" descr="A screen shot of a computer&#10;&#10;Description automatically generated">
            <a:extLst>
              <a:ext uri="{FF2B5EF4-FFF2-40B4-BE49-F238E27FC236}">
                <a16:creationId xmlns:a16="http://schemas.microsoft.com/office/drawing/2014/main" id="{F9D8C275-D18B-1254-5196-55EE12D764A9}"/>
              </a:ext>
            </a:extLst>
          </p:cNvPr>
          <p:cNvPicPr>
            <a:picLocks noChangeAspect="1"/>
          </p:cNvPicPr>
          <p:nvPr/>
        </p:nvPicPr>
        <p:blipFill>
          <a:blip r:embed="rId3"/>
          <a:stretch>
            <a:fillRect/>
          </a:stretch>
        </p:blipFill>
        <p:spPr>
          <a:xfrm>
            <a:off x="485776" y="3492422"/>
            <a:ext cx="10868024" cy="3084557"/>
          </a:xfrm>
          <a:prstGeom prst="rect">
            <a:avLst/>
          </a:prstGeom>
        </p:spPr>
      </p:pic>
    </p:spTree>
    <p:extLst>
      <p:ext uri="{BB962C8B-B14F-4D97-AF65-F5344CB8AC3E}">
        <p14:creationId xmlns:p14="http://schemas.microsoft.com/office/powerpoint/2010/main" val="1157490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505</TotalTime>
  <Words>802</Words>
  <Application>Microsoft Macintosh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open sans</vt:lpstr>
      <vt:lpstr>Roboto</vt:lpstr>
      <vt:lpstr>Office Theme</vt:lpstr>
      <vt:lpstr>Load Balancer</vt:lpstr>
      <vt:lpstr>PowerPoint Presentation</vt:lpstr>
      <vt:lpstr>PowerPoint Presentation</vt:lpstr>
      <vt:lpstr>PowerPoint Presentation</vt:lpstr>
      <vt:lpstr>PowerPoint Presentation</vt:lpstr>
      <vt:lpstr>Locust</vt:lpstr>
      <vt:lpstr>Autoscaling</vt:lpstr>
      <vt:lpstr>PowerPoint Presentation</vt:lpstr>
      <vt:lpstr>PowerPoint Presentation</vt:lpstr>
      <vt:lpstr>Horizontal Autoscaling</vt:lpstr>
      <vt:lpstr>PowerPoint Presentation</vt:lpstr>
      <vt:lpstr>Vertical Autoscaling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Balancer</dc:title>
  <dc:creator>Ömer Şafak BEBEK</dc:creator>
  <cp:lastModifiedBy>Ömer Şafak BEBEK</cp:lastModifiedBy>
  <cp:revision>2</cp:revision>
  <dcterms:created xsi:type="dcterms:W3CDTF">2024-03-17T11:30:07Z</dcterms:created>
  <dcterms:modified xsi:type="dcterms:W3CDTF">2024-03-17T19:56:06Z</dcterms:modified>
</cp:coreProperties>
</file>