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6"/>
  </p:normalViewPr>
  <p:slideViewPr>
    <p:cSldViewPr snapToGrid="0">
      <p:cViewPr>
        <p:scale>
          <a:sx n="94" d="100"/>
          <a:sy n="94" d="100"/>
        </p:scale>
        <p:origin x="1272"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C6D4-87B8-EE41-A931-2D064A4C3E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0DA0D2F8-CDEA-E1DB-2A06-2DB78895A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05CC94D4-DBEC-5F1B-B4B1-822FE83234E7}"/>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5" name="Footer Placeholder 4">
            <a:extLst>
              <a:ext uri="{FF2B5EF4-FFF2-40B4-BE49-F238E27FC236}">
                <a16:creationId xmlns:a16="http://schemas.microsoft.com/office/drawing/2014/main" id="{6497400A-930C-D0C4-B795-7C53DBD1CF7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5093225-24D5-CB31-88BE-C67705D7E1BE}"/>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348133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DC0A-0EC0-B308-D8C6-9A0EEFB199A6}"/>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27453C00-2356-215B-1B67-88D07A1B0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09C57CF-2FC5-D7E3-CED5-EB1D7CD2D046}"/>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5" name="Footer Placeholder 4">
            <a:extLst>
              <a:ext uri="{FF2B5EF4-FFF2-40B4-BE49-F238E27FC236}">
                <a16:creationId xmlns:a16="http://schemas.microsoft.com/office/drawing/2014/main" id="{C9FA955A-204A-000B-BE17-7ADC358D7E5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7147F35-4235-F65F-8B85-B3CCF4F00D5C}"/>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352463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633A7D-1DAC-4176-69CA-D222439EC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EEA14B7A-8E8F-8EED-1082-765A5DB8F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5C59781-C3AF-6DE6-8B0A-7763BED656A6}"/>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5" name="Footer Placeholder 4">
            <a:extLst>
              <a:ext uri="{FF2B5EF4-FFF2-40B4-BE49-F238E27FC236}">
                <a16:creationId xmlns:a16="http://schemas.microsoft.com/office/drawing/2014/main" id="{82A49715-5F50-6BE5-6E1B-AD53D46E848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E1E7ED9B-4D44-D2EC-DC0F-7418F29182CD}"/>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280210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325A-5DE5-E9FC-ECF7-F7B6C8061579}"/>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6598739E-7A20-B6C3-53C4-E9852F91B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544622D-0C51-8F30-4986-1BEC63DCD727}"/>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5" name="Footer Placeholder 4">
            <a:extLst>
              <a:ext uri="{FF2B5EF4-FFF2-40B4-BE49-F238E27FC236}">
                <a16:creationId xmlns:a16="http://schemas.microsoft.com/office/drawing/2014/main" id="{8419EDCA-7B52-97BB-5EB0-7384D3F868C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E37833C-2690-6A03-C58F-1FABDE0AD47D}"/>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175411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472-C969-5159-353B-28F7A1A7ED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61897677-0889-3014-2639-5EA59F50B3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99AD5-F8D5-7AF8-378E-3BEB5CA1FBFD}"/>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5" name="Footer Placeholder 4">
            <a:extLst>
              <a:ext uri="{FF2B5EF4-FFF2-40B4-BE49-F238E27FC236}">
                <a16:creationId xmlns:a16="http://schemas.microsoft.com/office/drawing/2014/main" id="{388A2C92-2788-4B46-337E-8CEB6776B64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23B15ED-A642-2DB8-6D0D-5B80B85AD9F4}"/>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62590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9781-A14A-3D16-A03C-9A04A29FA520}"/>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CE275613-7A71-0290-D9AE-D77555F8C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30723321-9BA2-74B0-D07A-CE8A953DC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F17EE163-005D-6C3F-946B-7D676E6BC960}"/>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6" name="Footer Placeholder 5">
            <a:extLst>
              <a:ext uri="{FF2B5EF4-FFF2-40B4-BE49-F238E27FC236}">
                <a16:creationId xmlns:a16="http://schemas.microsoft.com/office/drawing/2014/main" id="{2311C9A4-A9E2-61F4-C0DE-6BC764430EDB}"/>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5247FD2F-0A40-2105-BAD5-B754DD03B325}"/>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19422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DD1F-FB5B-2C55-A8E5-939CFAFEA05A}"/>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7103ABC7-A92F-0085-F417-FECF95F07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DBE7E-9AAC-48B1-6F14-37A28B9D7B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22C0EE2A-142E-A25D-6A20-817DF44B3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8734E1-75A2-2941-7F15-210BC4F61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E8B5AC1A-785D-890F-75FD-CB78D4BE3CD3}"/>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8" name="Footer Placeholder 7">
            <a:extLst>
              <a:ext uri="{FF2B5EF4-FFF2-40B4-BE49-F238E27FC236}">
                <a16:creationId xmlns:a16="http://schemas.microsoft.com/office/drawing/2014/main" id="{80416E44-0237-5DEC-153D-861DB7182D0D}"/>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A9E0F93B-D6A0-AB56-8B75-D253E7E06B18}"/>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318843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21F3-79D3-B328-1F95-55E054664E84}"/>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89C40BA-5DD6-DB93-F181-B717011C9837}"/>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4" name="Footer Placeholder 3">
            <a:extLst>
              <a:ext uri="{FF2B5EF4-FFF2-40B4-BE49-F238E27FC236}">
                <a16:creationId xmlns:a16="http://schemas.microsoft.com/office/drawing/2014/main" id="{FEC56BBF-20D1-8C64-805E-4198F032D208}"/>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E21A34EA-3725-BF61-6FE3-2EFE38B529CD}"/>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16226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C8B54-5151-D236-9FDD-ECE42DDFF548}"/>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3" name="Footer Placeholder 2">
            <a:extLst>
              <a:ext uri="{FF2B5EF4-FFF2-40B4-BE49-F238E27FC236}">
                <a16:creationId xmlns:a16="http://schemas.microsoft.com/office/drawing/2014/main" id="{DB53AE62-D5AD-F645-7FB9-441FDDB7798B}"/>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9BC22723-42E3-5E82-199C-086D8ACE6EFB}"/>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421763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D8C5-C2E0-87E6-FF0C-51EDC4EC2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68BC2B7-617A-6D18-FCA0-181C4B96C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97E75042-8890-3A0B-CD21-0999F2FCF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85489-0FB8-9F3D-1563-E4685B1935C4}"/>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6" name="Footer Placeholder 5">
            <a:extLst>
              <a:ext uri="{FF2B5EF4-FFF2-40B4-BE49-F238E27FC236}">
                <a16:creationId xmlns:a16="http://schemas.microsoft.com/office/drawing/2014/main" id="{5DECA1FA-AD8F-E397-EEBB-7511051D3ED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7344AF4-68DD-3D4D-CE62-B36DF704C656}"/>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332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F63C-460C-098A-492D-ABF48B798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C6C79F16-9D81-471C-5E53-ED9365D8E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39B6557E-A57D-44F9-908E-E0F243382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A88BC-5C67-D5A9-AF55-709BDE777BA9}"/>
              </a:ext>
            </a:extLst>
          </p:cNvPr>
          <p:cNvSpPr>
            <a:spLocks noGrp="1"/>
          </p:cNvSpPr>
          <p:nvPr>
            <p:ph type="dt" sz="half" idx="10"/>
          </p:nvPr>
        </p:nvSpPr>
        <p:spPr/>
        <p:txBody>
          <a:bodyPr/>
          <a:lstStyle/>
          <a:p>
            <a:fld id="{0463C2EF-E68D-F44B-BCE9-C839B553542A}" type="datetimeFigureOut">
              <a:rPr lang="en-TR" smtClean="0"/>
              <a:t>24.03.2024</a:t>
            </a:fld>
            <a:endParaRPr lang="en-TR"/>
          </a:p>
        </p:txBody>
      </p:sp>
      <p:sp>
        <p:nvSpPr>
          <p:cNvPr id="6" name="Footer Placeholder 5">
            <a:extLst>
              <a:ext uri="{FF2B5EF4-FFF2-40B4-BE49-F238E27FC236}">
                <a16:creationId xmlns:a16="http://schemas.microsoft.com/office/drawing/2014/main" id="{32A9F04D-A671-F086-ECD7-20BCA092ADDF}"/>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AF70FF5-5167-12AD-BE5A-4941BB8094BE}"/>
              </a:ext>
            </a:extLst>
          </p:cNvPr>
          <p:cNvSpPr>
            <a:spLocks noGrp="1"/>
          </p:cNvSpPr>
          <p:nvPr>
            <p:ph type="sldNum" sz="quarter" idx="12"/>
          </p:nvPr>
        </p:nvSpPr>
        <p:spPr/>
        <p:txBody>
          <a:bodyPr/>
          <a:lstStyle/>
          <a:p>
            <a:fld id="{0DC8C8E4-E0C2-4E4A-A3EB-084B075D3346}" type="slidenum">
              <a:rPr lang="en-TR" smtClean="0"/>
              <a:t>‹#›</a:t>
            </a:fld>
            <a:endParaRPr lang="en-TR"/>
          </a:p>
        </p:txBody>
      </p:sp>
    </p:spTree>
    <p:extLst>
      <p:ext uri="{BB962C8B-B14F-4D97-AF65-F5344CB8AC3E}">
        <p14:creationId xmlns:p14="http://schemas.microsoft.com/office/powerpoint/2010/main" val="202078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317F1-FCDB-1EBB-842B-31110FF75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03F06FCF-8B94-09AA-4555-B985C2173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93EE832-D71D-B374-6DBA-DC9042343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63C2EF-E68D-F44B-BCE9-C839B553542A}" type="datetimeFigureOut">
              <a:rPr lang="en-TR" smtClean="0"/>
              <a:t>24.03.2024</a:t>
            </a:fld>
            <a:endParaRPr lang="en-TR"/>
          </a:p>
        </p:txBody>
      </p:sp>
      <p:sp>
        <p:nvSpPr>
          <p:cNvPr id="5" name="Footer Placeholder 4">
            <a:extLst>
              <a:ext uri="{FF2B5EF4-FFF2-40B4-BE49-F238E27FC236}">
                <a16:creationId xmlns:a16="http://schemas.microsoft.com/office/drawing/2014/main" id="{D537617C-48D9-6F48-C69C-CA03129BF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48F73B0E-C485-89E8-29B2-9C8A99548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C8C8E4-E0C2-4E4A-A3EB-084B075D3346}" type="slidenum">
              <a:rPr lang="en-TR" smtClean="0"/>
              <a:t>‹#›</a:t>
            </a:fld>
            <a:endParaRPr lang="en-TR"/>
          </a:p>
        </p:txBody>
      </p:sp>
    </p:spTree>
    <p:extLst>
      <p:ext uri="{BB962C8B-B14F-4D97-AF65-F5344CB8AC3E}">
        <p14:creationId xmlns:p14="http://schemas.microsoft.com/office/powerpoint/2010/main" val="3034773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github.io/dashbo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ircleci.com/blog/what-is-yaml-a-beginner-s-gu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elm.sh/docs/helm/helm_insta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CA977F-DFE3-38E5-FDB0-A707B444A71F}"/>
              </a:ext>
            </a:extLst>
          </p:cNvPr>
          <p:cNvSpPr>
            <a:spLocks noGrp="1"/>
          </p:cNvSpPr>
          <p:nvPr>
            <p:ph type="subTitle" idx="1"/>
          </p:nvPr>
        </p:nvSpPr>
        <p:spPr>
          <a:xfrm>
            <a:off x="1524000" y="142875"/>
            <a:ext cx="9144000" cy="5114925"/>
          </a:xfrm>
        </p:spPr>
        <p:txBody>
          <a:bodyPr>
            <a:normAutofit/>
          </a:bodyPr>
          <a:lstStyle/>
          <a:p>
            <a:r>
              <a:rPr lang="en-TR" sz="3600" dirty="0"/>
              <a:t>Ansible</a:t>
            </a:r>
          </a:p>
        </p:txBody>
      </p:sp>
    </p:spTree>
    <p:extLst>
      <p:ext uri="{BB962C8B-B14F-4D97-AF65-F5344CB8AC3E}">
        <p14:creationId xmlns:p14="http://schemas.microsoft.com/office/powerpoint/2010/main" val="115433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company&#10;&#10;Description automatically generated">
            <a:extLst>
              <a:ext uri="{FF2B5EF4-FFF2-40B4-BE49-F238E27FC236}">
                <a16:creationId xmlns:a16="http://schemas.microsoft.com/office/drawing/2014/main" id="{61ACDFC1-54F0-82A4-FB6D-2643F27FE3CF}"/>
              </a:ext>
            </a:extLst>
          </p:cNvPr>
          <p:cNvPicPr>
            <a:picLocks noGrp="1" noChangeAspect="1"/>
          </p:cNvPicPr>
          <p:nvPr>
            <p:ph idx="1"/>
          </p:nvPr>
        </p:nvPicPr>
        <p:blipFill>
          <a:blip r:embed="rId2"/>
          <a:stretch>
            <a:fillRect/>
          </a:stretch>
        </p:blipFill>
        <p:spPr>
          <a:xfrm>
            <a:off x="1614075" y="782638"/>
            <a:ext cx="8963849" cy="5732462"/>
          </a:xfrm>
        </p:spPr>
      </p:pic>
    </p:spTree>
    <p:extLst>
      <p:ext uri="{BB962C8B-B14F-4D97-AF65-F5344CB8AC3E}">
        <p14:creationId xmlns:p14="http://schemas.microsoft.com/office/powerpoint/2010/main" val="50673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80D4-8BB6-E890-17C2-4D2EB0177076}"/>
              </a:ext>
            </a:extLst>
          </p:cNvPr>
          <p:cNvSpPr>
            <a:spLocks noGrp="1"/>
          </p:cNvSpPr>
          <p:nvPr>
            <p:ph type="title"/>
          </p:nvPr>
        </p:nvSpPr>
        <p:spPr/>
        <p:txBody>
          <a:bodyPr/>
          <a:lstStyle/>
          <a:p>
            <a:r>
              <a:rPr lang="en-TR" dirty="0"/>
              <a:t>HELM REPOSITORIES</a:t>
            </a:r>
          </a:p>
        </p:txBody>
      </p:sp>
      <p:sp>
        <p:nvSpPr>
          <p:cNvPr id="3" name="Content Placeholder 2">
            <a:extLst>
              <a:ext uri="{FF2B5EF4-FFF2-40B4-BE49-F238E27FC236}">
                <a16:creationId xmlns:a16="http://schemas.microsoft.com/office/drawing/2014/main" id="{6E544934-8F75-0D7F-F91F-C19C751FBE05}"/>
              </a:ext>
            </a:extLst>
          </p:cNvPr>
          <p:cNvSpPr>
            <a:spLocks noGrp="1"/>
          </p:cNvSpPr>
          <p:nvPr>
            <p:ph idx="1"/>
          </p:nvPr>
        </p:nvSpPr>
        <p:spPr/>
        <p:txBody>
          <a:bodyPr/>
          <a:lstStyle/>
          <a:p>
            <a:r>
              <a:rPr lang="en-US" dirty="0"/>
              <a:t>https://</a:t>
            </a:r>
            <a:r>
              <a:rPr lang="en-US" dirty="0" err="1"/>
              <a:t>artifacthub.io</a:t>
            </a:r>
            <a:r>
              <a:rPr lang="en-US" dirty="0"/>
              <a:t>/packages/</a:t>
            </a:r>
            <a:r>
              <a:rPr lang="en-US" dirty="0" err="1"/>
              <a:t>search?kind</a:t>
            </a:r>
            <a:r>
              <a:rPr lang="en-US" dirty="0"/>
              <a:t>=0</a:t>
            </a:r>
            <a:endParaRPr lang="en-TR" dirty="0"/>
          </a:p>
        </p:txBody>
      </p:sp>
    </p:spTree>
    <p:extLst>
      <p:ext uri="{BB962C8B-B14F-4D97-AF65-F5344CB8AC3E}">
        <p14:creationId xmlns:p14="http://schemas.microsoft.com/office/powerpoint/2010/main" val="7652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51D84-4ACF-2CEF-E599-F9B7D3125561}"/>
              </a:ext>
            </a:extLst>
          </p:cNvPr>
          <p:cNvSpPr>
            <a:spLocks noGrp="1"/>
          </p:cNvSpPr>
          <p:nvPr>
            <p:ph idx="1"/>
          </p:nvPr>
        </p:nvSpPr>
        <p:spPr>
          <a:xfrm>
            <a:off x="838200" y="0"/>
            <a:ext cx="10515600" cy="6176963"/>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helm repo add </a:t>
            </a:r>
            <a:r>
              <a:rPr lang="en-US" dirty="0" err="1"/>
              <a:t>kubernetes</a:t>
            </a:r>
            <a:r>
              <a:rPr lang="en-US" dirty="0"/>
              <a:t>-dashboard </a:t>
            </a:r>
            <a:r>
              <a:rPr lang="en-US" dirty="0">
                <a:hlinkClick r:id="rId2"/>
              </a:rPr>
              <a:t>https://kubernetes.github.io/dashboard/</a:t>
            </a:r>
            <a:endParaRPr lang="en-US" dirty="0"/>
          </a:p>
          <a:p>
            <a:r>
              <a:rPr lang="en-US" dirty="0"/>
              <a:t>helm upgrade --install </a:t>
            </a:r>
            <a:r>
              <a:rPr lang="en-US" dirty="0" err="1"/>
              <a:t>kubernetes</a:t>
            </a:r>
            <a:r>
              <a:rPr lang="en-US" dirty="0"/>
              <a:t>-dashboard </a:t>
            </a:r>
            <a:r>
              <a:rPr lang="en-US" dirty="0" err="1"/>
              <a:t>kubernetes</a:t>
            </a:r>
            <a:r>
              <a:rPr lang="en-US" dirty="0"/>
              <a:t>-dashboard/</a:t>
            </a:r>
            <a:r>
              <a:rPr lang="en-US" dirty="0" err="1"/>
              <a:t>kubernetes</a:t>
            </a:r>
            <a:r>
              <a:rPr lang="en-US" dirty="0"/>
              <a:t>-dashboard --create-namespace --namespace </a:t>
            </a:r>
            <a:r>
              <a:rPr lang="en-US" dirty="0" err="1"/>
              <a:t>kubernetes</a:t>
            </a:r>
            <a:r>
              <a:rPr lang="en-US" dirty="0"/>
              <a:t>-dashboard</a:t>
            </a:r>
            <a:br>
              <a:rPr lang="en-US" dirty="0"/>
            </a:br>
            <a:endParaRPr lang="en-TR" dirty="0"/>
          </a:p>
        </p:txBody>
      </p:sp>
      <p:pic>
        <p:nvPicPr>
          <p:cNvPr id="5" name="Picture 4" descr="A screenshot of a computer&#10;&#10;Description automatically generated">
            <a:extLst>
              <a:ext uri="{FF2B5EF4-FFF2-40B4-BE49-F238E27FC236}">
                <a16:creationId xmlns:a16="http://schemas.microsoft.com/office/drawing/2014/main" id="{131EE211-4A81-E08E-EBD9-35EB0406831D}"/>
              </a:ext>
            </a:extLst>
          </p:cNvPr>
          <p:cNvPicPr>
            <a:picLocks noChangeAspect="1"/>
          </p:cNvPicPr>
          <p:nvPr/>
        </p:nvPicPr>
        <p:blipFill>
          <a:blip r:embed="rId3"/>
          <a:stretch>
            <a:fillRect/>
          </a:stretch>
        </p:blipFill>
        <p:spPr>
          <a:xfrm>
            <a:off x="1064525" y="-384080"/>
            <a:ext cx="7772400" cy="3813080"/>
          </a:xfrm>
          <a:prstGeom prst="rect">
            <a:avLst/>
          </a:prstGeom>
        </p:spPr>
      </p:pic>
    </p:spTree>
    <p:extLst>
      <p:ext uri="{BB962C8B-B14F-4D97-AF65-F5344CB8AC3E}">
        <p14:creationId xmlns:p14="http://schemas.microsoft.com/office/powerpoint/2010/main" val="151130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C676B-4C56-A5D2-3A50-AD6F83E615C6}"/>
              </a:ext>
            </a:extLst>
          </p:cNvPr>
          <p:cNvSpPr>
            <a:spLocks noGrp="1"/>
          </p:cNvSpPr>
          <p:nvPr>
            <p:ph idx="1"/>
          </p:nvPr>
        </p:nvSpPr>
        <p:spPr>
          <a:xfrm>
            <a:off x="838200" y="290384"/>
            <a:ext cx="10515600" cy="6277232"/>
          </a:xfrm>
        </p:spPr>
        <p:txBody>
          <a:bodyPr>
            <a:normAutofit lnSpcReduction="10000"/>
          </a:bodyPr>
          <a:lstStyle/>
          <a:p>
            <a:r>
              <a:rPr lang="en-TR" dirty="0"/>
              <a:t>Create VMS (1 controller + n worker)</a:t>
            </a:r>
          </a:p>
          <a:p>
            <a:r>
              <a:rPr lang="en-TR" dirty="0"/>
              <a:t>Install required packages on all nodes</a:t>
            </a:r>
          </a:p>
          <a:p>
            <a:r>
              <a:rPr lang="en-TR" dirty="0"/>
              <a:t>Initialize the cluster on the controller node</a:t>
            </a:r>
          </a:p>
          <a:p>
            <a:r>
              <a:rPr lang="en-TR" dirty="0"/>
              <a:t>Join worker nodes to the k8s cluster</a:t>
            </a:r>
          </a:p>
          <a:p>
            <a:r>
              <a:rPr lang="en-TR" dirty="0"/>
              <a:t>Install Calico CNI plugin</a:t>
            </a:r>
          </a:p>
          <a:p>
            <a:r>
              <a:rPr lang="en-TR" dirty="0"/>
              <a:t>Install the metrics server</a:t>
            </a:r>
          </a:p>
          <a:p>
            <a:r>
              <a:rPr lang="en-TR" dirty="0"/>
              <a:t>Copy kubectl config to the local machine</a:t>
            </a:r>
          </a:p>
          <a:p>
            <a:r>
              <a:rPr lang="en-TR" dirty="0"/>
              <a:t>Install gcp compute persistent disk csi driver</a:t>
            </a:r>
          </a:p>
          <a:p>
            <a:r>
              <a:rPr lang="en-TR" dirty="0"/>
              <a:t>Setup storage class</a:t>
            </a:r>
          </a:p>
          <a:p>
            <a:r>
              <a:rPr lang="en-TR" dirty="0"/>
              <a:t>Deploy the application</a:t>
            </a:r>
          </a:p>
          <a:p>
            <a:r>
              <a:rPr lang="en-TR" dirty="0"/>
              <a:t>Get the external ip of the load balancer</a:t>
            </a:r>
          </a:p>
          <a:p>
            <a:r>
              <a:rPr lang="en-TR" dirty="0"/>
              <a:t>Run the load generator for 1 minute (locust)</a:t>
            </a:r>
          </a:p>
          <a:p>
            <a:r>
              <a:rPr lang="en-TR" dirty="0"/>
              <a:t>Delete the VMS</a:t>
            </a:r>
          </a:p>
          <a:p>
            <a:endParaRPr lang="en-TR" dirty="0"/>
          </a:p>
          <a:p>
            <a:endParaRPr lang="en-TR" dirty="0"/>
          </a:p>
        </p:txBody>
      </p:sp>
    </p:spTree>
    <p:extLst>
      <p:ext uri="{BB962C8B-B14F-4D97-AF65-F5344CB8AC3E}">
        <p14:creationId xmlns:p14="http://schemas.microsoft.com/office/powerpoint/2010/main" val="126774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D67A-CCC7-B841-A553-4C261AACE6A7}"/>
              </a:ext>
            </a:extLst>
          </p:cNvPr>
          <p:cNvSpPr>
            <a:spLocks noGrp="1"/>
          </p:cNvSpPr>
          <p:nvPr>
            <p:ph type="title"/>
          </p:nvPr>
        </p:nvSpPr>
        <p:spPr/>
        <p:txBody>
          <a:bodyPr/>
          <a:lstStyle/>
          <a:p>
            <a:pPr algn="ctr"/>
            <a:r>
              <a:rPr lang="en-TR" dirty="0"/>
              <a:t>HELM</a:t>
            </a:r>
          </a:p>
        </p:txBody>
      </p:sp>
      <p:sp>
        <p:nvSpPr>
          <p:cNvPr id="3" name="Content Placeholder 2">
            <a:extLst>
              <a:ext uri="{FF2B5EF4-FFF2-40B4-BE49-F238E27FC236}">
                <a16:creationId xmlns:a16="http://schemas.microsoft.com/office/drawing/2014/main" id="{79D3D316-BBD5-8DE4-FC5B-47AEFBD9F8F5}"/>
              </a:ext>
            </a:extLst>
          </p:cNvPr>
          <p:cNvSpPr>
            <a:spLocks noGrp="1"/>
          </p:cNvSpPr>
          <p:nvPr>
            <p:ph idx="1"/>
          </p:nvPr>
        </p:nvSpPr>
        <p:spPr/>
        <p:txBody>
          <a:bodyPr/>
          <a:lstStyle/>
          <a:p>
            <a:r>
              <a:rPr lang="en-US" b="0" i="0" dirty="0">
                <a:solidFill>
                  <a:srgbClr val="555555"/>
                </a:solidFill>
                <a:effectLst/>
                <a:latin typeface="Roboto" panose="02000000000000000000" pitchFamily="2" charset="0"/>
              </a:rPr>
              <a:t>Helm is a tool that automates the creation, packaging, configuration, and deployment of Kubernetes applications by combining your configuration files into a single reusable package.</a:t>
            </a:r>
          </a:p>
          <a:p>
            <a:r>
              <a:rPr lang="en-US" b="0" i="0" dirty="0">
                <a:solidFill>
                  <a:srgbClr val="000000"/>
                </a:solidFill>
                <a:effectLst/>
                <a:latin typeface="Clarity City"/>
              </a:rPr>
              <a:t>Helm is an open source package manager for Kubernetes. It provides the ability to provide, share, and use software built for Kubernetes.</a:t>
            </a:r>
            <a:endParaRPr lang="en-TR" dirty="0"/>
          </a:p>
        </p:txBody>
      </p:sp>
    </p:spTree>
    <p:extLst>
      <p:ext uri="{BB962C8B-B14F-4D97-AF65-F5344CB8AC3E}">
        <p14:creationId xmlns:p14="http://schemas.microsoft.com/office/powerpoint/2010/main" val="411892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47117-389C-B7C8-924D-A933C4B85165}"/>
              </a:ext>
            </a:extLst>
          </p:cNvPr>
          <p:cNvSpPr>
            <a:spLocks noGrp="1"/>
          </p:cNvSpPr>
          <p:nvPr>
            <p:ph idx="1"/>
          </p:nvPr>
        </p:nvSpPr>
        <p:spPr>
          <a:xfrm>
            <a:off x="838200" y="1417852"/>
            <a:ext cx="10515600" cy="4351338"/>
          </a:xfrm>
        </p:spPr>
        <p:txBody>
          <a:bodyPr/>
          <a:lstStyle/>
          <a:p>
            <a:r>
              <a:rPr lang="en-US" b="0" i="0" dirty="0">
                <a:solidFill>
                  <a:srgbClr val="555555"/>
                </a:solidFill>
                <a:effectLst/>
                <a:latin typeface="Roboto" panose="02000000000000000000" pitchFamily="2" charset="0"/>
              </a:rPr>
              <a:t>Kubernetes deploys using </a:t>
            </a:r>
            <a:r>
              <a:rPr lang="en-US" b="0" i="0" u="none" strike="noStrike" dirty="0">
                <a:effectLst/>
                <a:latin typeface="Roboto" panose="02000000000000000000" pitchFamily="2" charset="0"/>
                <a:hlinkClick r:id="rId2"/>
              </a:rPr>
              <a:t>YAML configuration files</a:t>
            </a:r>
            <a:r>
              <a:rPr lang="en-US" b="0" i="0" dirty="0">
                <a:solidFill>
                  <a:srgbClr val="555555"/>
                </a:solidFill>
                <a:effectLst/>
                <a:latin typeface="Roboto" panose="02000000000000000000" pitchFamily="2" charset="0"/>
              </a:rPr>
              <a:t>. For complex deployments with frequent updates, it can be difficult to keep track of all the different versions for these files. Helm is a handy tool that maintains a single deployment YAML file with version information. This file lets you set up and manage a complex Kubernetes cluster with a few commands. </a:t>
            </a:r>
            <a:endParaRPr lang="en-TR" dirty="0"/>
          </a:p>
        </p:txBody>
      </p:sp>
    </p:spTree>
    <p:extLst>
      <p:ext uri="{BB962C8B-B14F-4D97-AF65-F5344CB8AC3E}">
        <p14:creationId xmlns:p14="http://schemas.microsoft.com/office/powerpoint/2010/main" val="240493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375C-4869-8CBD-C84D-C827F2425320}"/>
              </a:ext>
            </a:extLst>
          </p:cNvPr>
          <p:cNvSpPr>
            <a:spLocks noGrp="1"/>
          </p:cNvSpPr>
          <p:nvPr>
            <p:ph type="title"/>
          </p:nvPr>
        </p:nvSpPr>
        <p:spPr/>
        <p:txBody>
          <a:bodyPr/>
          <a:lstStyle/>
          <a:p>
            <a:pPr algn="ctr"/>
            <a:r>
              <a:rPr lang="en-TR" dirty="0"/>
              <a:t>HELM CHARTS</a:t>
            </a:r>
          </a:p>
        </p:txBody>
      </p:sp>
      <p:sp>
        <p:nvSpPr>
          <p:cNvPr id="3" name="Content Placeholder 2">
            <a:extLst>
              <a:ext uri="{FF2B5EF4-FFF2-40B4-BE49-F238E27FC236}">
                <a16:creationId xmlns:a16="http://schemas.microsoft.com/office/drawing/2014/main" id="{D4980BC1-F3A6-0F46-5F04-C54AB72EB1D5}"/>
              </a:ext>
            </a:extLst>
          </p:cNvPr>
          <p:cNvSpPr>
            <a:spLocks noGrp="1"/>
          </p:cNvSpPr>
          <p:nvPr>
            <p:ph idx="1"/>
          </p:nvPr>
        </p:nvSpPr>
        <p:spPr/>
        <p:txBody>
          <a:bodyPr/>
          <a:lstStyle/>
          <a:p>
            <a:r>
              <a:rPr lang="en-US" b="0" i="0" dirty="0">
                <a:solidFill>
                  <a:srgbClr val="555555"/>
                </a:solidFill>
                <a:effectLst/>
                <a:latin typeface="Roboto" panose="02000000000000000000" pitchFamily="2" charset="0"/>
              </a:rPr>
              <a:t>A Helm chart is a package that contains all the necessary resources to deploy an application to a Kubernetes cluster. This includes YAML configuration files for deployments, services, secrets, and config maps that define the desired state of your application.</a:t>
            </a:r>
            <a:endParaRPr lang="en-TR" dirty="0"/>
          </a:p>
        </p:txBody>
      </p:sp>
    </p:spTree>
    <p:extLst>
      <p:ext uri="{BB962C8B-B14F-4D97-AF65-F5344CB8AC3E}">
        <p14:creationId xmlns:p14="http://schemas.microsoft.com/office/powerpoint/2010/main" val="277566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AF28-523D-86EE-B431-770C38E4D8AE}"/>
              </a:ext>
            </a:extLst>
          </p:cNvPr>
          <p:cNvSpPr>
            <a:spLocks noGrp="1"/>
          </p:cNvSpPr>
          <p:nvPr>
            <p:ph type="title"/>
          </p:nvPr>
        </p:nvSpPr>
        <p:spPr/>
        <p:txBody>
          <a:bodyPr/>
          <a:lstStyle/>
          <a:p>
            <a:pPr algn="ctr"/>
            <a:r>
              <a:rPr lang="en-TR" dirty="0"/>
              <a:t>CONFIGS</a:t>
            </a:r>
          </a:p>
        </p:txBody>
      </p:sp>
      <p:sp>
        <p:nvSpPr>
          <p:cNvPr id="3" name="Content Placeholder 2">
            <a:extLst>
              <a:ext uri="{FF2B5EF4-FFF2-40B4-BE49-F238E27FC236}">
                <a16:creationId xmlns:a16="http://schemas.microsoft.com/office/drawing/2014/main" id="{D0638F92-C6D8-F685-E622-904E76611C23}"/>
              </a:ext>
            </a:extLst>
          </p:cNvPr>
          <p:cNvSpPr>
            <a:spLocks noGrp="1"/>
          </p:cNvSpPr>
          <p:nvPr>
            <p:ph idx="1"/>
          </p:nvPr>
        </p:nvSpPr>
        <p:spPr/>
        <p:txBody>
          <a:bodyPr/>
          <a:lstStyle/>
          <a:p>
            <a:r>
              <a:rPr lang="en-US" b="0" i="0" dirty="0">
                <a:solidFill>
                  <a:srgbClr val="555555"/>
                </a:solidFill>
                <a:effectLst/>
                <a:latin typeface="Roboto" panose="02000000000000000000" pitchFamily="2" charset="0"/>
              </a:rPr>
              <a:t>The config contains application configurations that you usually store in a YAML file. Resources in the Kubernetes cluster are deployed based on these values.</a:t>
            </a:r>
            <a:endParaRPr lang="en-TR" dirty="0"/>
          </a:p>
        </p:txBody>
      </p:sp>
    </p:spTree>
    <p:extLst>
      <p:ext uri="{BB962C8B-B14F-4D97-AF65-F5344CB8AC3E}">
        <p14:creationId xmlns:p14="http://schemas.microsoft.com/office/powerpoint/2010/main" val="326359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252B-11DA-5611-7C5A-A868A87290BF}"/>
              </a:ext>
            </a:extLst>
          </p:cNvPr>
          <p:cNvSpPr>
            <a:spLocks noGrp="1"/>
          </p:cNvSpPr>
          <p:nvPr>
            <p:ph type="title"/>
          </p:nvPr>
        </p:nvSpPr>
        <p:spPr/>
        <p:txBody>
          <a:bodyPr/>
          <a:lstStyle/>
          <a:p>
            <a:pPr algn="ctr"/>
            <a:r>
              <a:rPr lang="en-TR" dirty="0"/>
              <a:t>RELEASES</a:t>
            </a:r>
          </a:p>
        </p:txBody>
      </p:sp>
      <p:sp>
        <p:nvSpPr>
          <p:cNvPr id="3" name="Content Placeholder 2">
            <a:extLst>
              <a:ext uri="{FF2B5EF4-FFF2-40B4-BE49-F238E27FC236}">
                <a16:creationId xmlns:a16="http://schemas.microsoft.com/office/drawing/2014/main" id="{2BC3A321-3582-38E4-473B-33437ACC09B5}"/>
              </a:ext>
            </a:extLst>
          </p:cNvPr>
          <p:cNvSpPr>
            <a:spLocks noGrp="1"/>
          </p:cNvSpPr>
          <p:nvPr>
            <p:ph idx="1"/>
          </p:nvPr>
        </p:nvSpPr>
        <p:spPr/>
        <p:txBody>
          <a:bodyPr/>
          <a:lstStyle/>
          <a:p>
            <a:pPr algn="l"/>
            <a:r>
              <a:rPr lang="en-US" b="0" i="0" dirty="0">
                <a:solidFill>
                  <a:srgbClr val="555555"/>
                </a:solidFill>
                <a:effectLst/>
                <a:latin typeface="Roboto" panose="02000000000000000000" pitchFamily="2" charset="0"/>
              </a:rPr>
              <a:t>A running instance of a chart is known as a release. When you run the </a:t>
            </a:r>
            <a:r>
              <a:rPr lang="en-US" b="0" i="0" u="none" strike="noStrike" dirty="0">
                <a:effectLst/>
                <a:latin typeface="Roboto" panose="02000000000000000000" pitchFamily="2" charset="0"/>
                <a:hlinkClick r:id="rId2"/>
              </a:rPr>
              <a:t>helm install</a:t>
            </a:r>
            <a:r>
              <a:rPr lang="en-US" b="0" i="0" dirty="0">
                <a:solidFill>
                  <a:srgbClr val="555555"/>
                </a:solidFill>
                <a:effectLst/>
                <a:latin typeface="Roboto" panose="02000000000000000000" pitchFamily="2" charset="0"/>
              </a:rPr>
              <a:t> command, it pulls the config and chart files and deploys all the Kubernetes resources.</a:t>
            </a:r>
          </a:p>
          <a:p>
            <a:endParaRPr lang="en-TR" dirty="0"/>
          </a:p>
        </p:txBody>
      </p:sp>
    </p:spTree>
    <p:extLst>
      <p:ext uri="{BB962C8B-B14F-4D97-AF65-F5344CB8AC3E}">
        <p14:creationId xmlns:p14="http://schemas.microsoft.com/office/powerpoint/2010/main" val="181216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9471-0D8A-5CB7-27B9-51BF13076540}"/>
              </a:ext>
            </a:extLst>
          </p:cNvPr>
          <p:cNvSpPr>
            <a:spLocks noGrp="1"/>
          </p:cNvSpPr>
          <p:nvPr>
            <p:ph type="title"/>
          </p:nvPr>
        </p:nvSpPr>
        <p:spPr/>
        <p:txBody>
          <a:bodyPr/>
          <a:lstStyle/>
          <a:p>
            <a:pPr algn="ctr"/>
            <a:r>
              <a:rPr lang="en-TR" dirty="0"/>
              <a:t>Architecture</a:t>
            </a:r>
          </a:p>
        </p:txBody>
      </p:sp>
      <p:sp>
        <p:nvSpPr>
          <p:cNvPr id="3" name="Content Placeholder 2">
            <a:extLst>
              <a:ext uri="{FF2B5EF4-FFF2-40B4-BE49-F238E27FC236}">
                <a16:creationId xmlns:a16="http://schemas.microsoft.com/office/drawing/2014/main" id="{159FF114-5140-D77A-4A0B-CEC09DB243EB}"/>
              </a:ext>
            </a:extLst>
          </p:cNvPr>
          <p:cNvSpPr>
            <a:spLocks noGrp="1"/>
          </p:cNvSpPr>
          <p:nvPr>
            <p:ph idx="1"/>
          </p:nvPr>
        </p:nvSpPr>
        <p:spPr/>
        <p:txBody>
          <a:bodyPr/>
          <a:lstStyle/>
          <a:p>
            <a:r>
              <a:rPr lang="en-US" b="0" i="0" dirty="0">
                <a:solidFill>
                  <a:srgbClr val="555555"/>
                </a:solidFill>
                <a:effectLst/>
                <a:latin typeface="Roboto" panose="02000000000000000000" pitchFamily="2" charset="0"/>
              </a:rPr>
              <a:t>Helm’s architecture has two main components: client and library.</a:t>
            </a:r>
          </a:p>
          <a:p>
            <a:pPr algn="l"/>
            <a:r>
              <a:rPr lang="en-US" b="0" i="0" dirty="0">
                <a:solidFill>
                  <a:srgbClr val="555555"/>
                </a:solidFill>
                <a:effectLst/>
                <a:latin typeface="Roboto" panose="02000000000000000000" pitchFamily="2" charset="0"/>
              </a:rPr>
              <a:t>A Helm client is a command-line utility for end users to control local chart development and manage repositories and releases. Just like using the MySQL database client to run MySQL commands, you use the Helm client to run Helm commands.</a:t>
            </a:r>
          </a:p>
          <a:p>
            <a:pPr algn="l"/>
            <a:r>
              <a:rPr lang="en-US" b="0" i="0" dirty="0">
                <a:solidFill>
                  <a:srgbClr val="555555"/>
                </a:solidFill>
                <a:effectLst/>
                <a:latin typeface="Roboto" panose="02000000000000000000" pitchFamily="2" charset="0"/>
              </a:rPr>
              <a:t>The Helm library does all the heavy lifting. It contains the actual code to perform the operations specified in the Helm command. The combination of config and chart files to create any release is handled by the Helm library.</a:t>
            </a:r>
          </a:p>
          <a:p>
            <a:pPr marL="0" indent="0">
              <a:buNone/>
            </a:pPr>
            <a:endParaRPr lang="en-TR" dirty="0"/>
          </a:p>
        </p:txBody>
      </p:sp>
    </p:spTree>
    <p:extLst>
      <p:ext uri="{BB962C8B-B14F-4D97-AF65-F5344CB8AC3E}">
        <p14:creationId xmlns:p14="http://schemas.microsoft.com/office/powerpoint/2010/main" val="133961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8E2EF136-52B1-192D-E5A9-ACFAB1CB00D0}"/>
              </a:ext>
            </a:extLst>
          </p:cNvPr>
          <p:cNvPicPr>
            <a:picLocks noGrp="1" noChangeAspect="1"/>
          </p:cNvPicPr>
          <p:nvPr>
            <p:ph idx="1"/>
          </p:nvPr>
        </p:nvPicPr>
        <p:blipFill>
          <a:blip r:embed="rId2"/>
          <a:stretch>
            <a:fillRect/>
          </a:stretch>
        </p:blipFill>
        <p:spPr>
          <a:xfrm>
            <a:off x="1808081" y="557930"/>
            <a:ext cx="8978981" cy="5742139"/>
          </a:xfrm>
        </p:spPr>
      </p:pic>
    </p:spTree>
    <p:extLst>
      <p:ext uri="{BB962C8B-B14F-4D97-AF65-F5344CB8AC3E}">
        <p14:creationId xmlns:p14="http://schemas.microsoft.com/office/powerpoint/2010/main" val="341159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TotalTime>
  <Words>447</Words>
  <Application>Microsoft Macintosh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Clarity City</vt:lpstr>
      <vt:lpstr>Roboto</vt:lpstr>
      <vt:lpstr>Office Theme</vt:lpstr>
      <vt:lpstr>PowerPoint Presentation</vt:lpstr>
      <vt:lpstr>PowerPoint Presentation</vt:lpstr>
      <vt:lpstr>HELM</vt:lpstr>
      <vt:lpstr>PowerPoint Presentation</vt:lpstr>
      <vt:lpstr>HELM CHARTS</vt:lpstr>
      <vt:lpstr>CONFIGS</vt:lpstr>
      <vt:lpstr>RELEASES</vt:lpstr>
      <vt:lpstr>Architecture</vt:lpstr>
      <vt:lpstr>PowerPoint Presentation</vt:lpstr>
      <vt:lpstr>PowerPoint Presentation</vt:lpstr>
      <vt:lpstr>HELM REPOSITORIES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Ömer Şafak BEBEK</dc:creator>
  <cp:lastModifiedBy>Ömer Şafak BEBEK</cp:lastModifiedBy>
  <cp:revision>1</cp:revision>
  <dcterms:created xsi:type="dcterms:W3CDTF">2024-03-24T15:50:38Z</dcterms:created>
  <dcterms:modified xsi:type="dcterms:W3CDTF">2024-03-24T20:25:08Z</dcterms:modified>
</cp:coreProperties>
</file>