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64" r:id="rId3"/>
    <p:sldId id="265" r:id="rId4"/>
    <p:sldId id="266" r:id="rId5"/>
    <p:sldId id="256" r:id="rId6"/>
    <p:sldId id="257" r:id="rId7"/>
    <p:sldId id="260" r:id="rId8"/>
    <p:sldId id="258" r:id="rId9"/>
    <p:sldId id="259" r:id="rId10"/>
    <p:sldId id="262" r:id="rId11"/>
    <p:sldId id="261" r:id="rId12"/>
    <p:sldId id="267" r:id="rId13"/>
    <p:sldId id="268" r:id="rId14"/>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3"/>
  </p:normalViewPr>
  <p:slideViewPr>
    <p:cSldViewPr snapToGrid="0">
      <p:cViewPr>
        <p:scale>
          <a:sx n="100" d="100"/>
          <a:sy n="100"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C622-9C93-74D9-543E-9E5CCD72D4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6E576931-F376-138B-8E28-96EC27167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E4D7F6C8-057A-609C-687F-15CBC522E163}"/>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5" name="Footer Placeholder 4">
            <a:extLst>
              <a:ext uri="{FF2B5EF4-FFF2-40B4-BE49-F238E27FC236}">
                <a16:creationId xmlns:a16="http://schemas.microsoft.com/office/drawing/2014/main" id="{79CA9210-AEA3-1B32-D9D4-E59E02F05363}"/>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48567281-B2C8-0085-89AF-6D843134F197}"/>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1564459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E83E-5DBE-930C-97C4-C08DA7BF3A7D}"/>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6924C1AA-CF99-58AD-298D-DB84B3A71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CB6C7A93-74DE-A1DB-B272-DF62C9E83679}"/>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5" name="Footer Placeholder 4">
            <a:extLst>
              <a:ext uri="{FF2B5EF4-FFF2-40B4-BE49-F238E27FC236}">
                <a16:creationId xmlns:a16="http://schemas.microsoft.com/office/drawing/2014/main" id="{472D3231-7596-C525-66C6-F4531E10BC5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A420166D-12F9-496B-E340-B2C462A9266D}"/>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175449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CEAAA-BC80-2356-1A55-9244074D66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58419612-9624-5707-3944-BBDAB7491F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995B2AB-0B8E-04C4-D841-A115A7FDCA14}"/>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5" name="Footer Placeholder 4">
            <a:extLst>
              <a:ext uri="{FF2B5EF4-FFF2-40B4-BE49-F238E27FC236}">
                <a16:creationId xmlns:a16="http://schemas.microsoft.com/office/drawing/2014/main" id="{0315B676-BC52-505C-B3DB-70B4ED62CAB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8615BDE9-62B9-F56F-A74A-B72A88B3B9A6}"/>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289550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6ECE-7396-42A8-657C-E0AA710A5AF4}"/>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66B84F7A-FCA5-AE57-1C53-A4EE6FE179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587F8CB6-FBB9-5C41-E7FB-DBF0C009550D}"/>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5" name="Footer Placeholder 4">
            <a:extLst>
              <a:ext uri="{FF2B5EF4-FFF2-40B4-BE49-F238E27FC236}">
                <a16:creationId xmlns:a16="http://schemas.microsoft.com/office/drawing/2014/main" id="{9F99B3CD-D8DF-F414-A315-55F240300206}"/>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5D73064-4FD0-F19A-F2E4-39CD2A227D86}"/>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129022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9EA2-1446-3087-B934-A032762FA1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FB6F3D72-E436-5D38-A265-5561CB3F6D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DB9B3-8F3F-B230-7872-9B70DA0BFE2E}"/>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5" name="Footer Placeholder 4">
            <a:extLst>
              <a:ext uri="{FF2B5EF4-FFF2-40B4-BE49-F238E27FC236}">
                <a16:creationId xmlns:a16="http://schemas.microsoft.com/office/drawing/2014/main" id="{13BE06DB-6684-3445-2006-A53F689D466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A5C4891E-DFF5-5159-D7E6-198C2035E521}"/>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351446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8D8A-A9B6-C6AD-296D-408FF32F26CE}"/>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5D74522D-415C-65B8-71C0-A6044FFAA5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40494D2E-CF35-A940-0448-030F8FD78F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6BF5819F-4CF3-EE8D-7E1E-A99089334206}"/>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6" name="Footer Placeholder 5">
            <a:extLst>
              <a:ext uri="{FF2B5EF4-FFF2-40B4-BE49-F238E27FC236}">
                <a16:creationId xmlns:a16="http://schemas.microsoft.com/office/drawing/2014/main" id="{3FAFF80A-930B-5E8D-5057-687C3B5786B7}"/>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7922072-A63A-9152-29FF-9BB86B225D96}"/>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731991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3FCD-7E77-F986-0733-CA3309E79C02}"/>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268F448D-F455-CED2-8B7B-ED1EC894E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1A7B6-351E-F248-416A-E1F1FE97D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27394F5C-67F8-1421-FF10-06DF99A42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A8B9C-1BD1-17D2-3BF0-9CA601079D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CF7AB6BE-B0B4-8FE5-A372-FF31CEA1E828}"/>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8" name="Footer Placeholder 7">
            <a:extLst>
              <a:ext uri="{FF2B5EF4-FFF2-40B4-BE49-F238E27FC236}">
                <a16:creationId xmlns:a16="http://schemas.microsoft.com/office/drawing/2014/main" id="{1DF263E5-4FC9-0602-836F-AD92EA59BE19}"/>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6D60B192-D9D0-49F0-D3CF-B9CBB4DCDB0B}"/>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64151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CA58-D2D2-8306-64C3-802E692F2AA1}"/>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46C503BA-6404-AED2-E99A-1EB0309A440B}"/>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4" name="Footer Placeholder 3">
            <a:extLst>
              <a:ext uri="{FF2B5EF4-FFF2-40B4-BE49-F238E27FC236}">
                <a16:creationId xmlns:a16="http://schemas.microsoft.com/office/drawing/2014/main" id="{3CE98E70-2681-4113-BBBE-1BFB3B61BBDF}"/>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EACB741C-4E3A-60C9-99F4-0CEA18D48843}"/>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113438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02B01-DE50-9791-1D89-FABCA5B3DD2D}"/>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3" name="Footer Placeholder 2">
            <a:extLst>
              <a:ext uri="{FF2B5EF4-FFF2-40B4-BE49-F238E27FC236}">
                <a16:creationId xmlns:a16="http://schemas.microsoft.com/office/drawing/2014/main" id="{42DDC5EF-49CC-C0A1-C753-51CF21BE1746}"/>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73E045D6-7DC4-949B-3C14-43DF4E197727}"/>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2430377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CB16-DE39-84AD-2DDC-D47237892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8632C034-EF38-34D1-998C-D5E382B9C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C6238EB4-AB5C-7070-1032-6953772AE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58F8B-0E9C-F40B-610A-BA78C9008650}"/>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6" name="Footer Placeholder 5">
            <a:extLst>
              <a:ext uri="{FF2B5EF4-FFF2-40B4-BE49-F238E27FC236}">
                <a16:creationId xmlns:a16="http://schemas.microsoft.com/office/drawing/2014/main" id="{15EA8DDC-2E87-A3A1-9B3E-497B77965757}"/>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4419FA26-8BA4-E29A-976E-A87EC719AD21}"/>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134625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72E4-2D0C-E8C2-35D8-81AF84F48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E332BE57-451D-F2E2-3C3B-C4E22394E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C1D9FBD9-8FED-9AC3-4BD3-831DF0614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9E9A4-A921-AFB6-7F90-CEB878D7BCA2}"/>
              </a:ext>
            </a:extLst>
          </p:cNvPr>
          <p:cNvSpPr>
            <a:spLocks noGrp="1"/>
          </p:cNvSpPr>
          <p:nvPr>
            <p:ph type="dt" sz="half" idx="10"/>
          </p:nvPr>
        </p:nvSpPr>
        <p:spPr/>
        <p:txBody>
          <a:bodyPr/>
          <a:lstStyle/>
          <a:p>
            <a:fld id="{3CDBD3DA-33FA-3F40-ABAA-25CF9B63CC83}" type="datetimeFigureOut">
              <a:rPr lang="en-TR" smtClean="0"/>
              <a:t>22.04.2024</a:t>
            </a:fld>
            <a:endParaRPr lang="en-TR"/>
          </a:p>
        </p:txBody>
      </p:sp>
      <p:sp>
        <p:nvSpPr>
          <p:cNvPr id="6" name="Footer Placeholder 5">
            <a:extLst>
              <a:ext uri="{FF2B5EF4-FFF2-40B4-BE49-F238E27FC236}">
                <a16:creationId xmlns:a16="http://schemas.microsoft.com/office/drawing/2014/main" id="{52B5683E-D74B-414B-D751-174CB531F319}"/>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3A3735F5-0CE7-1690-CC60-05F29E677D6A}"/>
              </a:ext>
            </a:extLst>
          </p:cNvPr>
          <p:cNvSpPr>
            <a:spLocks noGrp="1"/>
          </p:cNvSpPr>
          <p:nvPr>
            <p:ph type="sldNum" sz="quarter" idx="12"/>
          </p:nvPr>
        </p:nvSpPr>
        <p:spPr/>
        <p:txBody>
          <a:bodyPr/>
          <a:lstStyle/>
          <a:p>
            <a:fld id="{5365158A-A9AC-9442-BB9B-CB5FCE302C04}" type="slidenum">
              <a:rPr lang="en-TR" smtClean="0"/>
              <a:t>‹#›</a:t>
            </a:fld>
            <a:endParaRPr lang="en-TR"/>
          </a:p>
        </p:txBody>
      </p:sp>
    </p:spTree>
    <p:extLst>
      <p:ext uri="{BB962C8B-B14F-4D97-AF65-F5344CB8AC3E}">
        <p14:creationId xmlns:p14="http://schemas.microsoft.com/office/powerpoint/2010/main" val="331615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EFFD8E-50CF-25AD-EB0A-F79CFA198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56EB315E-B9C5-6F86-440F-6BFC388398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7CD9821-CC1C-D17E-09BE-262C23683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DBD3DA-33FA-3F40-ABAA-25CF9B63CC83}" type="datetimeFigureOut">
              <a:rPr lang="en-TR" smtClean="0"/>
              <a:t>22.04.2024</a:t>
            </a:fld>
            <a:endParaRPr lang="en-TR"/>
          </a:p>
        </p:txBody>
      </p:sp>
      <p:sp>
        <p:nvSpPr>
          <p:cNvPr id="5" name="Footer Placeholder 4">
            <a:extLst>
              <a:ext uri="{FF2B5EF4-FFF2-40B4-BE49-F238E27FC236}">
                <a16:creationId xmlns:a16="http://schemas.microsoft.com/office/drawing/2014/main" id="{6598D42C-A7EE-993E-C203-BFF0C76C7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BD884C43-FC67-F39B-3458-D6B4A78327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65158A-A9AC-9442-BB9B-CB5FCE302C04}" type="slidenum">
              <a:rPr lang="en-TR" smtClean="0"/>
              <a:t>‹#›</a:t>
            </a:fld>
            <a:endParaRPr lang="en-TR"/>
          </a:p>
        </p:txBody>
      </p:sp>
    </p:spTree>
    <p:extLst>
      <p:ext uri="{BB962C8B-B14F-4D97-AF65-F5344CB8AC3E}">
        <p14:creationId xmlns:p14="http://schemas.microsoft.com/office/powerpoint/2010/main" val="2740384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concepts/architecture/controller/" TargetMode="External"/><Relationship Id="rId2" Type="http://schemas.openxmlformats.org/officeDocument/2006/relationships/hyperlink" Target="https://kubernetes.io/docs/concepts/architecture/nodes/"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kubevirt.io/2020/Live-migratio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1E87-F694-204B-FE14-BC8E4F33EA68}"/>
              </a:ext>
            </a:extLst>
          </p:cNvPr>
          <p:cNvSpPr>
            <a:spLocks noGrp="1"/>
          </p:cNvSpPr>
          <p:nvPr>
            <p:ph type="title"/>
          </p:nvPr>
        </p:nvSpPr>
        <p:spPr>
          <a:xfrm>
            <a:off x="88900" y="-92075"/>
            <a:ext cx="10515600" cy="1325563"/>
          </a:xfrm>
        </p:spPr>
        <p:txBody>
          <a:bodyPr/>
          <a:lstStyle/>
          <a:p>
            <a:pPr algn="ctr"/>
            <a:r>
              <a:rPr lang="en-TR" dirty="0"/>
              <a:t>App</a:t>
            </a:r>
          </a:p>
        </p:txBody>
      </p:sp>
      <p:pic>
        <p:nvPicPr>
          <p:cNvPr id="5" name="Content Placeholder 4" descr="A screen shot of a computer program&#10;&#10;Description automatically generated">
            <a:extLst>
              <a:ext uri="{FF2B5EF4-FFF2-40B4-BE49-F238E27FC236}">
                <a16:creationId xmlns:a16="http://schemas.microsoft.com/office/drawing/2014/main" id="{0B2EBC2A-1D54-94E2-200A-35794B30D4E5}"/>
              </a:ext>
            </a:extLst>
          </p:cNvPr>
          <p:cNvPicPr>
            <a:picLocks noGrp="1" noChangeAspect="1"/>
          </p:cNvPicPr>
          <p:nvPr>
            <p:ph idx="1"/>
          </p:nvPr>
        </p:nvPicPr>
        <p:blipFill>
          <a:blip r:embed="rId2"/>
          <a:stretch>
            <a:fillRect/>
          </a:stretch>
        </p:blipFill>
        <p:spPr>
          <a:xfrm>
            <a:off x="241884" y="1019968"/>
            <a:ext cx="4015319" cy="5765800"/>
          </a:xfrm>
        </p:spPr>
      </p:pic>
      <p:pic>
        <p:nvPicPr>
          <p:cNvPr id="7" name="Picture 6" descr="A screen shot of a computer program&#10;&#10;Description automatically generated">
            <a:extLst>
              <a:ext uri="{FF2B5EF4-FFF2-40B4-BE49-F238E27FC236}">
                <a16:creationId xmlns:a16="http://schemas.microsoft.com/office/drawing/2014/main" id="{220486D0-A972-A44F-D730-29C773A3FD5A}"/>
              </a:ext>
            </a:extLst>
          </p:cNvPr>
          <p:cNvPicPr>
            <a:picLocks noChangeAspect="1"/>
          </p:cNvPicPr>
          <p:nvPr/>
        </p:nvPicPr>
        <p:blipFill>
          <a:blip r:embed="rId3"/>
          <a:stretch>
            <a:fillRect/>
          </a:stretch>
        </p:blipFill>
        <p:spPr>
          <a:xfrm>
            <a:off x="4279428" y="1092200"/>
            <a:ext cx="3852805" cy="5532437"/>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0BFEA31F-6591-61A5-1973-768331FF95E4}"/>
              </a:ext>
            </a:extLst>
          </p:cNvPr>
          <p:cNvPicPr>
            <a:picLocks noChangeAspect="1"/>
          </p:cNvPicPr>
          <p:nvPr/>
        </p:nvPicPr>
        <p:blipFill>
          <a:blip r:embed="rId4"/>
          <a:stretch>
            <a:fillRect/>
          </a:stretch>
        </p:blipFill>
        <p:spPr>
          <a:xfrm>
            <a:off x="8176683" y="1019968"/>
            <a:ext cx="3441700" cy="5676900"/>
          </a:xfrm>
          <a:prstGeom prst="rect">
            <a:avLst/>
          </a:prstGeom>
        </p:spPr>
      </p:pic>
    </p:spTree>
    <p:extLst>
      <p:ext uri="{BB962C8B-B14F-4D97-AF65-F5344CB8AC3E}">
        <p14:creationId xmlns:p14="http://schemas.microsoft.com/office/powerpoint/2010/main" val="192280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3B2D7-5900-0BE2-BFF6-1DF55326BE60}"/>
              </a:ext>
            </a:extLst>
          </p:cNvPr>
          <p:cNvSpPr>
            <a:spLocks noGrp="1"/>
          </p:cNvSpPr>
          <p:nvPr>
            <p:ph type="title"/>
          </p:nvPr>
        </p:nvSpPr>
        <p:spPr>
          <a:xfrm>
            <a:off x="411480" y="991443"/>
            <a:ext cx="4443154" cy="1087819"/>
          </a:xfrm>
        </p:spPr>
        <p:txBody>
          <a:bodyPr anchor="b">
            <a:normAutofit/>
          </a:bodyPr>
          <a:lstStyle/>
          <a:p>
            <a:r>
              <a:rPr lang="en-TR" sz="3400"/>
              <a:t>Node Eviction (Pod)</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F0C4B12-8BB1-4072-60D5-64E553D1A51A}"/>
              </a:ext>
            </a:extLst>
          </p:cNvPr>
          <p:cNvSpPr>
            <a:spLocks noGrp="1"/>
          </p:cNvSpPr>
          <p:nvPr>
            <p:ph idx="1"/>
          </p:nvPr>
        </p:nvSpPr>
        <p:spPr>
          <a:xfrm>
            <a:off x="411480" y="2684095"/>
            <a:ext cx="4443154" cy="3492868"/>
          </a:xfrm>
        </p:spPr>
        <p:txBody>
          <a:bodyPr>
            <a:normAutofit/>
          </a:bodyPr>
          <a:lstStyle/>
          <a:p>
            <a:r>
              <a:rPr lang="en-US" sz="1800" b="0" i="0">
                <a:effectLst/>
                <a:latin typeface="open sans" panose="020B0606030504020204" pitchFamily="34" charset="0"/>
              </a:rPr>
              <a:t>Pods do not, by themselves, self-heal. If a Pod is scheduled to a </a:t>
            </a:r>
            <a:r>
              <a:rPr lang="en-US" sz="1800" b="0" i="0" u="none" strike="noStrike">
                <a:effectLst/>
                <a:latin typeface="open sans" panose="020B0606030504020204" pitchFamily="34" charset="0"/>
                <a:hlinkClick r:id="rId2"/>
              </a:rPr>
              <a:t>node</a:t>
            </a:r>
            <a:r>
              <a:rPr lang="en-US" sz="1800" b="0" i="0">
                <a:effectLst/>
                <a:latin typeface="open sans" panose="020B0606030504020204" pitchFamily="34" charset="0"/>
              </a:rPr>
              <a:t> that then fails, the Pod is deleted; likewise, a Pod won't survive an eviction due to a lack of resources or Node maintenance. Kubernetes uses a higher-level abstraction, called a </a:t>
            </a:r>
            <a:r>
              <a:rPr lang="en-US" sz="1800" b="0" i="0" u="none" strike="noStrike">
                <a:effectLst/>
                <a:latin typeface="open sans" panose="020B0606030504020204" pitchFamily="34" charset="0"/>
                <a:hlinkClick r:id="rId3"/>
              </a:rPr>
              <a:t>controller</a:t>
            </a:r>
            <a:r>
              <a:rPr lang="en-US" sz="1800" b="0" i="0">
                <a:effectLst/>
                <a:latin typeface="open sans" panose="020B0606030504020204" pitchFamily="34" charset="0"/>
              </a:rPr>
              <a:t>, that handles the work of managing the relatively disposable Pod instances.</a:t>
            </a:r>
          </a:p>
          <a:p>
            <a:endParaRPr lang="en-TR" sz="1800"/>
          </a:p>
        </p:txBody>
      </p:sp>
      <p:pic>
        <p:nvPicPr>
          <p:cNvPr id="5" name="Picture 4" descr="A diagram of a computer&#10;&#10;Description automatically generated">
            <a:extLst>
              <a:ext uri="{FF2B5EF4-FFF2-40B4-BE49-F238E27FC236}">
                <a16:creationId xmlns:a16="http://schemas.microsoft.com/office/drawing/2014/main" id="{E5163336-8CF4-FF19-0001-1BC8C293B88A}"/>
              </a:ext>
            </a:extLst>
          </p:cNvPr>
          <p:cNvPicPr>
            <a:picLocks noChangeAspect="1"/>
          </p:cNvPicPr>
          <p:nvPr/>
        </p:nvPicPr>
        <p:blipFill>
          <a:blip r:embed="rId4"/>
          <a:stretch>
            <a:fillRect/>
          </a:stretch>
        </p:blipFill>
        <p:spPr>
          <a:xfrm>
            <a:off x="5385816" y="801003"/>
            <a:ext cx="6440424" cy="5200640"/>
          </a:xfrm>
          <a:prstGeom prst="rect">
            <a:avLst/>
          </a:prstGeom>
        </p:spPr>
      </p:pic>
    </p:spTree>
    <p:extLst>
      <p:ext uri="{BB962C8B-B14F-4D97-AF65-F5344CB8AC3E}">
        <p14:creationId xmlns:p14="http://schemas.microsoft.com/office/powerpoint/2010/main" val="182652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5AE4-B6CE-0195-D04B-791ED88C7368}"/>
              </a:ext>
            </a:extLst>
          </p:cNvPr>
          <p:cNvSpPr>
            <a:spLocks noGrp="1"/>
          </p:cNvSpPr>
          <p:nvPr>
            <p:ph type="title"/>
          </p:nvPr>
        </p:nvSpPr>
        <p:spPr/>
        <p:txBody>
          <a:bodyPr/>
          <a:lstStyle/>
          <a:p>
            <a:pPr algn="ctr"/>
            <a:r>
              <a:rPr lang="en-TR" dirty="0"/>
              <a:t>Pod Migration</a:t>
            </a:r>
          </a:p>
        </p:txBody>
      </p:sp>
      <p:sp>
        <p:nvSpPr>
          <p:cNvPr id="3" name="Content Placeholder 2">
            <a:extLst>
              <a:ext uri="{FF2B5EF4-FFF2-40B4-BE49-F238E27FC236}">
                <a16:creationId xmlns:a16="http://schemas.microsoft.com/office/drawing/2014/main" id="{779EADF7-4655-5EFB-1F80-B4AC8E7FC657}"/>
              </a:ext>
            </a:extLst>
          </p:cNvPr>
          <p:cNvSpPr>
            <a:spLocks noGrp="1"/>
          </p:cNvSpPr>
          <p:nvPr>
            <p:ph idx="1"/>
          </p:nvPr>
        </p:nvSpPr>
        <p:spPr/>
        <p:txBody>
          <a:bodyPr>
            <a:normAutofit fontScale="85000" lnSpcReduction="20000"/>
          </a:bodyPr>
          <a:lstStyle/>
          <a:p>
            <a:r>
              <a:rPr lang="en-US" dirty="0"/>
              <a:t>Kubernetes, Google’s open source project for cluster orchestration, does not presently support live migration of its pods, the system’s units of organization. There have been discussions among the project maintainers around live pod migration, but to our knowledge the feature is not actively being worked on</a:t>
            </a:r>
            <a:endParaRPr lang="en-US" b="0" i="0" dirty="0">
              <a:effectLst/>
              <a:latin typeface="Times New Roman" panose="02020603050405020304" pitchFamily="18" charset="0"/>
              <a:cs typeface="Times New Roman" panose="02020603050405020304" pitchFamily="18" charset="0"/>
            </a:endParaRPr>
          </a:p>
          <a:p>
            <a:pPr marL="0" indent="0">
              <a:buNone/>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simplest way to migrate a running pod in Kubernetes is to stop it and deploy a new pod to a different server. This approach respects the “cattle” principle, but has two major drawbacks:</a:t>
            </a:r>
          </a:p>
          <a:p>
            <a:endParaRPr lang="en-US" dirty="0">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Unless the application immediately dumps its runtime state to disk upon receiving the SIGTERM signal, any state is lost after the migration.</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Any open TCP connections will stop working, which may create inconsistencies between clients and the server.</a:t>
            </a:r>
          </a:p>
          <a:p>
            <a:endParaRPr lang="en-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41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Description automatically generated">
            <a:extLst>
              <a:ext uri="{FF2B5EF4-FFF2-40B4-BE49-F238E27FC236}">
                <a16:creationId xmlns:a16="http://schemas.microsoft.com/office/drawing/2014/main" id="{7894754E-46BB-D073-FFA7-B06FF28D3617}"/>
              </a:ext>
            </a:extLst>
          </p:cNvPr>
          <p:cNvPicPr>
            <a:picLocks noGrp="1" noChangeAspect="1"/>
          </p:cNvPicPr>
          <p:nvPr>
            <p:ph idx="1"/>
          </p:nvPr>
        </p:nvPicPr>
        <p:blipFill>
          <a:blip r:embed="rId2"/>
          <a:stretch>
            <a:fillRect/>
          </a:stretch>
        </p:blipFill>
        <p:spPr>
          <a:xfrm>
            <a:off x="838200" y="1828692"/>
            <a:ext cx="10515600" cy="4345203"/>
          </a:xfrm>
        </p:spPr>
      </p:pic>
      <p:sp>
        <p:nvSpPr>
          <p:cNvPr id="7" name="Title 6">
            <a:extLst>
              <a:ext uri="{FF2B5EF4-FFF2-40B4-BE49-F238E27FC236}">
                <a16:creationId xmlns:a16="http://schemas.microsoft.com/office/drawing/2014/main" id="{C48EFFAA-1BBA-8B21-B0F2-CA42DF07585E}"/>
              </a:ext>
            </a:extLst>
          </p:cNvPr>
          <p:cNvSpPr>
            <a:spLocks noGrp="1"/>
          </p:cNvSpPr>
          <p:nvPr>
            <p:ph type="title"/>
          </p:nvPr>
        </p:nvSpPr>
        <p:spPr/>
        <p:txBody>
          <a:bodyPr/>
          <a:lstStyle/>
          <a:p>
            <a:r>
              <a:rPr lang="en-US" dirty="0"/>
              <a:t>https://</a:t>
            </a:r>
            <a:r>
              <a:rPr lang="en-US" dirty="0" err="1"/>
              <a:t>ieeexplore.ieee.org</a:t>
            </a:r>
            <a:r>
              <a:rPr lang="en-US" dirty="0"/>
              <a:t>/stamp/</a:t>
            </a:r>
            <a:r>
              <a:rPr lang="en-US" dirty="0" err="1"/>
              <a:t>stamp.jsp?tp</a:t>
            </a:r>
            <a:r>
              <a:rPr lang="en-US" dirty="0"/>
              <a:t>=&amp;</a:t>
            </a:r>
            <a:r>
              <a:rPr lang="en-US" dirty="0" err="1"/>
              <a:t>arnumber</a:t>
            </a:r>
            <a:r>
              <a:rPr lang="en-US" dirty="0"/>
              <a:t>=9799256</a:t>
            </a:r>
            <a:endParaRPr lang="en-TR" dirty="0"/>
          </a:p>
        </p:txBody>
      </p:sp>
    </p:spTree>
    <p:extLst>
      <p:ext uri="{BB962C8B-B14F-4D97-AF65-F5344CB8AC3E}">
        <p14:creationId xmlns:p14="http://schemas.microsoft.com/office/powerpoint/2010/main" val="51665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29E95C-E7FA-A4E7-3818-ADA8B1B5BC74}"/>
              </a:ext>
            </a:extLst>
          </p:cNvPr>
          <p:cNvSpPr>
            <a:spLocks noGrp="1"/>
          </p:cNvSpPr>
          <p:nvPr>
            <p:ph idx="1"/>
          </p:nvPr>
        </p:nvSpPr>
        <p:spPr>
          <a:xfrm>
            <a:off x="838200" y="619125"/>
            <a:ext cx="10515600" cy="4351338"/>
          </a:xfrm>
        </p:spPr>
        <p:txBody>
          <a:bodyPr>
            <a:normAutofit fontScale="92500" lnSpcReduction="10000"/>
          </a:bodyPr>
          <a:lstStyle/>
          <a:p>
            <a:r>
              <a:rPr lang="en-US" dirty="0"/>
              <a:t>This paper presents </a:t>
            </a:r>
            <a:r>
              <a:rPr lang="en-US" dirty="0" err="1"/>
              <a:t>MyceDrive</a:t>
            </a:r>
            <a:r>
              <a:rPr lang="en-US" dirty="0"/>
              <a:t>, a pod migration technique integrated within the Kubernetes container orchestration system. Following the pet/cattle analogy, </a:t>
            </a:r>
            <a:r>
              <a:rPr lang="en-US" dirty="0" err="1"/>
              <a:t>MyceDrive</a:t>
            </a:r>
            <a:r>
              <a:rPr lang="en-US" dirty="0"/>
              <a:t> avoids killing a healthy running pod and waiting for Kubernetes to restart a new one when it is, instead, possible to migrate it to a different server. Migration is totally transparent to the application running inside the pod as well as the clients having open TCP connections to the migrated pod. </a:t>
            </a:r>
            <a:r>
              <a:rPr lang="en-US" dirty="0" err="1"/>
              <a:t>MyceDrive</a:t>
            </a:r>
            <a:r>
              <a:rPr lang="en-US" dirty="0"/>
              <a:t> relies on DMTCP [5] to checkpoint the container’s memory state and open network connections at the migration time, and to resume this saved state in the new pod. </a:t>
            </a:r>
            <a:r>
              <a:rPr lang="en-US" dirty="0" err="1"/>
              <a:t>MyceDrive</a:t>
            </a:r>
            <a:r>
              <a:rPr lang="en-US" dirty="0"/>
              <a:t> integrates in regular Kubernetes deployments with no need for any specific CPU architecture, OS, kernel modules or hypervisor</a:t>
            </a:r>
            <a:endParaRPr lang="en-TR" dirty="0"/>
          </a:p>
        </p:txBody>
      </p:sp>
    </p:spTree>
    <p:extLst>
      <p:ext uri="{BB962C8B-B14F-4D97-AF65-F5344CB8AC3E}">
        <p14:creationId xmlns:p14="http://schemas.microsoft.com/office/powerpoint/2010/main" val="91060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9E6A-CF15-AC61-F629-E915C0CF1AF5}"/>
              </a:ext>
            </a:extLst>
          </p:cNvPr>
          <p:cNvSpPr>
            <a:spLocks noGrp="1"/>
          </p:cNvSpPr>
          <p:nvPr>
            <p:ph type="title"/>
          </p:nvPr>
        </p:nvSpPr>
        <p:spPr/>
        <p:txBody>
          <a:bodyPr/>
          <a:lstStyle/>
          <a:p>
            <a:pPr algn="ctr"/>
            <a:r>
              <a:rPr lang="en-TR" dirty="0"/>
              <a:t>DB</a:t>
            </a:r>
          </a:p>
        </p:txBody>
      </p:sp>
      <p:pic>
        <p:nvPicPr>
          <p:cNvPr id="5" name="Content Placeholder 4" descr="A screen shot of a computer program&#10;&#10;Description automatically generated">
            <a:extLst>
              <a:ext uri="{FF2B5EF4-FFF2-40B4-BE49-F238E27FC236}">
                <a16:creationId xmlns:a16="http://schemas.microsoft.com/office/drawing/2014/main" id="{051D369C-243D-CB64-C3F7-A6DC7955E67C}"/>
              </a:ext>
            </a:extLst>
          </p:cNvPr>
          <p:cNvPicPr>
            <a:picLocks noGrp="1" noChangeAspect="1"/>
          </p:cNvPicPr>
          <p:nvPr>
            <p:ph idx="1"/>
          </p:nvPr>
        </p:nvPicPr>
        <p:blipFill>
          <a:blip r:embed="rId2"/>
          <a:stretch>
            <a:fillRect/>
          </a:stretch>
        </p:blipFill>
        <p:spPr>
          <a:xfrm>
            <a:off x="349030" y="1253330"/>
            <a:ext cx="3092231" cy="5604669"/>
          </a:xfrm>
        </p:spPr>
      </p:pic>
      <p:pic>
        <p:nvPicPr>
          <p:cNvPr id="7" name="Picture 6" descr="A screen shot of a computer&#10;&#10;Description automatically generated">
            <a:extLst>
              <a:ext uri="{FF2B5EF4-FFF2-40B4-BE49-F238E27FC236}">
                <a16:creationId xmlns:a16="http://schemas.microsoft.com/office/drawing/2014/main" id="{4EC941CF-A96A-0058-CD5F-9EA55E3ECBBD}"/>
              </a:ext>
            </a:extLst>
          </p:cNvPr>
          <p:cNvPicPr>
            <a:picLocks noChangeAspect="1"/>
          </p:cNvPicPr>
          <p:nvPr/>
        </p:nvPicPr>
        <p:blipFill>
          <a:blip r:embed="rId3"/>
          <a:stretch>
            <a:fillRect/>
          </a:stretch>
        </p:blipFill>
        <p:spPr>
          <a:xfrm>
            <a:off x="3689350" y="1253329"/>
            <a:ext cx="4813422" cy="5604669"/>
          </a:xfrm>
          <a:prstGeom prst="rect">
            <a:avLst/>
          </a:prstGeom>
        </p:spPr>
      </p:pic>
    </p:spTree>
    <p:extLst>
      <p:ext uri="{BB962C8B-B14F-4D97-AF65-F5344CB8AC3E}">
        <p14:creationId xmlns:p14="http://schemas.microsoft.com/office/powerpoint/2010/main" val="347955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3837-E4EC-AA48-E702-BA35C36C2682}"/>
              </a:ext>
            </a:extLst>
          </p:cNvPr>
          <p:cNvSpPr>
            <a:spLocks noGrp="1"/>
          </p:cNvSpPr>
          <p:nvPr>
            <p:ph type="title"/>
          </p:nvPr>
        </p:nvSpPr>
        <p:spPr>
          <a:xfrm>
            <a:off x="381000" y="-374792"/>
            <a:ext cx="10515600" cy="1325563"/>
          </a:xfrm>
        </p:spPr>
        <p:txBody>
          <a:bodyPr/>
          <a:lstStyle/>
          <a:p>
            <a:pPr algn="ctr"/>
            <a:r>
              <a:rPr lang="en-TR"/>
              <a:t>Resources</a:t>
            </a:r>
            <a:endParaRPr lang="en-TR" dirty="0"/>
          </a:p>
        </p:txBody>
      </p:sp>
      <p:pic>
        <p:nvPicPr>
          <p:cNvPr id="5" name="Content Placeholder 4" descr="A screen shot of a computer&#10;&#10;Description automatically generated">
            <a:extLst>
              <a:ext uri="{FF2B5EF4-FFF2-40B4-BE49-F238E27FC236}">
                <a16:creationId xmlns:a16="http://schemas.microsoft.com/office/drawing/2014/main" id="{069E361A-AC91-0C15-6D60-FC058202C715}"/>
              </a:ext>
            </a:extLst>
          </p:cNvPr>
          <p:cNvPicPr>
            <a:picLocks noGrp="1" noChangeAspect="1"/>
          </p:cNvPicPr>
          <p:nvPr>
            <p:ph idx="1"/>
          </p:nvPr>
        </p:nvPicPr>
        <p:blipFill>
          <a:blip r:embed="rId2"/>
          <a:stretch>
            <a:fillRect/>
          </a:stretch>
        </p:blipFill>
        <p:spPr>
          <a:xfrm>
            <a:off x="381000" y="672752"/>
            <a:ext cx="6553200" cy="2298700"/>
          </a:xfrm>
        </p:spPr>
      </p:pic>
      <p:pic>
        <p:nvPicPr>
          <p:cNvPr id="7" name="Picture 6" descr="A screenshot of a computer&#10;&#10;Description automatically generated">
            <a:extLst>
              <a:ext uri="{FF2B5EF4-FFF2-40B4-BE49-F238E27FC236}">
                <a16:creationId xmlns:a16="http://schemas.microsoft.com/office/drawing/2014/main" id="{D80928B8-5E37-75B0-2B04-266490F87B15}"/>
              </a:ext>
            </a:extLst>
          </p:cNvPr>
          <p:cNvPicPr>
            <a:picLocks noChangeAspect="1"/>
          </p:cNvPicPr>
          <p:nvPr/>
        </p:nvPicPr>
        <p:blipFill>
          <a:blip r:embed="rId3"/>
          <a:stretch>
            <a:fillRect/>
          </a:stretch>
        </p:blipFill>
        <p:spPr>
          <a:xfrm>
            <a:off x="381000" y="3079751"/>
            <a:ext cx="7772400" cy="2085278"/>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CF1BC787-8D20-1B20-774E-AC7ECCC70429}"/>
              </a:ext>
            </a:extLst>
          </p:cNvPr>
          <p:cNvPicPr>
            <a:picLocks noChangeAspect="1"/>
          </p:cNvPicPr>
          <p:nvPr/>
        </p:nvPicPr>
        <p:blipFill>
          <a:blip r:embed="rId4"/>
          <a:stretch>
            <a:fillRect/>
          </a:stretch>
        </p:blipFill>
        <p:spPr>
          <a:xfrm>
            <a:off x="381000" y="5165029"/>
            <a:ext cx="7772400" cy="1497635"/>
          </a:xfrm>
          <a:prstGeom prst="rect">
            <a:avLst/>
          </a:prstGeom>
        </p:spPr>
      </p:pic>
    </p:spTree>
    <p:extLst>
      <p:ext uri="{BB962C8B-B14F-4D97-AF65-F5344CB8AC3E}">
        <p14:creationId xmlns:p14="http://schemas.microsoft.com/office/powerpoint/2010/main" val="169709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B34C-7031-965C-84AA-45F48A1DA88F}"/>
              </a:ext>
            </a:extLst>
          </p:cNvPr>
          <p:cNvSpPr>
            <a:spLocks noGrp="1"/>
          </p:cNvSpPr>
          <p:nvPr>
            <p:ph type="title"/>
          </p:nvPr>
        </p:nvSpPr>
        <p:spPr/>
        <p:txBody>
          <a:bodyPr/>
          <a:lstStyle/>
          <a:p>
            <a:pPr algn="ctr"/>
            <a:r>
              <a:rPr lang="en-TR" dirty="0"/>
              <a:t>Resources</a:t>
            </a:r>
          </a:p>
        </p:txBody>
      </p:sp>
      <p:pic>
        <p:nvPicPr>
          <p:cNvPr id="4" name="Content Placeholder 3" descr="A screenshot of a computer&#10;&#10;Description automatically generated">
            <a:extLst>
              <a:ext uri="{FF2B5EF4-FFF2-40B4-BE49-F238E27FC236}">
                <a16:creationId xmlns:a16="http://schemas.microsoft.com/office/drawing/2014/main" id="{2CA27926-AD27-8AA8-7507-278D570E15DC}"/>
              </a:ext>
            </a:extLst>
          </p:cNvPr>
          <p:cNvPicPr>
            <a:picLocks noGrp="1" noChangeAspect="1"/>
          </p:cNvPicPr>
          <p:nvPr>
            <p:ph idx="1"/>
          </p:nvPr>
        </p:nvPicPr>
        <p:blipFill>
          <a:blip r:embed="rId2"/>
          <a:stretch>
            <a:fillRect/>
          </a:stretch>
        </p:blipFill>
        <p:spPr>
          <a:xfrm>
            <a:off x="838200" y="1440706"/>
            <a:ext cx="10515600" cy="3063776"/>
          </a:xfrm>
          <a:prstGeom prst="rect">
            <a:avLst/>
          </a:prstGeom>
        </p:spPr>
      </p:pic>
    </p:spTree>
    <p:extLst>
      <p:ext uri="{BB962C8B-B14F-4D97-AF65-F5344CB8AC3E}">
        <p14:creationId xmlns:p14="http://schemas.microsoft.com/office/powerpoint/2010/main" val="137083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41C4-2645-1C5B-C357-75054CACAA16}"/>
              </a:ext>
            </a:extLst>
          </p:cNvPr>
          <p:cNvSpPr>
            <a:spLocks noGrp="1"/>
          </p:cNvSpPr>
          <p:nvPr>
            <p:ph type="ctrTitle"/>
          </p:nvPr>
        </p:nvSpPr>
        <p:spPr/>
        <p:txBody>
          <a:bodyPr/>
          <a:lstStyle/>
          <a:p>
            <a:r>
              <a:rPr lang="en-TR" dirty="0"/>
              <a:t>Live Vm Migration</a:t>
            </a:r>
          </a:p>
        </p:txBody>
      </p:sp>
    </p:spTree>
    <p:extLst>
      <p:ext uri="{BB962C8B-B14F-4D97-AF65-F5344CB8AC3E}">
        <p14:creationId xmlns:p14="http://schemas.microsoft.com/office/powerpoint/2010/main" val="71650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FC32A-0266-D9E6-CF80-3FA6ECBF8CB1}"/>
              </a:ext>
            </a:extLst>
          </p:cNvPr>
          <p:cNvSpPr>
            <a:spLocks noGrp="1"/>
          </p:cNvSpPr>
          <p:nvPr>
            <p:ph idx="1"/>
          </p:nvPr>
        </p:nvSpPr>
        <p:spPr>
          <a:xfrm>
            <a:off x="520700" y="390525"/>
            <a:ext cx="10515600" cy="4351338"/>
          </a:xfrm>
        </p:spPr>
        <p:txBody>
          <a:bodyPr/>
          <a:lstStyle/>
          <a:p>
            <a:r>
              <a:rPr lang="en-US" b="0" i="0" u="none" strike="noStrike" dirty="0">
                <a:solidFill>
                  <a:srgbClr val="00AAB2"/>
                </a:solidFill>
                <a:effectLst/>
                <a:latin typeface="Open Sans" panose="020B0606030504020204" pitchFamily="34" charset="0"/>
                <a:hlinkClick r:id="rId2"/>
              </a:rPr>
              <a:t>Live Migration</a:t>
            </a:r>
            <a:r>
              <a:rPr lang="en-US" b="0" i="0" dirty="0">
                <a:solidFill>
                  <a:srgbClr val="4D5258"/>
                </a:solidFill>
                <a:effectLst/>
                <a:latin typeface="Open Sans" panose="020B0606030504020204" pitchFamily="34" charset="0"/>
              </a:rPr>
              <a:t> is a common virtualization feature supported by </a:t>
            </a:r>
            <a:r>
              <a:rPr lang="en-US" b="0" i="0" dirty="0" err="1">
                <a:solidFill>
                  <a:srgbClr val="4D5258"/>
                </a:solidFill>
                <a:effectLst/>
                <a:latin typeface="Open Sans" panose="020B0606030504020204" pitchFamily="34" charset="0"/>
              </a:rPr>
              <a:t>KubeVirt</a:t>
            </a:r>
            <a:r>
              <a:rPr lang="en-US" b="0" i="0" dirty="0">
                <a:solidFill>
                  <a:srgbClr val="4D5258"/>
                </a:solidFill>
                <a:effectLst/>
                <a:latin typeface="Open Sans" panose="020B0606030504020204" pitchFamily="34" charset="0"/>
              </a:rPr>
              <a:t> where virtual machines running on one cluster node move to another cluster node without shutting down the guest OS or its applications.</a:t>
            </a:r>
            <a:endParaRPr lang="en-TR" dirty="0"/>
          </a:p>
        </p:txBody>
      </p:sp>
    </p:spTree>
    <p:extLst>
      <p:ext uri="{BB962C8B-B14F-4D97-AF65-F5344CB8AC3E}">
        <p14:creationId xmlns:p14="http://schemas.microsoft.com/office/powerpoint/2010/main" val="385772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A3C2410F-48FC-80CF-6929-48B3D413A47B}"/>
              </a:ext>
            </a:extLst>
          </p:cNvPr>
          <p:cNvPicPr>
            <a:picLocks noGrp="1" noChangeAspect="1"/>
          </p:cNvPicPr>
          <p:nvPr>
            <p:ph idx="1"/>
          </p:nvPr>
        </p:nvPicPr>
        <p:blipFill>
          <a:blip r:embed="rId2"/>
          <a:stretch>
            <a:fillRect/>
          </a:stretch>
        </p:blipFill>
        <p:spPr>
          <a:xfrm>
            <a:off x="1208268" y="-128414"/>
            <a:ext cx="8607063" cy="5704682"/>
          </a:xfrm>
        </p:spPr>
      </p:pic>
      <p:pic>
        <p:nvPicPr>
          <p:cNvPr id="6" name="Picture 5">
            <a:extLst>
              <a:ext uri="{FF2B5EF4-FFF2-40B4-BE49-F238E27FC236}">
                <a16:creationId xmlns:a16="http://schemas.microsoft.com/office/drawing/2014/main" id="{C364ECF8-6D2D-6791-61EE-E34FEEB28626}"/>
              </a:ext>
            </a:extLst>
          </p:cNvPr>
          <p:cNvPicPr>
            <a:picLocks noChangeAspect="1"/>
          </p:cNvPicPr>
          <p:nvPr/>
        </p:nvPicPr>
        <p:blipFill>
          <a:blip r:embed="rId3"/>
          <a:stretch>
            <a:fillRect/>
          </a:stretch>
        </p:blipFill>
        <p:spPr>
          <a:xfrm>
            <a:off x="1441449" y="5886227"/>
            <a:ext cx="8752393" cy="793973"/>
          </a:xfrm>
          <a:prstGeom prst="rect">
            <a:avLst/>
          </a:prstGeom>
        </p:spPr>
      </p:pic>
    </p:spTree>
    <p:extLst>
      <p:ext uri="{BB962C8B-B14F-4D97-AF65-F5344CB8AC3E}">
        <p14:creationId xmlns:p14="http://schemas.microsoft.com/office/powerpoint/2010/main" val="29733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1A00-17F7-0587-0708-ABDF08EFF36A}"/>
              </a:ext>
            </a:extLst>
          </p:cNvPr>
          <p:cNvSpPr>
            <a:spLocks noGrp="1"/>
          </p:cNvSpPr>
          <p:nvPr>
            <p:ph type="title"/>
          </p:nvPr>
        </p:nvSpPr>
        <p:spPr/>
        <p:txBody>
          <a:bodyPr/>
          <a:lstStyle/>
          <a:p>
            <a:pPr algn="ctr"/>
            <a:r>
              <a:rPr lang="en-TR" dirty="0"/>
              <a:t>Paramaters</a:t>
            </a:r>
          </a:p>
        </p:txBody>
      </p:sp>
      <p:pic>
        <p:nvPicPr>
          <p:cNvPr id="4" name="Content Placeholder 3" descr="A screenshot of a white box&#10;&#10;Description automatically generated">
            <a:extLst>
              <a:ext uri="{FF2B5EF4-FFF2-40B4-BE49-F238E27FC236}">
                <a16:creationId xmlns:a16="http://schemas.microsoft.com/office/drawing/2014/main" id="{B9179E44-FD42-B3BB-B9C3-C5A464F0C096}"/>
              </a:ext>
            </a:extLst>
          </p:cNvPr>
          <p:cNvPicPr>
            <a:picLocks noGrp="1" noChangeAspect="1"/>
          </p:cNvPicPr>
          <p:nvPr>
            <p:ph idx="1"/>
          </p:nvPr>
        </p:nvPicPr>
        <p:blipFill>
          <a:blip r:embed="rId2"/>
          <a:stretch>
            <a:fillRect/>
          </a:stretch>
        </p:blipFill>
        <p:spPr>
          <a:xfrm>
            <a:off x="838200" y="2499730"/>
            <a:ext cx="10515600" cy="3003128"/>
          </a:xfrm>
          <a:prstGeom prst="rect">
            <a:avLst/>
          </a:prstGeom>
        </p:spPr>
      </p:pic>
    </p:spTree>
    <p:extLst>
      <p:ext uri="{BB962C8B-B14F-4D97-AF65-F5344CB8AC3E}">
        <p14:creationId xmlns:p14="http://schemas.microsoft.com/office/powerpoint/2010/main" val="62415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A89A-4416-562C-D292-60BE30ABCCF3}"/>
              </a:ext>
            </a:extLst>
          </p:cNvPr>
          <p:cNvSpPr>
            <a:spLocks noGrp="1"/>
          </p:cNvSpPr>
          <p:nvPr>
            <p:ph type="title"/>
          </p:nvPr>
        </p:nvSpPr>
        <p:spPr/>
        <p:txBody>
          <a:bodyPr/>
          <a:lstStyle/>
          <a:p>
            <a:pPr algn="ctr"/>
            <a:r>
              <a:rPr lang="en-TR" dirty="0"/>
              <a:t>Node Eviction (VM)</a:t>
            </a:r>
          </a:p>
        </p:txBody>
      </p:sp>
      <p:sp>
        <p:nvSpPr>
          <p:cNvPr id="3" name="Content Placeholder 2">
            <a:extLst>
              <a:ext uri="{FF2B5EF4-FFF2-40B4-BE49-F238E27FC236}">
                <a16:creationId xmlns:a16="http://schemas.microsoft.com/office/drawing/2014/main" id="{81EBBD95-3D15-1528-A5C0-C818704A5F21}"/>
              </a:ext>
            </a:extLst>
          </p:cNvPr>
          <p:cNvSpPr>
            <a:spLocks noGrp="1"/>
          </p:cNvSpPr>
          <p:nvPr>
            <p:ph idx="1"/>
          </p:nvPr>
        </p:nvSpPr>
        <p:spPr>
          <a:xfrm>
            <a:off x="838200" y="1690688"/>
            <a:ext cx="10515600" cy="4351338"/>
          </a:xfrm>
        </p:spPr>
        <p:txBody>
          <a:bodyPr>
            <a:normAutofit fontScale="92500" lnSpcReduction="20000"/>
          </a:bodyPr>
          <a:lstStyle/>
          <a:p>
            <a:pPr algn="l"/>
            <a:r>
              <a:rPr lang="en-US" b="0" i="0" dirty="0">
                <a:solidFill>
                  <a:srgbClr val="4D5258"/>
                </a:solidFill>
                <a:effectLst/>
                <a:latin typeface="Open Sans" panose="020B0606030504020204" pitchFamily="34" charset="0"/>
              </a:rPr>
              <a:t>Sometimes, a node requires to be put on maintenance and it includes workloads on it, either containers or, in </a:t>
            </a:r>
            <a:r>
              <a:rPr lang="en-US" b="0" i="0" dirty="0" err="1">
                <a:solidFill>
                  <a:srgbClr val="4D5258"/>
                </a:solidFill>
                <a:effectLst/>
                <a:latin typeface="Open Sans" panose="020B0606030504020204" pitchFamily="34" charset="0"/>
              </a:rPr>
              <a:t>KubeVirt’s</a:t>
            </a:r>
            <a:r>
              <a:rPr lang="en-US" b="0" i="0" dirty="0">
                <a:solidFill>
                  <a:srgbClr val="4D5258"/>
                </a:solidFill>
                <a:effectLst/>
                <a:latin typeface="Open Sans" panose="020B0606030504020204" pitchFamily="34" charset="0"/>
              </a:rPr>
              <a:t> case, VM’s.</a:t>
            </a:r>
          </a:p>
          <a:p>
            <a:pPr algn="l"/>
            <a:r>
              <a:rPr lang="en-US" b="0" i="0" dirty="0">
                <a:solidFill>
                  <a:srgbClr val="4D5258"/>
                </a:solidFill>
                <a:effectLst/>
                <a:latin typeface="Open Sans" panose="020B0606030504020204" pitchFamily="34" charset="0"/>
              </a:rPr>
              <a:t>It is possible to use </a:t>
            </a:r>
            <a:r>
              <a:rPr lang="en-US" b="1" i="0" dirty="0">
                <a:solidFill>
                  <a:srgbClr val="4D5258"/>
                </a:solidFill>
                <a:effectLst/>
                <a:latin typeface="Open Sans" panose="020B0606030504020204" pitchFamily="34" charset="0"/>
              </a:rPr>
              <a:t>selectors</a:t>
            </a:r>
            <a:r>
              <a:rPr lang="en-US" b="0" i="0" dirty="0">
                <a:solidFill>
                  <a:srgbClr val="4D5258"/>
                </a:solidFill>
                <a:effectLst/>
                <a:latin typeface="Open Sans" panose="020B0606030504020204" pitchFamily="34" charset="0"/>
              </a:rPr>
              <a:t>, for example, move all the virtual machines to another node via </a:t>
            </a:r>
            <a:r>
              <a:rPr lang="en-US" b="0" i="0" dirty="0" err="1">
                <a:solidFill>
                  <a:srgbClr val="4D5258"/>
                </a:solidFill>
                <a:effectLst/>
                <a:latin typeface="Open Sans" panose="020B0606030504020204" pitchFamily="34" charset="0"/>
              </a:rPr>
              <a:t>kubectl</a:t>
            </a:r>
            <a:r>
              <a:rPr lang="en-US" b="0" i="0" dirty="0">
                <a:solidFill>
                  <a:srgbClr val="4D5258"/>
                </a:solidFill>
                <a:effectLst/>
                <a:latin typeface="Open Sans" panose="020B0606030504020204" pitchFamily="34" charset="0"/>
              </a:rPr>
              <a:t> drain &lt;</a:t>
            </a:r>
            <a:r>
              <a:rPr lang="en-US" b="0" i="0" dirty="0" err="1">
                <a:solidFill>
                  <a:srgbClr val="4D5258"/>
                </a:solidFill>
                <a:effectLst/>
                <a:latin typeface="Open Sans" panose="020B0606030504020204" pitchFamily="34" charset="0"/>
              </a:rPr>
              <a:t>nodename</a:t>
            </a:r>
            <a:r>
              <a:rPr lang="en-US" b="0" i="0" dirty="0">
                <a:solidFill>
                  <a:srgbClr val="4D5258"/>
                </a:solidFill>
                <a:effectLst/>
                <a:latin typeface="Open Sans" panose="020B0606030504020204" pitchFamily="34" charset="0"/>
              </a:rPr>
              <a:t>&gt;, for example, evicting all </a:t>
            </a:r>
            <a:r>
              <a:rPr lang="en-US" b="0" i="0" dirty="0" err="1">
                <a:solidFill>
                  <a:srgbClr val="4D5258"/>
                </a:solidFill>
                <a:effectLst/>
                <a:latin typeface="Open Sans" panose="020B0606030504020204" pitchFamily="34" charset="0"/>
              </a:rPr>
              <a:t>KubeVirt</a:t>
            </a:r>
            <a:r>
              <a:rPr lang="en-US" b="0" i="0" dirty="0">
                <a:solidFill>
                  <a:srgbClr val="4D5258"/>
                </a:solidFill>
                <a:effectLst/>
                <a:latin typeface="Open Sans" panose="020B0606030504020204" pitchFamily="34" charset="0"/>
              </a:rPr>
              <a:t> VM’s from a node can be done via:</a:t>
            </a:r>
          </a:p>
          <a:p>
            <a:r>
              <a:rPr lang="en-US" dirty="0" err="1"/>
              <a:t>kubectl</a:t>
            </a:r>
            <a:r>
              <a:rPr lang="en-US" dirty="0"/>
              <a:t> drain &lt;node name&gt; </a:t>
            </a:r>
            <a:r>
              <a:rPr lang="en-US" b="1" dirty="0">
                <a:solidFill>
                  <a:srgbClr val="000080"/>
                </a:solidFill>
                <a:effectLst/>
              </a:rPr>
              <a:t>--delete-local-data</a:t>
            </a:r>
            <a:r>
              <a:rPr lang="en-US" dirty="0"/>
              <a:t> </a:t>
            </a:r>
            <a:r>
              <a:rPr lang="en-US" b="1" dirty="0">
                <a:solidFill>
                  <a:srgbClr val="000080"/>
                </a:solidFill>
                <a:effectLst/>
              </a:rPr>
              <a:t>--ignore-</a:t>
            </a:r>
            <a:r>
              <a:rPr lang="en-US" b="1" dirty="0" err="1">
                <a:solidFill>
                  <a:srgbClr val="000080"/>
                </a:solidFill>
                <a:effectLst/>
              </a:rPr>
              <a:t>daemonsets</a:t>
            </a:r>
            <a:r>
              <a:rPr lang="en-US" b="1" dirty="0">
                <a:solidFill>
                  <a:srgbClr val="666666"/>
                </a:solidFill>
                <a:effectLst/>
              </a:rPr>
              <a:t>=</a:t>
            </a:r>
            <a:r>
              <a:rPr lang="en-US" dirty="0">
                <a:solidFill>
                  <a:srgbClr val="0086B3"/>
                </a:solidFill>
                <a:effectLst/>
              </a:rPr>
              <a:t>true</a:t>
            </a:r>
            <a:r>
              <a:rPr lang="en-US" dirty="0"/>
              <a:t> </a:t>
            </a:r>
            <a:r>
              <a:rPr lang="en-US" b="1" dirty="0">
                <a:solidFill>
                  <a:srgbClr val="000080"/>
                </a:solidFill>
                <a:effectLst/>
              </a:rPr>
              <a:t>--force</a:t>
            </a:r>
            <a:r>
              <a:rPr lang="en-US" dirty="0"/>
              <a:t> </a:t>
            </a:r>
            <a:r>
              <a:rPr lang="en-US" b="1" dirty="0">
                <a:solidFill>
                  <a:srgbClr val="000080"/>
                </a:solidFill>
                <a:effectLst/>
              </a:rPr>
              <a:t>--pod-selector</a:t>
            </a:r>
            <a:r>
              <a:rPr lang="en-US" b="1" dirty="0">
                <a:solidFill>
                  <a:srgbClr val="666666"/>
                </a:solidFill>
                <a:effectLst/>
              </a:rPr>
              <a:t>=</a:t>
            </a:r>
            <a:r>
              <a:rPr lang="en-US" dirty="0" err="1"/>
              <a:t>kubevirt.io</a:t>
            </a:r>
            <a:r>
              <a:rPr lang="en-US" b="1" dirty="0">
                <a:solidFill>
                  <a:srgbClr val="666666"/>
                </a:solidFill>
                <a:effectLst/>
              </a:rPr>
              <a:t>=</a:t>
            </a:r>
            <a:r>
              <a:rPr lang="en-US" dirty="0" err="1"/>
              <a:t>virt</a:t>
            </a:r>
            <a:r>
              <a:rPr lang="en-US" dirty="0"/>
              <a:t>-launcher</a:t>
            </a:r>
          </a:p>
          <a:p>
            <a:r>
              <a:rPr lang="en-US" b="0" i="0" dirty="0">
                <a:solidFill>
                  <a:srgbClr val="4D5258"/>
                </a:solidFill>
                <a:effectLst/>
                <a:latin typeface="Open Sans" panose="020B0606030504020204" pitchFamily="34" charset="0"/>
              </a:rPr>
              <a:t>If we omit the --pod-selector, we’ll force eviction of all Pods and VM’s from a node.</a:t>
            </a:r>
          </a:p>
          <a:p>
            <a:pPr algn="l"/>
            <a:br>
              <a:rPr lang="en-US" b="0" i="0" dirty="0">
                <a:solidFill>
                  <a:srgbClr val="5BC0DE"/>
                </a:solidFill>
                <a:effectLst/>
                <a:latin typeface="Open Sans" panose="020B0606030504020204" pitchFamily="34" charset="0"/>
              </a:rPr>
            </a:br>
            <a:endParaRPr lang="en-US" b="0" i="0" dirty="0">
              <a:solidFill>
                <a:srgbClr val="5BC0DE"/>
              </a:solidFill>
              <a:effectLst/>
              <a:latin typeface="Open Sans" panose="020B0606030504020204" pitchFamily="34" charset="0"/>
            </a:endParaRPr>
          </a:p>
          <a:p>
            <a:endParaRPr lang="en-TR" dirty="0"/>
          </a:p>
        </p:txBody>
      </p:sp>
      <p:pic>
        <p:nvPicPr>
          <p:cNvPr id="5" name="Picture 4" descr="A screenshot of a computer&#10;&#10;Description automatically generated">
            <a:extLst>
              <a:ext uri="{FF2B5EF4-FFF2-40B4-BE49-F238E27FC236}">
                <a16:creationId xmlns:a16="http://schemas.microsoft.com/office/drawing/2014/main" id="{224FEC1C-EA65-0D23-C3A4-0E1D8A85281A}"/>
              </a:ext>
            </a:extLst>
          </p:cNvPr>
          <p:cNvPicPr>
            <a:picLocks noChangeAspect="1"/>
          </p:cNvPicPr>
          <p:nvPr/>
        </p:nvPicPr>
        <p:blipFill>
          <a:blip r:embed="rId2"/>
          <a:stretch>
            <a:fillRect/>
          </a:stretch>
        </p:blipFill>
        <p:spPr>
          <a:xfrm>
            <a:off x="1806575" y="4940671"/>
            <a:ext cx="7772400" cy="1917329"/>
          </a:xfrm>
          <a:prstGeom prst="rect">
            <a:avLst/>
          </a:prstGeom>
        </p:spPr>
      </p:pic>
    </p:spTree>
    <p:extLst>
      <p:ext uri="{BB962C8B-B14F-4D97-AF65-F5344CB8AC3E}">
        <p14:creationId xmlns:p14="http://schemas.microsoft.com/office/powerpoint/2010/main" val="1537423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512</Words>
  <Application>Microsoft Macintosh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Display</vt:lpstr>
      <vt:lpstr>Arial</vt:lpstr>
      <vt:lpstr>Calibri</vt:lpstr>
      <vt:lpstr>open sans</vt:lpstr>
      <vt:lpstr>open sans</vt:lpstr>
      <vt:lpstr>Times New Roman</vt:lpstr>
      <vt:lpstr>Office Theme</vt:lpstr>
      <vt:lpstr>App</vt:lpstr>
      <vt:lpstr>DB</vt:lpstr>
      <vt:lpstr>Resources</vt:lpstr>
      <vt:lpstr>Resources</vt:lpstr>
      <vt:lpstr>Live Vm Migration</vt:lpstr>
      <vt:lpstr>PowerPoint Presentation</vt:lpstr>
      <vt:lpstr>PowerPoint Presentation</vt:lpstr>
      <vt:lpstr>Paramaters</vt:lpstr>
      <vt:lpstr>Node Eviction (VM)</vt:lpstr>
      <vt:lpstr>Node Eviction (Pod)</vt:lpstr>
      <vt:lpstr>Pod Migration</vt:lpstr>
      <vt:lpstr>https://ieeexplore.ieee.org/stamp/stamp.jsp?tp=&amp;arnumber=9799256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dc:title>
  <dc:creator>Ömer Şafak BEBEK</dc:creator>
  <cp:lastModifiedBy>Ömer Şafak BEBEK</cp:lastModifiedBy>
  <cp:revision>1</cp:revision>
  <dcterms:created xsi:type="dcterms:W3CDTF">2024-04-22T07:18:32Z</dcterms:created>
  <dcterms:modified xsi:type="dcterms:W3CDTF">2024-04-22T09:48:25Z</dcterms:modified>
</cp:coreProperties>
</file>