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3"/>
  </p:normalViewPr>
  <p:slideViewPr>
    <p:cSldViewPr snapToGrid="0">
      <p:cViewPr varScale="1">
        <p:scale>
          <a:sx n="101" d="100"/>
          <a:sy n="101" d="100"/>
        </p:scale>
        <p:origin x="10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8F02-641D-6FD2-B095-89C6F70082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BDF6543C-A305-D630-D6EA-852D82B1C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9C307065-0308-05C9-8044-772DF6F1EA48}"/>
              </a:ext>
            </a:extLst>
          </p:cNvPr>
          <p:cNvSpPr>
            <a:spLocks noGrp="1"/>
          </p:cNvSpPr>
          <p:nvPr>
            <p:ph type="dt" sz="half" idx="10"/>
          </p:nvPr>
        </p:nvSpPr>
        <p:spPr/>
        <p:txBody>
          <a:bodyPr/>
          <a:lstStyle/>
          <a:p>
            <a:fld id="{BFA2913D-1588-F843-B591-FAE15A5325C5}" type="datetimeFigureOut">
              <a:rPr lang="en-TR" smtClean="0"/>
              <a:t>6.05.2024</a:t>
            </a:fld>
            <a:endParaRPr lang="en-TR"/>
          </a:p>
        </p:txBody>
      </p:sp>
      <p:sp>
        <p:nvSpPr>
          <p:cNvPr id="5" name="Footer Placeholder 4">
            <a:extLst>
              <a:ext uri="{FF2B5EF4-FFF2-40B4-BE49-F238E27FC236}">
                <a16:creationId xmlns:a16="http://schemas.microsoft.com/office/drawing/2014/main" id="{7A6FF8DE-D92C-977F-67F3-B3D487D86426}"/>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C46FE465-C19C-343F-FF46-85DB87E91D8F}"/>
              </a:ext>
            </a:extLst>
          </p:cNvPr>
          <p:cNvSpPr>
            <a:spLocks noGrp="1"/>
          </p:cNvSpPr>
          <p:nvPr>
            <p:ph type="sldNum" sz="quarter" idx="12"/>
          </p:nvPr>
        </p:nvSpPr>
        <p:spPr/>
        <p:txBody>
          <a:bodyPr/>
          <a:lstStyle/>
          <a:p>
            <a:fld id="{83C7FB09-5192-CD41-A775-097C460AE721}" type="slidenum">
              <a:rPr lang="en-TR" smtClean="0"/>
              <a:t>‹#›</a:t>
            </a:fld>
            <a:endParaRPr lang="en-TR"/>
          </a:p>
        </p:txBody>
      </p:sp>
    </p:spTree>
    <p:extLst>
      <p:ext uri="{BB962C8B-B14F-4D97-AF65-F5344CB8AC3E}">
        <p14:creationId xmlns:p14="http://schemas.microsoft.com/office/powerpoint/2010/main" val="153764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2513-93BE-3056-EC39-363732B814FB}"/>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6C1F631C-9A10-5030-273C-5C129FED0B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A760AC28-6EE7-8691-C3EF-45A3754253C7}"/>
              </a:ext>
            </a:extLst>
          </p:cNvPr>
          <p:cNvSpPr>
            <a:spLocks noGrp="1"/>
          </p:cNvSpPr>
          <p:nvPr>
            <p:ph type="dt" sz="half" idx="10"/>
          </p:nvPr>
        </p:nvSpPr>
        <p:spPr/>
        <p:txBody>
          <a:bodyPr/>
          <a:lstStyle/>
          <a:p>
            <a:fld id="{BFA2913D-1588-F843-B591-FAE15A5325C5}" type="datetimeFigureOut">
              <a:rPr lang="en-TR" smtClean="0"/>
              <a:t>6.05.2024</a:t>
            </a:fld>
            <a:endParaRPr lang="en-TR"/>
          </a:p>
        </p:txBody>
      </p:sp>
      <p:sp>
        <p:nvSpPr>
          <p:cNvPr id="5" name="Footer Placeholder 4">
            <a:extLst>
              <a:ext uri="{FF2B5EF4-FFF2-40B4-BE49-F238E27FC236}">
                <a16:creationId xmlns:a16="http://schemas.microsoft.com/office/drawing/2014/main" id="{CB2CC30D-D145-EC2C-DEED-9D0AD58EE456}"/>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C29E9CB1-C069-F4F5-1309-DA3460D3F228}"/>
              </a:ext>
            </a:extLst>
          </p:cNvPr>
          <p:cNvSpPr>
            <a:spLocks noGrp="1"/>
          </p:cNvSpPr>
          <p:nvPr>
            <p:ph type="sldNum" sz="quarter" idx="12"/>
          </p:nvPr>
        </p:nvSpPr>
        <p:spPr/>
        <p:txBody>
          <a:bodyPr/>
          <a:lstStyle/>
          <a:p>
            <a:fld id="{83C7FB09-5192-CD41-A775-097C460AE721}" type="slidenum">
              <a:rPr lang="en-TR" smtClean="0"/>
              <a:t>‹#›</a:t>
            </a:fld>
            <a:endParaRPr lang="en-TR"/>
          </a:p>
        </p:txBody>
      </p:sp>
    </p:spTree>
    <p:extLst>
      <p:ext uri="{BB962C8B-B14F-4D97-AF65-F5344CB8AC3E}">
        <p14:creationId xmlns:p14="http://schemas.microsoft.com/office/powerpoint/2010/main" val="207163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CC651-82F3-509D-3215-15A0365EA0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E15F587D-8129-F6D9-D352-D94B20C7F2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97AD727-73C6-5710-1EA3-B1C4BEE4316C}"/>
              </a:ext>
            </a:extLst>
          </p:cNvPr>
          <p:cNvSpPr>
            <a:spLocks noGrp="1"/>
          </p:cNvSpPr>
          <p:nvPr>
            <p:ph type="dt" sz="half" idx="10"/>
          </p:nvPr>
        </p:nvSpPr>
        <p:spPr/>
        <p:txBody>
          <a:bodyPr/>
          <a:lstStyle/>
          <a:p>
            <a:fld id="{BFA2913D-1588-F843-B591-FAE15A5325C5}" type="datetimeFigureOut">
              <a:rPr lang="en-TR" smtClean="0"/>
              <a:t>6.05.2024</a:t>
            </a:fld>
            <a:endParaRPr lang="en-TR"/>
          </a:p>
        </p:txBody>
      </p:sp>
      <p:sp>
        <p:nvSpPr>
          <p:cNvPr id="5" name="Footer Placeholder 4">
            <a:extLst>
              <a:ext uri="{FF2B5EF4-FFF2-40B4-BE49-F238E27FC236}">
                <a16:creationId xmlns:a16="http://schemas.microsoft.com/office/drawing/2014/main" id="{772ECC3D-757B-E6CA-E7DB-DD70CB752C90}"/>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AD9CA76-D068-A1D8-C87E-73A8E795CCA8}"/>
              </a:ext>
            </a:extLst>
          </p:cNvPr>
          <p:cNvSpPr>
            <a:spLocks noGrp="1"/>
          </p:cNvSpPr>
          <p:nvPr>
            <p:ph type="sldNum" sz="quarter" idx="12"/>
          </p:nvPr>
        </p:nvSpPr>
        <p:spPr/>
        <p:txBody>
          <a:bodyPr/>
          <a:lstStyle/>
          <a:p>
            <a:fld id="{83C7FB09-5192-CD41-A775-097C460AE721}" type="slidenum">
              <a:rPr lang="en-TR" smtClean="0"/>
              <a:t>‹#›</a:t>
            </a:fld>
            <a:endParaRPr lang="en-TR"/>
          </a:p>
        </p:txBody>
      </p:sp>
    </p:spTree>
    <p:extLst>
      <p:ext uri="{BB962C8B-B14F-4D97-AF65-F5344CB8AC3E}">
        <p14:creationId xmlns:p14="http://schemas.microsoft.com/office/powerpoint/2010/main" val="15749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E2E3-910B-D18D-B1C8-9227C1AE644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04AB8657-48F3-FF35-513C-227382CDBD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A75AA899-4AD5-0180-AEBC-EFBCDA0FB016}"/>
              </a:ext>
            </a:extLst>
          </p:cNvPr>
          <p:cNvSpPr>
            <a:spLocks noGrp="1"/>
          </p:cNvSpPr>
          <p:nvPr>
            <p:ph type="dt" sz="half" idx="10"/>
          </p:nvPr>
        </p:nvSpPr>
        <p:spPr/>
        <p:txBody>
          <a:bodyPr/>
          <a:lstStyle/>
          <a:p>
            <a:fld id="{BFA2913D-1588-F843-B591-FAE15A5325C5}" type="datetimeFigureOut">
              <a:rPr lang="en-TR" smtClean="0"/>
              <a:t>6.05.2024</a:t>
            </a:fld>
            <a:endParaRPr lang="en-TR"/>
          </a:p>
        </p:txBody>
      </p:sp>
      <p:sp>
        <p:nvSpPr>
          <p:cNvPr id="5" name="Footer Placeholder 4">
            <a:extLst>
              <a:ext uri="{FF2B5EF4-FFF2-40B4-BE49-F238E27FC236}">
                <a16:creationId xmlns:a16="http://schemas.microsoft.com/office/drawing/2014/main" id="{8545FF98-69B7-09BE-8454-A263C6C22AE1}"/>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B3AC149D-894C-BBBF-9DC1-B8773F58D530}"/>
              </a:ext>
            </a:extLst>
          </p:cNvPr>
          <p:cNvSpPr>
            <a:spLocks noGrp="1"/>
          </p:cNvSpPr>
          <p:nvPr>
            <p:ph type="sldNum" sz="quarter" idx="12"/>
          </p:nvPr>
        </p:nvSpPr>
        <p:spPr/>
        <p:txBody>
          <a:bodyPr/>
          <a:lstStyle/>
          <a:p>
            <a:fld id="{83C7FB09-5192-CD41-A775-097C460AE721}" type="slidenum">
              <a:rPr lang="en-TR" smtClean="0"/>
              <a:t>‹#›</a:t>
            </a:fld>
            <a:endParaRPr lang="en-TR"/>
          </a:p>
        </p:txBody>
      </p:sp>
    </p:spTree>
    <p:extLst>
      <p:ext uri="{BB962C8B-B14F-4D97-AF65-F5344CB8AC3E}">
        <p14:creationId xmlns:p14="http://schemas.microsoft.com/office/powerpoint/2010/main" val="409444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4320-9710-43F3-DB36-AE7E4E2837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F74AD3CD-E616-5100-CDBE-58384159FF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7D5E0-CAB6-2CE3-4DFC-9586A722C884}"/>
              </a:ext>
            </a:extLst>
          </p:cNvPr>
          <p:cNvSpPr>
            <a:spLocks noGrp="1"/>
          </p:cNvSpPr>
          <p:nvPr>
            <p:ph type="dt" sz="half" idx="10"/>
          </p:nvPr>
        </p:nvSpPr>
        <p:spPr/>
        <p:txBody>
          <a:bodyPr/>
          <a:lstStyle/>
          <a:p>
            <a:fld id="{BFA2913D-1588-F843-B591-FAE15A5325C5}" type="datetimeFigureOut">
              <a:rPr lang="en-TR" smtClean="0"/>
              <a:t>6.05.2024</a:t>
            </a:fld>
            <a:endParaRPr lang="en-TR"/>
          </a:p>
        </p:txBody>
      </p:sp>
      <p:sp>
        <p:nvSpPr>
          <p:cNvPr id="5" name="Footer Placeholder 4">
            <a:extLst>
              <a:ext uri="{FF2B5EF4-FFF2-40B4-BE49-F238E27FC236}">
                <a16:creationId xmlns:a16="http://schemas.microsoft.com/office/drawing/2014/main" id="{81A44F4F-8C87-0283-1CE2-C3EBC924E0E9}"/>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C4D931B-59D0-92A7-1196-162272B6CF83}"/>
              </a:ext>
            </a:extLst>
          </p:cNvPr>
          <p:cNvSpPr>
            <a:spLocks noGrp="1"/>
          </p:cNvSpPr>
          <p:nvPr>
            <p:ph type="sldNum" sz="quarter" idx="12"/>
          </p:nvPr>
        </p:nvSpPr>
        <p:spPr/>
        <p:txBody>
          <a:bodyPr/>
          <a:lstStyle/>
          <a:p>
            <a:fld id="{83C7FB09-5192-CD41-A775-097C460AE721}" type="slidenum">
              <a:rPr lang="en-TR" smtClean="0"/>
              <a:t>‹#›</a:t>
            </a:fld>
            <a:endParaRPr lang="en-TR"/>
          </a:p>
        </p:txBody>
      </p:sp>
    </p:spTree>
    <p:extLst>
      <p:ext uri="{BB962C8B-B14F-4D97-AF65-F5344CB8AC3E}">
        <p14:creationId xmlns:p14="http://schemas.microsoft.com/office/powerpoint/2010/main" val="555016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15EC-0652-FBE7-E72F-C0661BE52809}"/>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2A02BCFD-DFAF-52E4-6AA8-78DC0DDF59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478C45A0-4544-9068-0F63-86062CDB46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D5DDCC59-2525-A3D2-094A-CC42458FC3C9}"/>
              </a:ext>
            </a:extLst>
          </p:cNvPr>
          <p:cNvSpPr>
            <a:spLocks noGrp="1"/>
          </p:cNvSpPr>
          <p:nvPr>
            <p:ph type="dt" sz="half" idx="10"/>
          </p:nvPr>
        </p:nvSpPr>
        <p:spPr/>
        <p:txBody>
          <a:bodyPr/>
          <a:lstStyle/>
          <a:p>
            <a:fld id="{BFA2913D-1588-F843-B591-FAE15A5325C5}" type="datetimeFigureOut">
              <a:rPr lang="en-TR" smtClean="0"/>
              <a:t>6.05.2024</a:t>
            </a:fld>
            <a:endParaRPr lang="en-TR"/>
          </a:p>
        </p:txBody>
      </p:sp>
      <p:sp>
        <p:nvSpPr>
          <p:cNvPr id="6" name="Footer Placeholder 5">
            <a:extLst>
              <a:ext uri="{FF2B5EF4-FFF2-40B4-BE49-F238E27FC236}">
                <a16:creationId xmlns:a16="http://schemas.microsoft.com/office/drawing/2014/main" id="{572A16AB-12AD-E210-D442-822DB9256865}"/>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6480D1F1-216E-EC0A-EA7E-31B941A9B69A}"/>
              </a:ext>
            </a:extLst>
          </p:cNvPr>
          <p:cNvSpPr>
            <a:spLocks noGrp="1"/>
          </p:cNvSpPr>
          <p:nvPr>
            <p:ph type="sldNum" sz="quarter" idx="12"/>
          </p:nvPr>
        </p:nvSpPr>
        <p:spPr/>
        <p:txBody>
          <a:bodyPr/>
          <a:lstStyle/>
          <a:p>
            <a:fld id="{83C7FB09-5192-CD41-A775-097C460AE721}" type="slidenum">
              <a:rPr lang="en-TR" smtClean="0"/>
              <a:t>‹#›</a:t>
            </a:fld>
            <a:endParaRPr lang="en-TR"/>
          </a:p>
        </p:txBody>
      </p:sp>
    </p:spTree>
    <p:extLst>
      <p:ext uri="{BB962C8B-B14F-4D97-AF65-F5344CB8AC3E}">
        <p14:creationId xmlns:p14="http://schemas.microsoft.com/office/powerpoint/2010/main" val="220029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7E19-AA22-67D8-619B-088D6D6A645E}"/>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2840535A-6C56-BDB2-C472-7A506C06C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52B20A-1E31-6B29-D229-3F98BB6CF7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F4C31E75-D836-816B-8276-593E619AA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13686-7AEC-B809-0926-BCE75C8D7E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BA2DABEE-3C52-EB68-53E3-C932A1FDBBFA}"/>
              </a:ext>
            </a:extLst>
          </p:cNvPr>
          <p:cNvSpPr>
            <a:spLocks noGrp="1"/>
          </p:cNvSpPr>
          <p:nvPr>
            <p:ph type="dt" sz="half" idx="10"/>
          </p:nvPr>
        </p:nvSpPr>
        <p:spPr/>
        <p:txBody>
          <a:bodyPr/>
          <a:lstStyle/>
          <a:p>
            <a:fld id="{BFA2913D-1588-F843-B591-FAE15A5325C5}" type="datetimeFigureOut">
              <a:rPr lang="en-TR" smtClean="0"/>
              <a:t>6.05.2024</a:t>
            </a:fld>
            <a:endParaRPr lang="en-TR"/>
          </a:p>
        </p:txBody>
      </p:sp>
      <p:sp>
        <p:nvSpPr>
          <p:cNvPr id="8" name="Footer Placeholder 7">
            <a:extLst>
              <a:ext uri="{FF2B5EF4-FFF2-40B4-BE49-F238E27FC236}">
                <a16:creationId xmlns:a16="http://schemas.microsoft.com/office/drawing/2014/main" id="{ABB53067-AD69-0F27-8520-EBA0E0F55941}"/>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8345E1F6-5562-EE0B-C99B-8EB1DB30520B}"/>
              </a:ext>
            </a:extLst>
          </p:cNvPr>
          <p:cNvSpPr>
            <a:spLocks noGrp="1"/>
          </p:cNvSpPr>
          <p:nvPr>
            <p:ph type="sldNum" sz="quarter" idx="12"/>
          </p:nvPr>
        </p:nvSpPr>
        <p:spPr/>
        <p:txBody>
          <a:bodyPr/>
          <a:lstStyle/>
          <a:p>
            <a:fld id="{83C7FB09-5192-CD41-A775-097C460AE721}" type="slidenum">
              <a:rPr lang="en-TR" smtClean="0"/>
              <a:t>‹#›</a:t>
            </a:fld>
            <a:endParaRPr lang="en-TR"/>
          </a:p>
        </p:txBody>
      </p:sp>
    </p:spTree>
    <p:extLst>
      <p:ext uri="{BB962C8B-B14F-4D97-AF65-F5344CB8AC3E}">
        <p14:creationId xmlns:p14="http://schemas.microsoft.com/office/powerpoint/2010/main" val="190735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5E21-B7F4-8F03-A3C5-2FAB10B13577}"/>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449EF879-1803-09CE-71C3-D5E5387BF2C8}"/>
              </a:ext>
            </a:extLst>
          </p:cNvPr>
          <p:cNvSpPr>
            <a:spLocks noGrp="1"/>
          </p:cNvSpPr>
          <p:nvPr>
            <p:ph type="dt" sz="half" idx="10"/>
          </p:nvPr>
        </p:nvSpPr>
        <p:spPr/>
        <p:txBody>
          <a:bodyPr/>
          <a:lstStyle/>
          <a:p>
            <a:fld id="{BFA2913D-1588-F843-B591-FAE15A5325C5}" type="datetimeFigureOut">
              <a:rPr lang="en-TR" smtClean="0"/>
              <a:t>6.05.2024</a:t>
            </a:fld>
            <a:endParaRPr lang="en-TR"/>
          </a:p>
        </p:txBody>
      </p:sp>
      <p:sp>
        <p:nvSpPr>
          <p:cNvPr id="4" name="Footer Placeholder 3">
            <a:extLst>
              <a:ext uri="{FF2B5EF4-FFF2-40B4-BE49-F238E27FC236}">
                <a16:creationId xmlns:a16="http://schemas.microsoft.com/office/drawing/2014/main" id="{B0CA83E9-F59F-4AC0-EBEF-0739277625CF}"/>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42497BFA-8DE3-F69C-0D5B-BFA59E92A9CB}"/>
              </a:ext>
            </a:extLst>
          </p:cNvPr>
          <p:cNvSpPr>
            <a:spLocks noGrp="1"/>
          </p:cNvSpPr>
          <p:nvPr>
            <p:ph type="sldNum" sz="quarter" idx="12"/>
          </p:nvPr>
        </p:nvSpPr>
        <p:spPr/>
        <p:txBody>
          <a:bodyPr/>
          <a:lstStyle/>
          <a:p>
            <a:fld id="{83C7FB09-5192-CD41-A775-097C460AE721}" type="slidenum">
              <a:rPr lang="en-TR" smtClean="0"/>
              <a:t>‹#›</a:t>
            </a:fld>
            <a:endParaRPr lang="en-TR"/>
          </a:p>
        </p:txBody>
      </p:sp>
    </p:spTree>
    <p:extLst>
      <p:ext uri="{BB962C8B-B14F-4D97-AF65-F5344CB8AC3E}">
        <p14:creationId xmlns:p14="http://schemas.microsoft.com/office/powerpoint/2010/main" val="243047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FD43FD-DFE4-02A6-DB02-31D74DCCF354}"/>
              </a:ext>
            </a:extLst>
          </p:cNvPr>
          <p:cNvSpPr>
            <a:spLocks noGrp="1"/>
          </p:cNvSpPr>
          <p:nvPr>
            <p:ph type="dt" sz="half" idx="10"/>
          </p:nvPr>
        </p:nvSpPr>
        <p:spPr/>
        <p:txBody>
          <a:bodyPr/>
          <a:lstStyle/>
          <a:p>
            <a:fld id="{BFA2913D-1588-F843-B591-FAE15A5325C5}" type="datetimeFigureOut">
              <a:rPr lang="en-TR" smtClean="0"/>
              <a:t>6.05.2024</a:t>
            </a:fld>
            <a:endParaRPr lang="en-TR"/>
          </a:p>
        </p:txBody>
      </p:sp>
      <p:sp>
        <p:nvSpPr>
          <p:cNvPr id="3" name="Footer Placeholder 2">
            <a:extLst>
              <a:ext uri="{FF2B5EF4-FFF2-40B4-BE49-F238E27FC236}">
                <a16:creationId xmlns:a16="http://schemas.microsoft.com/office/drawing/2014/main" id="{85696FE1-E766-6B64-76A2-0177EE6B51ED}"/>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37CBB74C-C8B5-4B22-9735-E703FDCC8420}"/>
              </a:ext>
            </a:extLst>
          </p:cNvPr>
          <p:cNvSpPr>
            <a:spLocks noGrp="1"/>
          </p:cNvSpPr>
          <p:nvPr>
            <p:ph type="sldNum" sz="quarter" idx="12"/>
          </p:nvPr>
        </p:nvSpPr>
        <p:spPr/>
        <p:txBody>
          <a:bodyPr/>
          <a:lstStyle/>
          <a:p>
            <a:fld id="{83C7FB09-5192-CD41-A775-097C460AE721}" type="slidenum">
              <a:rPr lang="en-TR" smtClean="0"/>
              <a:t>‹#›</a:t>
            </a:fld>
            <a:endParaRPr lang="en-TR"/>
          </a:p>
        </p:txBody>
      </p:sp>
    </p:spTree>
    <p:extLst>
      <p:ext uri="{BB962C8B-B14F-4D97-AF65-F5344CB8AC3E}">
        <p14:creationId xmlns:p14="http://schemas.microsoft.com/office/powerpoint/2010/main" val="166571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1157-CD6B-590B-C2F4-148DED53B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5F157633-4B3C-DF76-9E86-A691ACF483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50738399-7762-5C9A-392C-D95E9B615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8239D-39BA-E4FC-E219-6BC5E7DF2044}"/>
              </a:ext>
            </a:extLst>
          </p:cNvPr>
          <p:cNvSpPr>
            <a:spLocks noGrp="1"/>
          </p:cNvSpPr>
          <p:nvPr>
            <p:ph type="dt" sz="half" idx="10"/>
          </p:nvPr>
        </p:nvSpPr>
        <p:spPr/>
        <p:txBody>
          <a:bodyPr/>
          <a:lstStyle/>
          <a:p>
            <a:fld id="{BFA2913D-1588-F843-B591-FAE15A5325C5}" type="datetimeFigureOut">
              <a:rPr lang="en-TR" smtClean="0"/>
              <a:t>6.05.2024</a:t>
            </a:fld>
            <a:endParaRPr lang="en-TR"/>
          </a:p>
        </p:txBody>
      </p:sp>
      <p:sp>
        <p:nvSpPr>
          <p:cNvPr id="6" name="Footer Placeholder 5">
            <a:extLst>
              <a:ext uri="{FF2B5EF4-FFF2-40B4-BE49-F238E27FC236}">
                <a16:creationId xmlns:a16="http://schemas.microsoft.com/office/drawing/2014/main" id="{20794A6A-FBFB-E4DE-4863-89F6F5794445}"/>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2F2B65A0-0D6E-EFD3-1739-8B59232173B7}"/>
              </a:ext>
            </a:extLst>
          </p:cNvPr>
          <p:cNvSpPr>
            <a:spLocks noGrp="1"/>
          </p:cNvSpPr>
          <p:nvPr>
            <p:ph type="sldNum" sz="quarter" idx="12"/>
          </p:nvPr>
        </p:nvSpPr>
        <p:spPr/>
        <p:txBody>
          <a:bodyPr/>
          <a:lstStyle/>
          <a:p>
            <a:fld id="{83C7FB09-5192-CD41-A775-097C460AE721}" type="slidenum">
              <a:rPr lang="en-TR" smtClean="0"/>
              <a:t>‹#›</a:t>
            </a:fld>
            <a:endParaRPr lang="en-TR"/>
          </a:p>
        </p:txBody>
      </p:sp>
    </p:spTree>
    <p:extLst>
      <p:ext uri="{BB962C8B-B14F-4D97-AF65-F5344CB8AC3E}">
        <p14:creationId xmlns:p14="http://schemas.microsoft.com/office/powerpoint/2010/main" val="270524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2896-4589-EA4F-4E00-E680B44A95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25F3F831-C635-D16F-1549-16841936D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CE93A17D-B10B-45A7-E7CC-15FCD46C6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F85DBF-656A-A8B9-7FC2-BFF57E429463}"/>
              </a:ext>
            </a:extLst>
          </p:cNvPr>
          <p:cNvSpPr>
            <a:spLocks noGrp="1"/>
          </p:cNvSpPr>
          <p:nvPr>
            <p:ph type="dt" sz="half" idx="10"/>
          </p:nvPr>
        </p:nvSpPr>
        <p:spPr/>
        <p:txBody>
          <a:bodyPr/>
          <a:lstStyle/>
          <a:p>
            <a:fld id="{BFA2913D-1588-F843-B591-FAE15A5325C5}" type="datetimeFigureOut">
              <a:rPr lang="en-TR" smtClean="0"/>
              <a:t>6.05.2024</a:t>
            </a:fld>
            <a:endParaRPr lang="en-TR"/>
          </a:p>
        </p:txBody>
      </p:sp>
      <p:sp>
        <p:nvSpPr>
          <p:cNvPr id="6" name="Footer Placeholder 5">
            <a:extLst>
              <a:ext uri="{FF2B5EF4-FFF2-40B4-BE49-F238E27FC236}">
                <a16:creationId xmlns:a16="http://schemas.microsoft.com/office/drawing/2014/main" id="{B87B13F3-D6AA-A3D5-3D87-40137B71D2C4}"/>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1CCD9DA0-DDF2-6A00-36CB-2B2667BC5FA0}"/>
              </a:ext>
            </a:extLst>
          </p:cNvPr>
          <p:cNvSpPr>
            <a:spLocks noGrp="1"/>
          </p:cNvSpPr>
          <p:nvPr>
            <p:ph type="sldNum" sz="quarter" idx="12"/>
          </p:nvPr>
        </p:nvSpPr>
        <p:spPr/>
        <p:txBody>
          <a:bodyPr/>
          <a:lstStyle/>
          <a:p>
            <a:fld id="{83C7FB09-5192-CD41-A775-097C460AE721}" type="slidenum">
              <a:rPr lang="en-TR" smtClean="0"/>
              <a:t>‹#›</a:t>
            </a:fld>
            <a:endParaRPr lang="en-TR"/>
          </a:p>
        </p:txBody>
      </p:sp>
    </p:spTree>
    <p:extLst>
      <p:ext uri="{BB962C8B-B14F-4D97-AF65-F5344CB8AC3E}">
        <p14:creationId xmlns:p14="http://schemas.microsoft.com/office/powerpoint/2010/main" val="374053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7A5A92-CFCE-66C5-FBCF-EB9C57E3F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DA03100F-8B35-8602-AC3E-FA8682DCFB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65E0596E-4612-E917-8DD2-BD2FB9CB9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A2913D-1588-F843-B591-FAE15A5325C5}" type="datetimeFigureOut">
              <a:rPr lang="en-TR" smtClean="0"/>
              <a:t>6.05.2024</a:t>
            </a:fld>
            <a:endParaRPr lang="en-TR"/>
          </a:p>
        </p:txBody>
      </p:sp>
      <p:sp>
        <p:nvSpPr>
          <p:cNvPr id="5" name="Footer Placeholder 4">
            <a:extLst>
              <a:ext uri="{FF2B5EF4-FFF2-40B4-BE49-F238E27FC236}">
                <a16:creationId xmlns:a16="http://schemas.microsoft.com/office/drawing/2014/main" id="{AC3A8278-2EEA-FF07-AFC9-281602DE79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R"/>
          </a:p>
        </p:txBody>
      </p:sp>
      <p:sp>
        <p:nvSpPr>
          <p:cNvPr id="6" name="Slide Number Placeholder 5">
            <a:extLst>
              <a:ext uri="{FF2B5EF4-FFF2-40B4-BE49-F238E27FC236}">
                <a16:creationId xmlns:a16="http://schemas.microsoft.com/office/drawing/2014/main" id="{ED54B7EB-0EE9-23D8-FAB5-1F1EFFFAA1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C7FB09-5192-CD41-A775-097C460AE721}" type="slidenum">
              <a:rPr lang="en-TR" smtClean="0"/>
              <a:t>‹#›</a:t>
            </a:fld>
            <a:endParaRPr lang="en-TR"/>
          </a:p>
        </p:txBody>
      </p:sp>
    </p:spTree>
    <p:extLst>
      <p:ext uri="{BB962C8B-B14F-4D97-AF65-F5344CB8AC3E}">
        <p14:creationId xmlns:p14="http://schemas.microsoft.com/office/powerpoint/2010/main" val="3847560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eph.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loudacademy.com/blog/object-storage-block-stor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riu.org/Usage_scenario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E49D-F8AE-271E-02CA-E4282307676E}"/>
              </a:ext>
            </a:extLst>
          </p:cNvPr>
          <p:cNvSpPr>
            <a:spLocks noGrp="1"/>
          </p:cNvSpPr>
          <p:nvPr>
            <p:ph type="ctrTitle"/>
          </p:nvPr>
        </p:nvSpPr>
        <p:spPr/>
        <p:txBody>
          <a:bodyPr/>
          <a:lstStyle/>
          <a:p>
            <a:r>
              <a:rPr lang="en-TR" dirty="0"/>
              <a:t>Storage Options</a:t>
            </a:r>
          </a:p>
        </p:txBody>
      </p:sp>
      <p:sp>
        <p:nvSpPr>
          <p:cNvPr id="3" name="Subtitle 2">
            <a:extLst>
              <a:ext uri="{FF2B5EF4-FFF2-40B4-BE49-F238E27FC236}">
                <a16:creationId xmlns:a16="http://schemas.microsoft.com/office/drawing/2014/main" id="{122BF2BA-C015-D883-3154-B2648AD17EAC}"/>
              </a:ext>
            </a:extLst>
          </p:cNvPr>
          <p:cNvSpPr>
            <a:spLocks noGrp="1"/>
          </p:cNvSpPr>
          <p:nvPr>
            <p:ph type="subTitle" idx="1"/>
          </p:nvPr>
        </p:nvSpPr>
        <p:spPr/>
        <p:txBody>
          <a:bodyPr/>
          <a:lstStyle/>
          <a:p>
            <a:endParaRPr lang="en-TR"/>
          </a:p>
        </p:txBody>
      </p:sp>
    </p:spTree>
    <p:extLst>
      <p:ext uri="{BB962C8B-B14F-4D97-AF65-F5344CB8AC3E}">
        <p14:creationId xmlns:p14="http://schemas.microsoft.com/office/powerpoint/2010/main" val="234654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4D0A-9F5B-4E0F-104A-627634E678C4}"/>
              </a:ext>
            </a:extLst>
          </p:cNvPr>
          <p:cNvSpPr>
            <a:spLocks noGrp="1"/>
          </p:cNvSpPr>
          <p:nvPr>
            <p:ph type="title"/>
          </p:nvPr>
        </p:nvSpPr>
        <p:spPr/>
        <p:txBody>
          <a:bodyPr/>
          <a:lstStyle/>
          <a:p>
            <a:pPr algn="ctr"/>
            <a:r>
              <a:rPr lang="en-US" b="1" dirty="0" err="1"/>
              <a:t>Kubelet</a:t>
            </a:r>
            <a:r>
              <a:rPr lang="en-US" b="1" dirty="0"/>
              <a:t> Checkpoint API</a:t>
            </a:r>
            <a:r>
              <a:rPr lang="en-US" dirty="0"/>
              <a:t> </a:t>
            </a:r>
            <a:br>
              <a:rPr lang="en-US" dirty="0"/>
            </a:br>
            <a:endParaRPr lang="en-TR" dirty="0"/>
          </a:p>
        </p:txBody>
      </p:sp>
      <p:sp>
        <p:nvSpPr>
          <p:cNvPr id="3" name="Content Placeholder 2">
            <a:extLst>
              <a:ext uri="{FF2B5EF4-FFF2-40B4-BE49-F238E27FC236}">
                <a16:creationId xmlns:a16="http://schemas.microsoft.com/office/drawing/2014/main" id="{9A65751A-0BD6-817B-EA20-1DF4DC6C7DFB}"/>
              </a:ext>
            </a:extLst>
          </p:cNvPr>
          <p:cNvSpPr>
            <a:spLocks noGrp="1"/>
          </p:cNvSpPr>
          <p:nvPr>
            <p:ph idx="1"/>
          </p:nvPr>
        </p:nvSpPr>
        <p:spPr/>
        <p:txBody>
          <a:bodyPr>
            <a:normAutofit/>
          </a:bodyPr>
          <a:lstStyle/>
          <a:p>
            <a:r>
              <a:rPr lang="en-US" dirty="0"/>
              <a:t>Checkpointing a container is the functionality to create a stateful copy of a running container. Once you have a stateful copy of a container, you could move it to a different computer for debugging or similar purposes.</a:t>
            </a:r>
          </a:p>
          <a:p>
            <a:endParaRPr lang="en-TR" dirty="0"/>
          </a:p>
        </p:txBody>
      </p:sp>
    </p:spTree>
    <p:extLst>
      <p:ext uri="{BB962C8B-B14F-4D97-AF65-F5344CB8AC3E}">
        <p14:creationId xmlns:p14="http://schemas.microsoft.com/office/powerpoint/2010/main" val="3458279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BD54-36E9-1A8C-3D59-E12B950E1CB1}"/>
              </a:ext>
            </a:extLst>
          </p:cNvPr>
          <p:cNvSpPr>
            <a:spLocks noGrp="1"/>
          </p:cNvSpPr>
          <p:nvPr>
            <p:ph type="title"/>
          </p:nvPr>
        </p:nvSpPr>
        <p:spPr/>
        <p:txBody>
          <a:bodyPr>
            <a:normAutofit fontScale="90000"/>
          </a:bodyPr>
          <a:lstStyle/>
          <a:p>
            <a:br>
              <a:rPr lang="en-US" b="0" i="0" dirty="0">
                <a:solidFill>
                  <a:srgbClr val="222222"/>
                </a:solidFill>
                <a:effectLst/>
                <a:latin typeface="open sans" panose="020B0606030504020204" pitchFamily="34" charset="0"/>
              </a:rPr>
            </a:br>
            <a:br>
              <a:rPr lang="en-US" b="0" i="0" dirty="0">
                <a:solidFill>
                  <a:srgbClr val="222222"/>
                </a:solidFill>
                <a:effectLst/>
                <a:latin typeface="open sans" panose="020B0606030504020204" pitchFamily="34" charset="0"/>
              </a:rPr>
            </a:br>
            <a:r>
              <a:rPr lang="en-US" b="0" i="0" dirty="0">
                <a:solidFill>
                  <a:srgbClr val="222222"/>
                </a:solidFill>
                <a:effectLst/>
                <a:latin typeface="open sans" panose="020B0606030504020204" pitchFamily="34" charset="0"/>
              </a:rPr>
              <a:t>How does it work?</a:t>
            </a:r>
            <a:br>
              <a:rPr lang="en-US" b="0" i="0" dirty="0">
                <a:solidFill>
                  <a:srgbClr val="222222"/>
                </a:solidFill>
                <a:effectLst/>
                <a:latin typeface="open sans" panose="020B0606030504020204" pitchFamily="34" charset="0"/>
              </a:rPr>
            </a:br>
            <a:br>
              <a:rPr lang="en-US" dirty="0"/>
            </a:br>
            <a:endParaRPr lang="en-TR" dirty="0"/>
          </a:p>
        </p:txBody>
      </p:sp>
      <p:sp>
        <p:nvSpPr>
          <p:cNvPr id="3" name="Content Placeholder 2">
            <a:extLst>
              <a:ext uri="{FF2B5EF4-FFF2-40B4-BE49-F238E27FC236}">
                <a16:creationId xmlns:a16="http://schemas.microsoft.com/office/drawing/2014/main" id="{503237A1-16EB-BEB2-B165-C00EEE6376E0}"/>
              </a:ext>
            </a:extLst>
          </p:cNvPr>
          <p:cNvSpPr>
            <a:spLocks noGrp="1"/>
          </p:cNvSpPr>
          <p:nvPr>
            <p:ph idx="1"/>
          </p:nvPr>
        </p:nvSpPr>
        <p:spPr/>
        <p:txBody>
          <a:bodyPr>
            <a:normAutofit lnSpcReduction="10000"/>
          </a:bodyPr>
          <a:lstStyle/>
          <a:p>
            <a:pPr algn="l"/>
            <a:r>
              <a:rPr lang="en-US" b="0" i="0" dirty="0">
                <a:solidFill>
                  <a:srgbClr val="222222"/>
                </a:solidFill>
                <a:effectLst/>
                <a:latin typeface="open sans" panose="020B0606030504020204" pitchFamily="34" charset="0"/>
              </a:rPr>
              <a:t>With the help of CRIU it is possible to checkpoint and restore containers. CRIU is integrated in </a:t>
            </a:r>
            <a:r>
              <a:rPr lang="en-US" b="0" i="0" dirty="0" err="1">
                <a:solidFill>
                  <a:srgbClr val="222222"/>
                </a:solidFill>
                <a:effectLst/>
                <a:latin typeface="open sans" panose="020B0606030504020204" pitchFamily="34" charset="0"/>
              </a:rPr>
              <a:t>runc</a:t>
            </a:r>
            <a:r>
              <a:rPr lang="en-US" b="0" i="0" dirty="0">
                <a:solidFill>
                  <a:srgbClr val="222222"/>
                </a:solidFill>
                <a:effectLst/>
                <a:latin typeface="open sans" panose="020B0606030504020204" pitchFamily="34" charset="0"/>
              </a:rPr>
              <a:t>, </a:t>
            </a:r>
            <a:r>
              <a:rPr lang="en-US" b="0" i="0" dirty="0" err="1">
                <a:solidFill>
                  <a:srgbClr val="222222"/>
                </a:solidFill>
                <a:effectLst/>
                <a:latin typeface="open sans" panose="020B0606030504020204" pitchFamily="34" charset="0"/>
              </a:rPr>
              <a:t>crun</a:t>
            </a:r>
            <a:r>
              <a:rPr lang="en-US" b="0" i="0" dirty="0">
                <a:solidFill>
                  <a:srgbClr val="222222"/>
                </a:solidFill>
                <a:effectLst/>
                <a:latin typeface="open sans" panose="020B0606030504020204" pitchFamily="34" charset="0"/>
              </a:rPr>
              <a:t>, CRI-O and </a:t>
            </a:r>
            <a:r>
              <a:rPr lang="en-US" b="0" i="0" dirty="0" err="1">
                <a:solidFill>
                  <a:srgbClr val="222222"/>
                </a:solidFill>
                <a:effectLst/>
                <a:latin typeface="open sans" panose="020B0606030504020204" pitchFamily="34" charset="0"/>
              </a:rPr>
              <a:t>containerd</a:t>
            </a:r>
            <a:r>
              <a:rPr lang="en-US" b="0" i="0" dirty="0">
                <a:solidFill>
                  <a:srgbClr val="222222"/>
                </a:solidFill>
                <a:effectLst/>
                <a:latin typeface="open sans" panose="020B0606030504020204" pitchFamily="34" charset="0"/>
              </a:rPr>
              <a:t> and forensic container checkpointing as implemented in Kubernetes uses these existing CRIU integrations.</a:t>
            </a:r>
          </a:p>
          <a:p>
            <a:r>
              <a:rPr lang="en-US" dirty="0"/>
              <a:t>Requirements:</a:t>
            </a:r>
          </a:p>
          <a:p>
            <a:pPr lvl="1"/>
            <a:r>
              <a:rPr lang="en-US" dirty="0"/>
              <a:t>CRIU</a:t>
            </a:r>
          </a:p>
          <a:p>
            <a:pPr lvl="1"/>
            <a:r>
              <a:rPr lang="en-US" dirty="0"/>
              <a:t>CRI-O</a:t>
            </a:r>
          </a:p>
          <a:p>
            <a:pPr lvl="1"/>
            <a:r>
              <a:rPr lang="en-US" b="0" i="0" dirty="0">
                <a:solidFill>
                  <a:srgbClr val="222222"/>
                </a:solidFill>
                <a:effectLst/>
                <a:latin typeface="SFMono-Regular"/>
              </a:rPr>
              <a:t>--enable-</a:t>
            </a:r>
            <a:r>
              <a:rPr lang="en-US" b="0" i="0" dirty="0" err="1">
                <a:solidFill>
                  <a:srgbClr val="222222"/>
                </a:solidFill>
                <a:effectLst/>
                <a:latin typeface="SFMono-Regular"/>
              </a:rPr>
              <a:t>criu</a:t>
            </a:r>
            <a:r>
              <a:rPr lang="en-US" b="0" i="0" dirty="0">
                <a:solidFill>
                  <a:srgbClr val="222222"/>
                </a:solidFill>
                <a:effectLst/>
                <a:latin typeface="SFMono-Regular"/>
              </a:rPr>
              <a:t>-support=true</a:t>
            </a:r>
          </a:p>
          <a:p>
            <a:pPr lvl="1"/>
            <a:r>
              <a:rPr lang="en-US" b="0" i="0" dirty="0">
                <a:solidFill>
                  <a:srgbClr val="222222"/>
                </a:solidFill>
                <a:effectLst/>
                <a:latin typeface="open sans" panose="020B0606030504020204" pitchFamily="34" charset="0"/>
              </a:rPr>
              <a:t>For Kubernetes, you need to run your cluster with the </a:t>
            </a:r>
            <a:r>
              <a:rPr lang="en-US" dirty="0" err="1"/>
              <a:t>ContainerCheckpoint</a:t>
            </a:r>
            <a:r>
              <a:rPr lang="en-US" b="0" i="0" dirty="0">
                <a:solidFill>
                  <a:srgbClr val="222222"/>
                </a:solidFill>
                <a:effectLst/>
                <a:latin typeface="open sans" panose="020B0606030504020204" pitchFamily="34" charset="0"/>
              </a:rPr>
              <a:t> feature gate enabled. </a:t>
            </a:r>
            <a:br>
              <a:rPr lang="en-US" dirty="0"/>
            </a:br>
            <a:endParaRPr lang="en-TR" dirty="0"/>
          </a:p>
        </p:txBody>
      </p:sp>
    </p:spTree>
    <p:extLst>
      <p:ext uri="{BB962C8B-B14F-4D97-AF65-F5344CB8AC3E}">
        <p14:creationId xmlns:p14="http://schemas.microsoft.com/office/powerpoint/2010/main" val="418155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B2C8D-1A5A-8642-3377-D5D1EB87646A}"/>
              </a:ext>
            </a:extLst>
          </p:cNvPr>
          <p:cNvSpPr>
            <a:spLocks noGrp="1"/>
          </p:cNvSpPr>
          <p:nvPr>
            <p:ph idx="1"/>
          </p:nvPr>
        </p:nvSpPr>
        <p:spPr/>
        <p:txBody>
          <a:bodyPr/>
          <a:lstStyle/>
          <a:p>
            <a:r>
              <a:rPr lang="en-US" dirty="0" err="1"/>
              <a:t>sudo</a:t>
            </a:r>
            <a:r>
              <a:rPr lang="en-US" dirty="0"/>
              <a:t> curl -X POST "&lt;https://localhost:10250/checkpoint/</a:t>
            </a:r>
            <a:r>
              <a:rPr lang="en-US" dirty="0" err="1"/>
              <a:t>kubevirt</a:t>
            </a:r>
            <a:r>
              <a:rPr lang="en-US" dirty="0"/>
              <a:t>/virt-handler-wggw4/</a:t>
            </a:r>
            <a:r>
              <a:rPr lang="en-US" dirty="0" err="1"/>
              <a:t>virt</a:t>
            </a:r>
            <a:r>
              <a:rPr lang="en-US" dirty="0"/>
              <a:t>-handler&gt;" --insecure --cert /</a:t>
            </a:r>
            <a:r>
              <a:rPr lang="en-US" dirty="0" err="1"/>
              <a:t>etc</a:t>
            </a:r>
            <a:r>
              <a:rPr lang="en-US" dirty="0"/>
              <a:t>/</a:t>
            </a:r>
            <a:r>
              <a:rPr lang="en-US" dirty="0" err="1"/>
              <a:t>kubernetes</a:t>
            </a:r>
            <a:r>
              <a:rPr lang="en-US" dirty="0"/>
              <a:t>/</a:t>
            </a:r>
            <a:r>
              <a:rPr lang="en-US" dirty="0" err="1"/>
              <a:t>pki</a:t>
            </a:r>
            <a:r>
              <a:rPr lang="en-US" dirty="0"/>
              <a:t>/</a:t>
            </a:r>
            <a:r>
              <a:rPr lang="en-US" dirty="0" err="1"/>
              <a:t>apiserver-kubelet-client.crt</a:t>
            </a:r>
            <a:r>
              <a:rPr lang="en-US" dirty="0"/>
              <a:t> --key /</a:t>
            </a:r>
            <a:r>
              <a:rPr lang="en-US" dirty="0" err="1"/>
              <a:t>etc</a:t>
            </a:r>
            <a:r>
              <a:rPr lang="en-US" dirty="0"/>
              <a:t>/</a:t>
            </a:r>
            <a:r>
              <a:rPr lang="en-US" dirty="0" err="1"/>
              <a:t>kubernetes</a:t>
            </a:r>
            <a:r>
              <a:rPr lang="en-US" dirty="0"/>
              <a:t>/</a:t>
            </a:r>
            <a:r>
              <a:rPr lang="en-US" dirty="0" err="1"/>
              <a:t>pki</a:t>
            </a:r>
            <a:r>
              <a:rPr lang="en-US" dirty="0"/>
              <a:t>/</a:t>
            </a:r>
            <a:r>
              <a:rPr lang="en-US" dirty="0" err="1"/>
              <a:t>apiserver-kubelet-client.key</a:t>
            </a:r>
            <a:r>
              <a:rPr lang="en-US" dirty="0"/>
              <a:t> </a:t>
            </a:r>
          </a:p>
          <a:p>
            <a:r>
              <a:rPr lang="en-US" dirty="0"/>
              <a:t>checkpointing of </a:t>
            </a:r>
            <a:r>
              <a:rPr lang="en-US" dirty="0" err="1"/>
              <a:t>kubevirt</a:t>
            </a:r>
            <a:r>
              <a:rPr lang="en-US" dirty="0"/>
              <a:t>/virt-handler-wggw4/</a:t>
            </a:r>
            <a:r>
              <a:rPr lang="en-US" dirty="0" err="1"/>
              <a:t>virt</a:t>
            </a:r>
            <a:r>
              <a:rPr lang="en-US" dirty="0"/>
              <a:t>-handler failed (</a:t>
            </a:r>
            <a:r>
              <a:rPr lang="en-US" dirty="0" err="1"/>
              <a:t>rpc</a:t>
            </a:r>
            <a:r>
              <a:rPr lang="en-US" dirty="0"/>
              <a:t> error: code = Unimplemented desc = method </a:t>
            </a:r>
            <a:r>
              <a:rPr lang="en-US" dirty="0" err="1"/>
              <a:t>CheckpointContainer</a:t>
            </a:r>
            <a:r>
              <a:rPr lang="en-US" dirty="0"/>
              <a:t> not implemented)</a:t>
            </a:r>
          </a:p>
          <a:p>
            <a:endParaRPr lang="en-TR" dirty="0"/>
          </a:p>
        </p:txBody>
      </p:sp>
      <p:sp>
        <p:nvSpPr>
          <p:cNvPr id="4" name="TextBox 3">
            <a:extLst>
              <a:ext uri="{FF2B5EF4-FFF2-40B4-BE49-F238E27FC236}">
                <a16:creationId xmlns:a16="http://schemas.microsoft.com/office/drawing/2014/main" id="{839DA27F-8446-884C-0987-4654F2DF8FA7}"/>
              </a:ext>
            </a:extLst>
          </p:cNvPr>
          <p:cNvSpPr txBox="1"/>
          <p:nvPr/>
        </p:nvSpPr>
        <p:spPr>
          <a:xfrm>
            <a:off x="838200" y="496370"/>
            <a:ext cx="5156200" cy="646331"/>
          </a:xfrm>
          <a:prstGeom prst="rect">
            <a:avLst/>
          </a:prstGeom>
          <a:noFill/>
        </p:spPr>
        <p:txBody>
          <a:bodyPr wrap="square" rtlCol="0">
            <a:spAutoFit/>
          </a:bodyPr>
          <a:lstStyle/>
          <a:p>
            <a:r>
              <a:rPr lang="en-TR" sz="3600" dirty="0"/>
              <a:t>Example</a:t>
            </a:r>
          </a:p>
        </p:txBody>
      </p:sp>
    </p:spTree>
    <p:extLst>
      <p:ext uri="{BB962C8B-B14F-4D97-AF65-F5344CB8AC3E}">
        <p14:creationId xmlns:p14="http://schemas.microsoft.com/office/powerpoint/2010/main" val="25602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00B7-63D1-57B3-D810-D001A43F650B}"/>
              </a:ext>
            </a:extLst>
          </p:cNvPr>
          <p:cNvSpPr>
            <a:spLocks noGrp="1"/>
          </p:cNvSpPr>
          <p:nvPr>
            <p:ph type="title"/>
          </p:nvPr>
        </p:nvSpPr>
        <p:spPr/>
        <p:txBody>
          <a:bodyPr/>
          <a:lstStyle/>
          <a:p>
            <a:pPr algn="ctr"/>
            <a:r>
              <a:rPr lang="en-TR" dirty="0"/>
              <a:t>CEPH</a:t>
            </a:r>
          </a:p>
        </p:txBody>
      </p:sp>
      <p:sp>
        <p:nvSpPr>
          <p:cNvPr id="3" name="Content Placeholder 2">
            <a:extLst>
              <a:ext uri="{FF2B5EF4-FFF2-40B4-BE49-F238E27FC236}">
                <a16:creationId xmlns:a16="http://schemas.microsoft.com/office/drawing/2014/main" id="{9B9854D3-AD66-6C48-702A-0DA0AEC68CC5}"/>
              </a:ext>
            </a:extLst>
          </p:cNvPr>
          <p:cNvSpPr>
            <a:spLocks noGrp="1"/>
          </p:cNvSpPr>
          <p:nvPr>
            <p:ph idx="1"/>
          </p:nvPr>
        </p:nvSpPr>
        <p:spPr/>
        <p:txBody>
          <a:bodyPr>
            <a:normAutofit lnSpcReduction="10000"/>
          </a:bodyPr>
          <a:lstStyle/>
          <a:p>
            <a:r>
              <a:rPr lang="en-US" dirty="0">
                <a:effectLst/>
                <a:hlinkClick r:id="rId2"/>
              </a:rPr>
              <a:t>Ceph</a:t>
            </a:r>
            <a:r>
              <a:rPr lang="en-US" dirty="0"/>
              <a:t> is a distributed storage system that provides file, block and object storage and is deployed in large scale production clusters.</a:t>
            </a:r>
          </a:p>
          <a:p>
            <a:r>
              <a:rPr lang="en-US" dirty="0"/>
              <a:t>Rook is an open source </a:t>
            </a:r>
            <a:r>
              <a:rPr lang="en-US" b="1" dirty="0">
                <a:effectLst/>
              </a:rPr>
              <a:t>cloud-native storage orchestrator</a:t>
            </a:r>
            <a:r>
              <a:rPr lang="en-US" dirty="0"/>
              <a:t>, providing the platform, framework, and support for </a:t>
            </a:r>
            <a:r>
              <a:rPr lang="en-US" dirty="0" err="1"/>
              <a:t>Ceph</a:t>
            </a:r>
            <a:r>
              <a:rPr lang="en-US" dirty="0"/>
              <a:t> storage to natively integrate with cloud-native environments.</a:t>
            </a:r>
          </a:p>
          <a:p>
            <a:r>
              <a:rPr lang="en-US" dirty="0"/>
              <a:t>Rook automates deployment and management of </a:t>
            </a:r>
            <a:r>
              <a:rPr lang="en-US" dirty="0" err="1"/>
              <a:t>Ceph</a:t>
            </a:r>
            <a:r>
              <a:rPr lang="en-US" dirty="0"/>
              <a:t> to provide self-managing, self-scaling, and self-healing storage services. The Rook operator does this by building on Kubernetes resources to deploy, configure, provision, scale, upgrade, and monitor </a:t>
            </a:r>
            <a:r>
              <a:rPr lang="en-US" dirty="0" err="1"/>
              <a:t>Ceph</a:t>
            </a:r>
            <a:r>
              <a:rPr lang="en-US" dirty="0"/>
              <a:t>.</a:t>
            </a:r>
          </a:p>
          <a:p>
            <a:r>
              <a:rPr lang="en-US" dirty="0"/>
              <a:t>We recommend Rook as the way to run </a:t>
            </a:r>
            <a:r>
              <a:rPr lang="en-US" dirty="0" err="1"/>
              <a:t>Ceph</a:t>
            </a:r>
            <a:r>
              <a:rPr lang="en-US" dirty="0"/>
              <a:t> in Kubernetes or to connect an existing </a:t>
            </a:r>
            <a:r>
              <a:rPr lang="en-US" dirty="0" err="1"/>
              <a:t>Ceph</a:t>
            </a:r>
            <a:r>
              <a:rPr lang="en-US" dirty="0"/>
              <a:t> storage cluster to Kubernetes.</a:t>
            </a:r>
            <a:endParaRPr lang="en-TR" dirty="0"/>
          </a:p>
        </p:txBody>
      </p:sp>
    </p:spTree>
    <p:extLst>
      <p:ext uri="{BB962C8B-B14F-4D97-AF65-F5344CB8AC3E}">
        <p14:creationId xmlns:p14="http://schemas.microsoft.com/office/powerpoint/2010/main" val="369480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2443-62A4-FBAD-3DDC-8EDDF700164D}"/>
              </a:ext>
            </a:extLst>
          </p:cNvPr>
          <p:cNvSpPr>
            <a:spLocks noGrp="1"/>
          </p:cNvSpPr>
          <p:nvPr>
            <p:ph type="title"/>
          </p:nvPr>
        </p:nvSpPr>
        <p:spPr/>
        <p:txBody>
          <a:bodyPr/>
          <a:lstStyle/>
          <a:p>
            <a:pPr algn="ctr"/>
            <a:r>
              <a:rPr lang="en-TR" dirty="0"/>
              <a:t>LONGHORN</a:t>
            </a:r>
          </a:p>
        </p:txBody>
      </p:sp>
      <p:sp>
        <p:nvSpPr>
          <p:cNvPr id="3" name="Content Placeholder 2">
            <a:extLst>
              <a:ext uri="{FF2B5EF4-FFF2-40B4-BE49-F238E27FC236}">
                <a16:creationId xmlns:a16="http://schemas.microsoft.com/office/drawing/2014/main" id="{44E45E3F-E52C-99C1-11B1-BC1B44C56DB4}"/>
              </a:ext>
            </a:extLst>
          </p:cNvPr>
          <p:cNvSpPr>
            <a:spLocks noGrp="1"/>
          </p:cNvSpPr>
          <p:nvPr>
            <p:ph idx="1"/>
          </p:nvPr>
        </p:nvSpPr>
        <p:spPr/>
        <p:txBody>
          <a:bodyPr/>
          <a:lstStyle/>
          <a:p>
            <a:r>
              <a:rPr lang="en-US" b="1" dirty="0">
                <a:effectLst/>
              </a:rPr>
              <a:t>Longhorn</a:t>
            </a:r>
            <a:r>
              <a:rPr lang="en-US" dirty="0"/>
              <a:t> is a lightweight, reliable, and powerful distributed </a:t>
            </a:r>
            <a:r>
              <a:rPr lang="en-US" b="1" dirty="0">
                <a:effectLst/>
                <a:hlinkClick r:id="rId2"/>
              </a:rPr>
              <a:t>block storage</a:t>
            </a:r>
            <a:r>
              <a:rPr lang="en-US" dirty="0"/>
              <a:t> system for Kubernetes.</a:t>
            </a:r>
          </a:p>
          <a:p>
            <a:endParaRPr lang="en-TR" dirty="0"/>
          </a:p>
        </p:txBody>
      </p:sp>
    </p:spTree>
    <p:extLst>
      <p:ext uri="{BB962C8B-B14F-4D97-AF65-F5344CB8AC3E}">
        <p14:creationId xmlns:p14="http://schemas.microsoft.com/office/powerpoint/2010/main" val="72532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8FE0-63AB-3738-9CA4-9DB5FA4090CD}"/>
              </a:ext>
            </a:extLst>
          </p:cNvPr>
          <p:cNvSpPr>
            <a:spLocks noGrp="1"/>
          </p:cNvSpPr>
          <p:nvPr>
            <p:ph type="title"/>
          </p:nvPr>
        </p:nvSpPr>
        <p:spPr/>
        <p:txBody>
          <a:bodyPr/>
          <a:lstStyle/>
          <a:p>
            <a:r>
              <a:rPr lang="en-US" dirty="0"/>
              <a:t>With Longhorn, you can:</a:t>
            </a:r>
            <a:endParaRPr lang="en-TR" dirty="0"/>
          </a:p>
        </p:txBody>
      </p:sp>
      <p:sp>
        <p:nvSpPr>
          <p:cNvPr id="3" name="Content Placeholder 2">
            <a:extLst>
              <a:ext uri="{FF2B5EF4-FFF2-40B4-BE49-F238E27FC236}">
                <a16:creationId xmlns:a16="http://schemas.microsoft.com/office/drawing/2014/main" id="{315DFCA0-DBB0-8C3D-CCAE-2DEC400DD6CE}"/>
              </a:ext>
            </a:extLst>
          </p:cNvPr>
          <p:cNvSpPr>
            <a:spLocks noGrp="1"/>
          </p:cNvSpPr>
          <p:nvPr>
            <p:ph idx="1"/>
          </p:nvPr>
        </p:nvSpPr>
        <p:spPr>
          <a:xfrm>
            <a:off x="838200" y="1511300"/>
            <a:ext cx="10515600" cy="4665663"/>
          </a:xfrm>
        </p:spPr>
        <p:txBody>
          <a:bodyPr>
            <a:normAutofit fontScale="85000" lnSpcReduction="20000"/>
          </a:bodyPr>
          <a:lstStyle/>
          <a:p>
            <a:pPr>
              <a:buFont typeface="Arial" panose="020B0604020202020204" pitchFamily="34" charset="0"/>
              <a:buChar char="•"/>
            </a:pPr>
            <a:r>
              <a:rPr lang="en-US" dirty="0"/>
              <a:t>Use Longhorn volumes as persistent storage for the distributed stateful applications in your Kubernetes cluster</a:t>
            </a:r>
          </a:p>
          <a:p>
            <a:pPr>
              <a:buFont typeface="Arial" panose="020B0604020202020204" pitchFamily="34" charset="0"/>
              <a:buChar char="•"/>
            </a:pPr>
            <a:r>
              <a:rPr lang="en-US" dirty="0"/>
              <a:t>Partition your block storage into Longhorn volumes so that you can use Kubernetes volumes with or without a cloud provider</a:t>
            </a:r>
          </a:p>
          <a:p>
            <a:pPr>
              <a:buFont typeface="Arial" panose="020B0604020202020204" pitchFamily="34" charset="0"/>
              <a:buChar char="•"/>
            </a:pPr>
            <a:r>
              <a:rPr lang="en-US" dirty="0"/>
              <a:t>Replicate block storage across multiple nodes and data centers to increase availability</a:t>
            </a:r>
          </a:p>
          <a:p>
            <a:pPr>
              <a:buFont typeface="Arial" panose="020B0604020202020204" pitchFamily="34" charset="0"/>
              <a:buChar char="•"/>
            </a:pPr>
            <a:r>
              <a:rPr lang="en-US" dirty="0"/>
              <a:t>Store backup data in external storage such as NFS or AWS S3</a:t>
            </a:r>
          </a:p>
          <a:p>
            <a:pPr>
              <a:buFont typeface="Arial" panose="020B0604020202020204" pitchFamily="34" charset="0"/>
              <a:buChar char="•"/>
            </a:pPr>
            <a:r>
              <a:rPr lang="en-US" dirty="0"/>
              <a:t>Create cross-cluster disaster recovery volumes so that data from a primary Kubernetes cluster can be quickly recovered from backup in a second Kubernetes cluster</a:t>
            </a:r>
          </a:p>
          <a:p>
            <a:pPr>
              <a:buFont typeface="Arial" panose="020B0604020202020204" pitchFamily="34" charset="0"/>
              <a:buChar char="•"/>
            </a:pPr>
            <a:r>
              <a:rPr lang="en-US" dirty="0"/>
              <a:t>Schedule recurring snapshots of a volume, and schedule recurring backups to NFS or S3-compatible secondary storage</a:t>
            </a:r>
          </a:p>
          <a:p>
            <a:pPr>
              <a:buFont typeface="Arial" panose="020B0604020202020204" pitchFamily="34" charset="0"/>
              <a:buChar char="•"/>
            </a:pPr>
            <a:r>
              <a:rPr lang="en-US" dirty="0"/>
              <a:t>Restore volumes from backup</a:t>
            </a:r>
          </a:p>
          <a:p>
            <a:pPr>
              <a:buFont typeface="Arial" panose="020B0604020202020204" pitchFamily="34" charset="0"/>
              <a:buChar char="•"/>
            </a:pPr>
            <a:r>
              <a:rPr lang="en-US" dirty="0"/>
              <a:t>Upgrade Longhorn without disrupting persistent volumes</a:t>
            </a:r>
          </a:p>
          <a:p>
            <a:endParaRPr lang="en-TR" dirty="0"/>
          </a:p>
        </p:txBody>
      </p:sp>
    </p:spTree>
    <p:extLst>
      <p:ext uri="{BB962C8B-B14F-4D97-AF65-F5344CB8AC3E}">
        <p14:creationId xmlns:p14="http://schemas.microsoft.com/office/powerpoint/2010/main" val="248492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DEC4-D945-C89E-0808-F4BB64BAD8C9}"/>
              </a:ext>
            </a:extLst>
          </p:cNvPr>
          <p:cNvSpPr>
            <a:spLocks noGrp="1"/>
          </p:cNvSpPr>
          <p:nvPr>
            <p:ph type="title"/>
          </p:nvPr>
        </p:nvSpPr>
        <p:spPr>
          <a:xfrm>
            <a:off x="876693" y="741391"/>
            <a:ext cx="3455821" cy="1616203"/>
          </a:xfrm>
        </p:spPr>
        <p:txBody>
          <a:bodyPr anchor="b">
            <a:normAutofit/>
          </a:bodyPr>
          <a:lstStyle/>
          <a:p>
            <a:r>
              <a:rPr lang="en-TR" sz="3200"/>
              <a:t>Longhorn Architecture</a:t>
            </a:r>
          </a:p>
        </p:txBody>
      </p:sp>
      <p:sp>
        <p:nvSpPr>
          <p:cNvPr id="3" name="Content Placeholder 2">
            <a:extLst>
              <a:ext uri="{FF2B5EF4-FFF2-40B4-BE49-F238E27FC236}">
                <a16:creationId xmlns:a16="http://schemas.microsoft.com/office/drawing/2014/main" id="{C5348FEC-AC13-C1FC-7860-F1D2C39F476C}"/>
              </a:ext>
            </a:extLst>
          </p:cNvPr>
          <p:cNvSpPr>
            <a:spLocks noGrp="1"/>
          </p:cNvSpPr>
          <p:nvPr>
            <p:ph idx="1"/>
          </p:nvPr>
        </p:nvSpPr>
        <p:spPr>
          <a:xfrm>
            <a:off x="876693" y="2533475"/>
            <a:ext cx="4375287" cy="3583133"/>
          </a:xfrm>
        </p:spPr>
        <p:txBody>
          <a:bodyPr anchor="t">
            <a:normAutofit/>
          </a:bodyPr>
          <a:lstStyle/>
          <a:p>
            <a:r>
              <a:rPr lang="en-US" sz="2000" dirty="0"/>
              <a:t>Longhorn creates a dedicated storage controller for each volume and synchronously replicates the volume across multiple replicas stored on multiple nodes.</a:t>
            </a:r>
            <a:endParaRPr lang="en-TR" sz="2000" dirty="0"/>
          </a:p>
        </p:txBody>
      </p:sp>
      <p:pic>
        <p:nvPicPr>
          <p:cNvPr id="6" name="Picture 5" descr="A diagram of a computer component&#10;&#10;Description automatically generated">
            <a:extLst>
              <a:ext uri="{FF2B5EF4-FFF2-40B4-BE49-F238E27FC236}">
                <a16:creationId xmlns:a16="http://schemas.microsoft.com/office/drawing/2014/main" id="{369C338D-268F-839C-9F25-1960A2033EB9}"/>
              </a:ext>
            </a:extLst>
          </p:cNvPr>
          <p:cNvPicPr>
            <a:picLocks noChangeAspect="1"/>
          </p:cNvPicPr>
          <p:nvPr/>
        </p:nvPicPr>
        <p:blipFill>
          <a:blip r:embed="rId2"/>
          <a:stretch>
            <a:fillRect/>
          </a:stretch>
        </p:blipFill>
        <p:spPr>
          <a:xfrm>
            <a:off x="4987672" y="1405038"/>
            <a:ext cx="6389346" cy="4057234"/>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AutoShape 2">
            <a:extLst>
              <a:ext uri="{FF2B5EF4-FFF2-40B4-BE49-F238E27FC236}">
                <a16:creationId xmlns:a16="http://schemas.microsoft.com/office/drawing/2014/main" id="{82C6BF4B-A56A-CA30-1FB6-3C532501BB4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TR"/>
          </a:p>
        </p:txBody>
      </p:sp>
    </p:spTree>
    <p:extLst>
      <p:ext uri="{BB962C8B-B14F-4D97-AF65-F5344CB8AC3E}">
        <p14:creationId xmlns:p14="http://schemas.microsoft.com/office/powerpoint/2010/main" val="141169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60A9-51BA-64CA-6474-FCF92F1D7F62}"/>
              </a:ext>
            </a:extLst>
          </p:cNvPr>
          <p:cNvSpPr>
            <a:spLocks noGrp="1"/>
          </p:cNvSpPr>
          <p:nvPr>
            <p:ph type="title"/>
          </p:nvPr>
        </p:nvSpPr>
        <p:spPr/>
        <p:txBody>
          <a:bodyPr/>
          <a:lstStyle/>
          <a:p>
            <a:r>
              <a:rPr lang="en-US" dirty="0"/>
              <a:t>Can be installed with helm</a:t>
            </a:r>
            <a:endParaRPr lang="en-TR" dirty="0"/>
          </a:p>
        </p:txBody>
      </p:sp>
      <p:pic>
        <p:nvPicPr>
          <p:cNvPr id="5" name="Content Placeholder 4" descr="A screenshot of a computer&#10;&#10;Description automatically generated">
            <a:extLst>
              <a:ext uri="{FF2B5EF4-FFF2-40B4-BE49-F238E27FC236}">
                <a16:creationId xmlns:a16="http://schemas.microsoft.com/office/drawing/2014/main" id="{63171756-8280-8778-FD84-F48F74415772}"/>
              </a:ext>
            </a:extLst>
          </p:cNvPr>
          <p:cNvPicPr>
            <a:picLocks noGrp="1" noChangeAspect="1"/>
          </p:cNvPicPr>
          <p:nvPr>
            <p:ph idx="1"/>
          </p:nvPr>
        </p:nvPicPr>
        <p:blipFill>
          <a:blip r:embed="rId2"/>
          <a:stretch>
            <a:fillRect/>
          </a:stretch>
        </p:blipFill>
        <p:spPr>
          <a:xfrm>
            <a:off x="977218" y="1690688"/>
            <a:ext cx="8970738" cy="4351338"/>
          </a:xfrm>
        </p:spPr>
      </p:pic>
    </p:spTree>
    <p:extLst>
      <p:ext uri="{BB962C8B-B14F-4D97-AF65-F5344CB8AC3E}">
        <p14:creationId xmlns:p14="http://schemas.microsoft.com/office/powerpoint/2010/main" val="168634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0E961-7FA3-07A1-C31A-724C62EA793B}"/>
              </a:ext>
            </a:extLst>
          </p:cNvPr>
          <p:cNvSpPr>
            <a:spLocks noGrp="1"/>
          </p:cNvSpPr>
          <p:nvPr>
            <p:ph type="title"/>
          </p:nvPr>
        </p:nvSpPr>
        <p:spPr/>
        <p:txBody>
          <a:bodyPr/>
          <a:lstStyle/>
          <a:p>
            <a:pPr algn="ctr"/>
            <a:r>
              <a:rPr lang="en-US" dirty="0" err="1"/>
              <a:t>OpenEBS</a:t>
            </a:r>
            <a:endParaRPr lang="en-TR" dirty="0"/>
          </a:p>
        </p:txBody>
      </p:sp>
      <p:sp>
        <p:nvSpPr>
          <p:cNvPr id="3" name="Content Placeholder 2">
            <a:extLst>
              <a:ext uri="{FF2B5EF4-FFF2-40B4-BE49-F238E27FC236}">
                <a16:creationId xmlns:a16="http://schemas.microsoft.com/office/drawing/2014/main" id="{06E3C5A1-36DE-AC05-C85D-6420B02AF0F6}"/>
              </a:ext>
            </a:extLst>
          </p:cNvPr>
          <p:cNvSpPr>
            <a:spLocks noGrp="1"/>
          </p:cNvSpPr>
          <p:nvPr>
            <p:ph idx="1"/>
          </p:nvPr>
        </p:nvSpPr>
        <p:spPr/>
        <p:txBody>
          <a:bodyPr/>
          <a:lstStyle/>
          <a:p>
            <a:r>
              <a:rPr lang="en-US" dirty="0" err="1"/>
              <a:t>OpenEBS</a:t>
            </a:r>
            <a:r>
              <a:rPr lang="en-US" dirty="0"/>
              <a:t> turns any storage available to Kubernetes worker nodes into Local or Replicated Kubernetes Persistent Volumes</a:t>
            </a:r>
          </a:p>
          <a:p>
            <a:r>
              <a:rPr lang="en-US" dirty="0"/>
              <a:t>Can be installed with helm</a:t>
            </a:r>
            <a:endParaRPr lang="en-TR" dirty="0"/>
          </a:p>
        </p:txBody>
      </p:sp>
      <p:pic>
        <p:nvPicPr>
          <p:cNvPr id="6" name="Picture 5" descr="A comparison of a computer hardware system&#10;&#10;Description automatically generated with medium confidence">
            <a:extLst>
              <a:ext uri="{FF2B5EF4-FFF2-40B4-BE49-F238E27FC236}">
                <a16:creationId xmlns:a16="http://schemas.microsoft.com/office/drawing/2014/main" id="{628C449C-57DE-10DC-3AD5-EE5B262E45CF}"/>
              </a:ext>
            </a:extLst>
          </p:cNvPr>
          <p:cNvPicPr>
            <a:picLocks noChangeAspect="1"/>
          </p:cNvPicPr>
          <p:nvPr/>
        </p:nvPicPr>
        <p:blipFill>
          <a:blip r:embed="rId2"/>
          <a:stretch>
            <a:fillRect/>
          </a:stretch>
        </p:blipFill>
        <p:spPr>
          <a:xfrm>
            <a:off x="2146299" y="3225800"/>
            <a:ext cx="7014201" cy="3632200"/>
          </a:xfrm>
          <a:prstGeom prst="rect">
            <a:avLst/>
          </a:prstGeom>
        </p:spPr>
      </p:pic>
    </p:spTree>
    <p:extLst>
      <p:ext uri="{BB962C8B-B14F-4D97-AF65-F5344CB8AC3E}">
        <p14:creationId xmlns:p14="http://schemas.microsoft.com/office/powerpoint/2010/main" val="348415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1EFE-A314-B62C-DEA6-DE8A01955A24}"/>
              </a:ext>
            </a:extLst>
          </p:cNvPr>
          <p:cNvSpPr>
            <a:spLocks noGrp="1"/>
          </p:cNvSpPr>
          <p:nvPr>
            <p:ph type="title"/>
          </p:nvPr>
        </p:nvSpPr>
        <p:spPr>
          <a:xfrm>
            <a:off x="1155700" y="2766218"/>
            <a:ext cx="10515600" cy="1325563"/>
          </a:xfrm>
        </p:spPr>
        <p:txBody>
          <a:bodyPr/>
          <a:lstStyle/>
          <a:p>
            <a:pPr algn="ctr"/>
            <a:r>
              <a:rPr lang="en-US" dirty="0"/>
              <a:t>Container Migration</a:t>
            </a:r>
            <a:endParaRPr lang="en-TR" dirty="0"/>
          </a:p>
        </p:txBody>
      </p:sp>
    </p:spTree>
    <p:extLst>
      <p:ext uri="{BB962C8B-B14F-4D97-AF65-F5344CB8AC3E}">
        <p14:creationId xmlns:p14="http://schemas.microsoft.com/office/powerpoint/2010/main" val="376985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B68A-5044-9EAD-0D19-93B349D19F2F}"/>
              </a:ext>
            </a:extLst>
          </p:cNvPr>
          <p:cNvSpPr>
            <a:spLocks noGrp="1"/>
          </p:cNvSpPr>
          <p:nvPr>
            <p:ph type="title"/>
          </p:nvPr>
        </p:nvSpPr>
        <p:spPr/>
        <p:txBody>
          <a:bodyPr/>
          <a:lstStyle/>
          <a:p>
            <a:pPr algn="ctr"/>
            <a:r>
              <a:rPr lang="en-TR" dirty="0"/>
              <a:t>CRIU</a:t>
            </a:r>
          </a:p>
        </p:txBody>
      </p:sp>
      <p:sp>
        <p:nvSpPr>
          <p:cNvPr id="3" name="Content Placeholder 2">
            <a:extLst>
              <a:ext uri="{FF2B5EF4-FFF2-40B4-BE49-F238E27FC236}">
                <a16:creationId xmlns:a16="http://schemas.microsoft.com/office/drawing/2014/main" id="{8F5FF47B-79A5-28FA-5661-592F185F31C3}"/>
              </a:ext>
            </a:extLst>
          </p:cNvPr>
          <p:cNvSpPr>
            <a:spLocks noGrp="1"/>
          </p:cNvSpPr>
          <p:nvPr>
            <p:ph idx="1"/>
          </p:nvPr>
        </p:nvSpPr>
        <p:spPr/>
        <p:txBody>
          <a:bodyPr>
            <a:normAutofit lnSpcReduction="10000"/>
          </a:bodyPr>
          <a:lstStyle/>
          <a:p>
            <a:r>
              <a:rPr lang="en-US" b="0" i="0" dirty="0">
                <a:solidFill>
                  <a:srgbClr val="202122"/>
                </a:solidFill>
                <a:effectLst/>
                <a:latin typeface="Arial" panose="020B0604020202020204" pitchFamily="34" charset="0"/>
              </a:rPr>
              <a:t>Checkpoint/Restore In </a:t>
            </a:r>
            <a:r>
              <a:rPr lang="en-US" b="0" i="0" dirty="0" err="1">
                <a:solidFill>
                  <a:srgbClr val="202122"/>
                </a:solidFill>
                <a:effectLst/>
                <a:latin typeface="Arial" panose="020B0604020202020204" pitchFamily="34" charset="0"/>
              </a:rPr>
              <a:t>Userspace</a:t>
            </a:r>
            <a:r>
              <a:rPr lang="en-US" b="0" i="0" dirty="0">
                <a:solidFill>
                  <a:srgbClr val="202122"/>
                </a:solidFill>
                <a:effectLst/>
                <a:latin typeface="Arial" panose="020B0604020202020204" pitchFamily="34" charset="0"/>
              </a:rPr>
              <a:t>, or CRIU (pronounced </a:t>
            </a:r>
            <a:r>
              <a:rPr lang="en-US" b="0" i="0" dirty="0" err="1">
                <a:solidFill>
                  <a:srgbClr val="202122"/>
                </a:solidFill>
                <a:effectLst/>
                <a:latin typeface="Arial" panose="020B0604020202020204" pitchFamily="34" charset="0"/>
              </a:rPr>
              <a:t>kree-oo</a:t>
            </a:r>
            <a:r>
              <a:rPr lang="en-US" b="0" i="0" dirty="0">
                <a:solidFill>
                  <a:srgbClr val="202122"/>
                </a:solidFill>
                <a:effectLst/>
                <a:latin typeface="Arial" panose="020B0604020202020204" pitchFamily="34" charset="0"/>
              </a:rPr>
              <a:t>, IPA: /</a:t>
            </a:r>
            <a:r>
              <a:rPr lang="en-US" b="0" i="0" dirty="0" err="1">
                <a:solidFill>
                  <a:srgbClr val="202122"/>
                </a:solidFill>
                <a:effectLst/>
                <a:latin typeface="Arial" panose="020B0604020202020204" pitchFamily="34" charset="0"/>
              </a:rPr>
              <a:t>krɪʊ</a:t>
            </a:r>
            <a:r>
              <a:rPr lang="en-US" b="0" i="0" dirty="0">
                <a:solidFill>
                  <a:srgbClr val="202122"/>
                </a:solidFill>
                <a:effectLst/>
                <a:latin typeface="Arial" panose="020B0604020202020204" pitchFamily="34" charset="0"/>
              </a:rPr>
              <a:t>/, Russian: </a:t>
            </a:r>
            <a:r>
              <a:rPr lang="az-Cyrl-AZ" b="0" i="0" dirty="0">
                <a:solidFill>
                  <a:srgbClr val="202122"/>
                </a:solidFill>
                <a:effectLst/>
                <a:latin typeface="Arial" panose="020B0604020202020204" pitchFamily="34" charset="0"/>
              </a:rPr>
              <a:t>криу), </a:t>
            </a:r>
            <a:r>
              <a:rPr lang="en-US" b="0" i="0" dirty="0">
                <a:solidFill>
                  <a:srgbClr val="202122"/>
                </a:solidFill>
                <a:effectLst/>
                <a:latin typeface="Arial" panose="020B0604020202020204" pitchFamily="34" charset="0"/>
              </a:rPr>
              <a:t>is a Linux software. It can freeze a running container (or an individual application) and checkpoint its state to disk. The data saved can be used to restore the application and run it exactly as it was during the time of the freeze. Using this functionality, application or container live migration, snapshots, remote debugging, and </a:t>
            </a:r>
            <a:r>
              <a:rPr lang="en-US" b="0" i="0" u="none" strike="noStrike" dirty="0">
                <a:solidFill>
                  <a:srgbClr val="0645AD"/>
                </a:solidFill>
                <a:effectLst/>
                <a:latin typeface="Arial" panose="020B0604020202020204" pitchFamily="34" charset="0"/>
                <a:hlinkClick r:id="rId2" tooltip="Usage scenarios"/>
              </a:rPr>
              <a:t>many other things</a:t>
            </a:r>
            <a:r>
              <a:rPr lang="en-US" b="0" i="0" dirty="0">
                <a:solidFill>
                  <a:srgbClr val="202122"/>
                </a:solidFill>
                <a:effectLst/>
                <a:latin typeface="Arial" panose="020B0604020202020204" pitchFamily="34" charset="0"/>
              </a:rPr>
              <a:t> are now possible.</a:t>
            </a:r>
            <a:endParaRPr lang="en-TR" dirty="0"/>
          </a:p>
          <a:p>
            <a:r>
              <a:rPr lang="en-TR" dirty="0"/>
              <a:t>Dump</a:t>
            </a:r>
          </a:p>
          <a:p>
            <a:r>
              <a:rPr lang="en-TR" dirty="0"/>
              <a:t>Copy</a:t>
            </a:r>
          </a:p>
          <a:p>
            <a:r>
              <a:rPr lang="en-TR" dirty="0"/>
              <a:t>Restore</a:t>
            </a:r>
          </a:p>
        </p:txBody>
      </p:sp>
    </p:spTree>
    <p:extLst>
      <p:ext uri="{BB962C8B-B14F-4D97-AF65-F5344CB8AC3E}">
        <p14:creationId xmlns:p14="http://schemas.microsoft.com/office/powerpoint/2010/main" val="662679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440</TotalTime>
  <Words>586</Words>
  <Application>Microsoft Macintosh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open sans</vt:lpstr>
      <vt:lpstr>SFMono-Regular</vt:lpstr>
      <vt:lpstr>Office Theme</vt:lpstr>
      <vt:lpstr>Storage Options</vt:lpstr>
      <vt:lpstr>CEPH</vt:lpstr>
      <vt:lpstr>LONGHORN</vt:lpstr>
      <vt:lpstr>With Longhorn, you can:</vt:lpstr>
      <vt:lpstr>Longhorn Architecture</vt:lpstr>
      <vt:lpstr>Can be installed with helm</vt:lpstr>
      <vt:lpstr>OpenEBS</vt:lpstr>
      <vt:lpstr>Container Migration</vt:lpstr>
      <vt:lpstr>CRIU</vt:lpstr>
      <vt:lpstr>Kubelet Checkpoint API  </vt:lpstr>
      <vt:lpstr>  How does it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Options</dc:title>
  <dc:creator>Ömer Şafak BEBEK</dc:creator>
  <cp:lastModifiedBy>Ömer Şafak BEBEK</cp:lastModifiedBy>
  <cp:revision>1</cp:revision>
  <dcterms:created xsi:type="dcterms:W3CDTF">2024-05-06T08:12:05Z</dcterms:created>
  <dcterms:modified xsi:type="dcterms:W3CDTF">2024-05-06T15:32:22Z</dcterms:modified>
</cp:coreProperties>
</file>