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6" r:id="rId2"/>
    <p:sldId id="256" r:id="rId3"/>
    <p:sldId id="257" r:id="rId4"/>
    <p:sldId id="258" r:id="rId5"/>
    <p:sldId id="259" r:id="rId6"/>
    <p:sldId id="260" r:id="rId7"/>
    <p:sldId id="261" r:id="rId8"/>
    <p:sldId id="262" r:id="rId9"/>
    <p:sldId id="263" r:id="rId10"/>
    <p:sldId id="264" r:id="rId11"/>
    <p:sldId id="275" r:id="rId12"/>
    <p:sldId id="265" r:id="rId13"/>
    <p:sldId id="266" r:id="rId14"/>
    <p:sldId id="267" r:id="rId15"/>
    <p:sldId id="268" r:id="rId16"/>
    <p:sldId id="269" r:id="rId17"/>
    <p:sldId id="270" r:id="rId18"/>
    <p:sldId id="271" r:id="rId19"/>
    <p:sldId id="272" r:id="rId20"/>
    <p:sldId id="273" r:id="rId21"/>
    <p:sldId id="274" r:id="rId22"/>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31"/>
  </p:normalViewPr>
  <p:slideViewPr>
    <p:cSldViewPr snapToGrid="0">
      <p:cViewPr varScale="1">
        <p:scale>
          <a:sx n="90" d="100"/>
          <a:sy n="90" d="100"/>
        </p:scale>
        <p:origin x="232"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3D5E9-71C0-AC3B-B395-B5C02871CE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R"/>
          </a:p>
        </p:txBody>
      </p:sp>
      <p:sp>
        <p:nvSpPr>
          <p:cNvPr id="3" name="Subtitle 2">
            <a:extLst>
              <a:ext uri="{FF2B5EF4-FFF2-40B4-BE49-F238E27FC236}">
                <a16:creationId xmlns:a16="http://schemas.microsoft.com/office/drawing/2014/main" id="{4CFCF685-6D8A-A885-03B4-A55838EDC6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R"/>
          </a:p>
        </p:txBody>
      </p:sp>
      <p:sp>
        <p:nvSpPr>
          <p:cNvPr id="4" name="Date Placeholder 3">
            <a:extLst>
              <a:ext uri="{FF2B5EF4-FFF2-40B4-BE49-F238E27FC236}">
                <a16:creationId xmlns:a16="http://schemas.microsoft.com/office/drawing/2014/main" id="{2105EB4E-4256-C037-10AA-126309DCFC09}"/>
              </a:ext>
            </a:extLst>
          </p:cNvPr>
          <p:cNvSpPr>
            <a:spLocks noGrp="1"/>
          </p:cNvSpPr>
          <p:nvPr>
            <p:ph type="dt" sz="half" idx="10"/>
          </p:nvPr>
        </p:nvSpPr>
        <p:spPr/>
        <p:txBody>
          <a:bodyPr/>
          <a:lstStyle/>
          <a:p>
            <a:fld id="{AACAA626-161E-7446-AC21-5D8C08784AB5}" type="datetimeFigureOut">
              <a:rPr lang="en-TR" smtClean="0"/>
              <a:t>17.05.2024</a:t>
            </a:fld>
            <a:endParaRPr lang="en-TR"/>
          </a:p>
        </p:txBody>
      </p:sp>
      <p:sp>
        <p:nvSpPr>
          <p:cNvPr id="5" name="Footer Placeholder 4">
            <a:extLst>
              <a:ext uri="{FF2B5EF4-FFF2-40B4-BE49-F238E27FC236}">
                <a16:creationId xmlns:a16="http://schemas.microsoft.com/office/drawing/2014/main" id="{DA596C63-2462-7828-4A77-817446145AF3}"/>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18809A59-EC3B-BF31-EE44-46D84F4077FF}"/>
              </a:ext>
            </a:extLst>
          </p:cNvPr>
          <p:cNvSpPr>
            <a:spLocks noGrp="1"/>
          </p:cNvSpPr>
          <p:nvPr>
            <p:ph type="sldNum" sz="quarter" idx="12"/>
          </p:nvPr>
        </p:nvSpPr>
        <p:spPr/>
        <p:txBody>
          <a:bodyPr/>
          <a:lstStyle/>
          <a:p>
            <a:fld id="{E28904D3-7500-6943-93D2-DFFE6A8030EE}" type="slidenum">
              <a:rPr lang="en-TR" smtClean="0"/>
              <a:t>‹#›</a:t>
            </a:fld>
            <a:endParaRPr lang="en-TR"/>
          </a:p>
        </p:txBody>
      </p:sp>
    </p:spTree>
    <p:extLst>
      <p:ext uri="{BB962C8B-B14F-4D97-AF65-F5344CB8AC3E}">
        <p14:creationId xmlns:p14="http://schemas.microsoft.com/office/powerpoint/2010/main" val="214327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995A2-09A5-42A5-8B3F-99A6278D24BD}"/>
              </a:ext>
            </a:extLst>
          </p:cNvPr>
          <p:cNvSpPr>
            <a:spLocks noGrp="1"/>
          </p:cNvSpPr>
          <p:nvPr>
            <p:ph type="title"/>
          </p:nvPr>
        </p:nvSpPr>
        <p:spPr/>
        <p:txBody>
          <a:bodyPr/>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D2CB2976-D305-8D89-117C-D8CEBF0A90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A1D06951-81DE-1A11-119A-3A718AE6D14E}"/>
              </a:ext>
            </a:extLst>
          </p:cNvPr>
          <p:cNvSpPr>
            <a:spLocks noGrp="1"/>
          </p:cNvSpPr>
          <p:nvPr>
            <p:ph type="dt" sz="half" idx="10"/>
          </p:nvPr>
        </p:nvSpPr>
        <p:spPr/>
        <p:txBody>
          <a:bodyPr/>
          <a:lstStyle/>
          <a:p>
            <a:fld id="{AACAA626-161E-7446-AC21-5D8C08784AB5}" type="datetimeFigureOut">
              <a:rPr lang="en-TR" smtClean="0"/>
              <a:t>17.05.2024</a:t>
            </a:fld>
            <a:endParaRPr lang="en-TR"/>
          </a:p>
        </p:txBody>
      </p:sp>
      <p:sp>
        <p:nvSpPr>
          <p:cNvPr id="5" name="Footer Placeholder 4">
            <a:extLst>
              <a:ext uri="{FF2B5EF4-FFF2-40B4-BE49-F238E27FC236}">
                <a16:creationId xmlns:a16="http://schemas.microsoft.com/office/drawing/2014/main" id="{10DCD049-A81D-6FD7-B4F9-C6AFC7192A7B}"/>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1B9FB492-139C-4C29-E116-82A5965D2731}"/>
              </a:ext>
            </a:extLst>
          </p:cNvPr>
          <p:cNvSpPr>
            <a:spLocks noGrp="1"/>
          </p:cNvSpPr>
          <p:nvPr>
            <p:ph type="sldNum" sz="quarter" idx="12"/>
          </p:nvPr>
        </p:nvSpPr>
        <p:spPr/>
        <p:txBody>
          <a:bodyPr/>
          <a:lstStyle/>
          <a:p>
            <a:fld id="{E28904D3-7500-6943-93D2-DFFE6A8030EE}" type="slidenum">
              <a:rPr lang="en-TR" smtClean="0"/>
              <a:t>‹#›</a:t>
            </a:fld>
            <a:endParaRPr lang="en-TR"/>
          </a:p>
        </p:txBody>
      </p:sp>
    </p:spTree>
    <p:extLst>
      <p:ext uri="{BB962C8B-B14F-4D97-AF65-F5344CB8AC3E}">
        <p14:creationId xmlns:p14="http://schemas.microsoft.com/office/powerpoint/2010/main" val="4223990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5F04ED-40A0-D106-974E-1B94FA0C42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74276622-1F7E-0985-EAF3-028836E21E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0B903A50-0D04-D6A5-D4EF-CFE4A9943C29}"/>
              </a:ext>
            </a:extLst>
          </p:cNvPr>
          <p:cNvSpPr>
            <a:spLocks noGrp="1"/>
          </p:cNvSpPr>
          <p:nvPr>
            <p:ph type="dt" sz="half" idx="10"/>
          </p:nvPr>
        </p:nvSpPr>
        <p:spPr/>
        <p:txBody>
          <a:bodyPr/>
          <a:lstStyle/>
          <a:p>
            <a:fld id="{AACAA626-161E-7446-AC21-5D8C08784AB5}" type="datetimeFigureOut">
              <a:rPr lang="en-TR" smtClean="0"/>
              <a:t>17.05.2024</a:t>
            </a:fld>
            <a:endParaRPr lang="en-TR"/>
          </a:p>
        </p:txBody>
      </p:sp>
      <p:sp>
        <p:nvSpPr>
          <p:cNvPr id="5" name="Footer Placeholder 4">
            <a:extLst>
              <a:ext uri="{FF2B5EF4-FFF2-40B4-BE49-F238E27FC236}">
                <a16:creationId xmlns:a16="http://schemas.microsoft.com/office/drawing/2014/main" id="{4C448A92-F5B8-5698-DA4D-6C3E83BBA805}"/>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BCC0AAEC-269B-C263-C0B2-FC367A3DE0D4}"/>
              </a:ext>
            </a:extLst>
          </p:cNvPr>
          <p:cNvSpPr>
            <a:spLocks noGrp="1"/>
          </p:cNvSpPr>
          <p:nvPr>
            <p:ph type="sldNum" sz="quarter" idx="12"/>
          </p:nvPr>
        </p:nvSpPr>
        <p:spPr/>
        <p:txBody>
          <a:bodyPr/>
          <a:lstStyle/>
          <a:p>
            <a:fld id="{E28904D3-7500-6943-93D2-DFFE6A8030EE}" type="slidenum">
              <a:rPr lang="en-TR" smtClean="0"/>
              <a:t>‹#›</a:t>
            </a:fld>
            <a:endParaRPr lang="en-TR"/>
          </a:p>
        </p:txBody>
      </p:sp>
    </p:spTree>
    <p:extLst>
      <p:ext uri="{BB962C8B-B14F-4D97-AF65-F5344CB8AC3E}">
        <p14:creationId xmlns:p14="http://schemas.microsoft.com/office/powerpoint/2010/main" val="3916746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D5836-DAD6-188E-F0D1-491767750A71}"/>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585AD895-C2C2-61F5-791F-8E50893186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0D0F82AF-043A-7710-36B3-5E1BE676636F}"/>
              </a:ext>
            </a:extLst>
          </p:cNvPr>
          <p:cNvSpPr>
            <a:spLocks noGrp="1"/>
          </p:cNvSpPr>
          <p:nvPr>
            <p:ph type="dt" sz="half" idx="10"/>
          </p:nvPr>
        </p:nvSpPr>
        <p:spPr/>
        <p:txBody>
          <a:bodyPr/>
          <a:lstStyle/>
          <a:p>
            <a:fld id="{AACAA626-161E-7446-AC21-5D8C08784AB5}" type="datetimeFigureOut">
              <a:rPr lang="en-TR" smtClean="0"/>
              <a:t>17.05.2024</a:t>
            </a:fld>
            <a:endParaRPr lang="en-TR"/>
          </a:p>
        </p:txBody>
      </p:sp>
      <p:sp>
        <p:nvSpPr>
          <p:cNvPr id="5" name="Footer Placeholder 4">
            <a:extLst>
              <a:ext uri="{FF2B5EF4-FFF2-40B4-BE49-F238E27FC236}">
                <a16:creationId xmlns:a16="http://schemas.microsoft.com/office/drawing/2014/main" id="{5F1797B5-84A7-6C92-9E9D-5A906FBBEB6D}"/>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6E168915-1827-9707-4308-BC522343F737}"/>
              </a:ext>
            </a:extLst>
          </p:cNvPr>
          <p:cNvSpPr>
            <a:spLocks noGrp="1"/>
          </p:cNvSpPr>
          <p:nvPr>
            <p:ph type="sldNum" sz="quarter" idx="12"/>
          </p:nvPr>
        </p:nvSpPr>
        <p:spPr/>
        <p:txBody>
          <a:bodyPr/>
          <a:lstStyle/>
          <a:p>
            <a:fld id="{E28904D3-7500-6943-93D2-DFFE6A8030EE}" type="slidenum">
              <a:rPr lang="en-TR" smtClean="0"/>
              <a:t>‹#›</a:t>
            </a:fld>
            <a:endParaRPr lang="en-TR"/>
          </a:p>
        </p:txBody>
      </p:sp>
    </p:spTree>
    <p:extLst>
      <p:ext uri="{BB962C8B-B14F-4D97-AF65-F5344CB8AC3E}">
        <p14:creationId xmlns:p14="http://schemas.microsoft.com/office/powerpoint/2010/main" val="580647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7F9AB-9910-7509-8F02-9EB86CC961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R"/>
          </a:p>
        </p:txBody>
      </p:sp>
      <p:sp>
        <p:nvSpPr>
          <p:cNvPr id="3" name="Text Placeholder 2">
            <a:extLst>
              <a:ext uri="{FF2B5EF4-FFF2-40B4-BE49-F238E27FC236}">
                <a16:creationId xmlns:a16="http://schemas.microsoft.com/office/drawing/2014/main" id="{F2AAD3CF-7F76-3916-F451-EC310BAD159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0C2380-7B3A-39FB-C1D5-E04EC4050BBB}"/>
              </a:ext>
            </a:extLst>
          </p:cNvPr>
          <p:cNvSpPr>
            <a:spLocks noGrp="1"/>
          </p:cNvSpPr>
          <p:nvPr>
            <p:ph type="dt" sz="half" idx="10"/>
          </p:nvPr>
        </p:nvSpPr>
        <p:spPr/>
        <p:txBody>
          <a:bodyPr/>
          <a:lstStyle/>
          <a:p>
            <a:fld id="{AACAA626-161E-7446-AC21-5D8C08784AB5}" type="datetimeFigureOut">
              <a:rPr lang="en-TR" smtClean="0"/>
              <a:t>17.05.2024</a:t>
            </a:fld>
            <a:endParaRPr lang="en-TR"/>
          </a:p>
        </p:txBody>
      </p:sp>
      <p:sp>
        <p:nvSpPr>
          <p:cNvPr id="5" name="Footer Placeholder 4">
            <a:extLst>
              <a:ext uri="{FF2B5EF4-FFF2-40B4-BE49-F238E27FC236}">
                <a16:creationId xmlns:a16="http://schemas.microsoft.com/office/drawing/2014/main" id="{1CC0A283-61F1-68B1-B320-B1EBD9F98617}"/>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5FC7AB00-F842-F182-C094-BCA329A25EC0}"/>
              </a:ext>
            </a:extLst>
          </p:cNvPr>
          <p:cNvSpPr>
            <a:spLocks noGrp="1"/>
          </p:cNvSpPr>
          <p:nvPr>
            <p:ph type="sldNum" sz="quarter" idx="12"/>
          </p:nvPr>
        </p:nvSpPr>
        <p:spPr/>
        <p:txBody>
          <a:bodyPr/>
          <a:lstStyle/>
          <a:p>
            <a:fld id="{E28904D3-7500-6943-93D2-DFFE6A8030EE}" type="slidenum">
              <a:rPr lang="en-TR" smtClean="0"/>
              <a:t>‹#›</a:t>
            </a:fld>
            <a:endParaRPr lang="en-TR"/>
          </a:p>
        </p:txBody>
      </p:sp>
    </p:spTree>
    <p:extLst>
      <p:ext uri="{BB962C8B-B14F-4D97-AF65-F5344CB8AC3E}">
        <p14:creationId xmlns:p14="http://schemas.microsoft.com/office/powerpoint/2010/main" val="3219769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329D-1A31-A0E6-13EC-9294BF60FF80}"/>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AA99B7ED-509F-7FEF-4393-E7A795A429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Content Placeholder 3">
            <a:extLst>
              <a:ext uri="{FF2B5EF4-FFF2-40B4-BE49-F238E27FC236}">
                <a16:creationId xmlns:a16="http://schemas.microsoft.com/office/drawing/2014/main" id="{10FE003E-C12C-D0BE-6EC6-D76CC1A247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Date Placeholder 4">
            <a:extLst>
              <a:ext uri="{FF2B5EF4-FFF2-40B4-BE49-F238E27FC236}">
                <a16:creationId xmlns:a16="http://schemas.microsoft.com/office/drawing/2014/main" id="{D92AECC3-A2CC-CA05-7174-91461934471A}"/>
              </a:ext>
            </a:extLst>
          </p:cNvPr>
          <p:cNvSpPr>
            <a:spLocks noGrp="1"/>
          </p:cNvSpPr>
          <p:nvPr>
            <p:ph type="dt" sz="half" idx="10"/>
          </p:nvPr>
        </p:nvSpPr>
        <p:spPr/>
        <p:txBody>
          <a:bodyPr/>
          <a:lstStyle/>
          <a:p>
            <a:fld id="{AACAA626-161E-7446-AC21-5D8C08784AB5}" type="datetimeFigureOut">
              <a:rPr lang="en-TR" smtClean="0"/>
              <a:t>17.05.2024</a:t>
            </a:fld>
            <a:endParaRPr lang="en-TR"/>
          </a:p>
        </p:txBody>
      </p:sp>
      <p:sp>
        <p:nvSpPr>
          <p:cNvPr id="6" name="Footer Placeholder 5">
            <a:extLst>
              <a:ext uri="{FF2B5EF4-FFF2-40B4-BE49-F238E27FC236}">
                <a16:creationId xmlns:a16="http://schemas.microsoft.com/office/drawing/2014/main" id="{948A357E-2D48-E0C7-63B3-96628F1988A3}"/>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42D75D21-118B-080F-B914-003B17284F08}"/>
              </a:ext>
            </a:extLst>
          </p:cNvPr>
          <p:cNvSpPr>
            <a:spLocks noGrp="1"/>
          </p:cNvSpPr>
          <p:nvPr>
            <p:ph type="sldNum" sz="quarter" idx="12"/>
          </p:nvPr>
        </p:nvSpPr>
        <p:spPr/>
        <p:txBody>
          <a:bodyPr/>
          <a:lstStyle/>
          <a:p>
            <a:fld id="{E28904D3-7500-6943-93D2-DFFE6A8030EE}" type="slidenum">
              <a:rPr lang="en-TR" smtClean="0"/>
              <a:t>‹#›</a:t>
            </a:fld>
            <a:endParaRPr lang="en-TR"/>
          </a:p>
        </p:txBody>
      </p:sp>
    </p:spTree>
    <p:extLst>
      <p:ext uri="{BB962C8B-B14F-4D97-AF65-F5344CB8AC3E}">
        <p14:creationId xmlns:p14="http://schemas.microsoft.com/office/powerpoint/2010/main" val="533248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909BB-F745-D4EA-A116-3AC788EAE94E}"/>
              </a:ext>
            </a:extLst>
          </p:cNvPr>
          <p:cNvSpPr>
            <a:spLocks noGrp="1"/>
          </p:cNvSpPr>
          <p:nvPr>
            <p:ph type="title"/>
          </p:nvPr>
        </p:nvSpPr>
        <p:spPr>
          <a:xfrm>
            <a:off x="839788" y="365125"/>
            <a:ext cx="10515600" cy="1325563"/>
          </a:xfrm>
        </p:spPr>
        <p:txBody>
          <a:bodyPr/>
          <a:lstStyle/>
          <a:p>
            <a:r>
              <a:rPr lang="en-US"/>
              <a:t>Click to edit Master title style</a:t>
            </a:r>
            <a:endParaRPr lang="en-TR"/>
          </a:p>
        </p:txBody>
      </p:sp>
      <p:sp>
        <p:nvSpPr>
          <p:cNvPr id="3" name="Text Placeholder 2">
            <a:extLst>
              <a:ext uri="{FF2B5EF4-FFF2-40B4-BE49-F238E27FC236}">
                <a16:creationId xmlns:a16="http://schemas.microsoft.com/office/drawing/2014/main" id="{D0CDC9C5-A89E-033C-A2F9-B0546EAB54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D02C13-05F1-337A-8784-179B5B9CCF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Text Placeholder 4">
            <a:extLst>
              <a:ext uri="{FF2B5EF4-FFF2-40B4-BE49-F238E27FC236}">
                <a16:creationId xmlns:a16="http://schemas.microsoft.com/office/drawing/2014/main" id="{6726BE7E-35A4-BCFC-8176-D4B70D4C8A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550B30-3931-7C3F-7A4D-6D401345E5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7" name="Date Placeholder 6">
            <a:extLst>
              <a:ext uri="{FF2B5EF4-FFF2-40B4-BE49-F238E27FC236}">
                <a16:creationId xmlns:a16="http://schemas.microsoft.com/office/drawing/2014/main" id="{C18859B5-3665-75C7-94F9-98B8695E1946}"/>
              </a:ext>
            </a:extLst>
          </p:cNvPr>
          <p:cNvSpPr>
            <a:spLocks noGrp="1"/>
          </p:cNvSpPr>
          <p:nvPr>
            <p:ph type="dt" sz="half" idx="10"/>
          </p:nvPr>
        </p:nvSpPr>
        <p:spPr/>
        <p:txBody>
          <a:bodyPr/>
          <a:lstStyle/>
          <a:p>
            <a:fld id="{AACAA626-161E-7446-AC21-5D8C08784AB5}" type="datetimeFigureOut">
              <a:rPr lang="en-TR" smtClean="0"/>
              <a:t>17.05.2024</a:t>
            </a:fld>
            <a:endParaRPr lang="en-TR"/>
          </a:p>
        </p:txBody>
      </p:sp>
      <p:sp>
        <p:nvSpPr>
          <p:cNvPr id="8" name="Footer Placeholder 7">
            <a:extLst>
              <a:ext uri="{FF2B5EF4-FFF2-40B4-BE49-F238E27FC236}">
                <a16:creationId xmlns:a16="http://schemas.microsoft.com/office/drawing/2014/main" id="{C14D6A45-86A6-433C-C983-7D6D3A03CC31}"/>
              </a:ext>
            </a:extLst>
          </p:cNvPr>
          <p:cNvSpPr>
            <a:spLocks noGrp="1"/>
          </p:cNvSpPr>
          <p:nvPr>
            <p:ph type="ftr" sz="quarter" idx="11"/>
          </p:nvPr>
        </p:nvSpPr>
        <p:spPr/>
        <p:txBody>
          <a:bodyPr/>
          <a:lstStyle/>
          <a:p>
            <a:endParaRPr lang="en-TR"/>
          </a:p>
        </p:txBody>
      </p:sp>
      <p:sp>
        <p:nvSpPr>
          <p:cNvPr id="9" name="Slide Number Placeholder 8">
            <a:extLst>
              <a:ext uri="{FF2B5EF4-FFF2-40B4-BE49-F238E27FC236}">
                <a16:creationId xmlns:a16="http://schemas.microsoft.com/office/drawing/2014/main" id="{6B08D750-2BF9-01D9-BDFE-4A23B4A8DDF3}"/>
              </a:ext>
            </a:extLst>
          </p:cNvPr>
          <p:cNvSpPr>
            <a:spLocks noGrp="1"/>
          </p:cNvSpPr>
          <p:nvPr>
            <p:ph type="sldNum" sz="quarter" idx="12"/>
          </p:nvPr>
        </p:nvSpPr>
        <p:spPr/>
        <p:txBody>
          <a:bodyPr/>
          <a:lstStyle/>
          <a:p>
            <a:fld id="{E28904D3-7500-6943-93D2-DFFE6A8030EE}" type="slidenum">
              <a:rPr lang="en-TR" smtClean="0"/>
              <a:t>‹#›</a:t>
            </a:fld>
            <a:endParaRPr lang="en-TR"/>
          </a:p>
        </p:txBody>
      </p:sp>
    </p:spTree>
    <p:extLst>
      <p:ext uri="{BB962C8B-B14F-4D97-AF65-F5344CB8AC3E}">
        <p14:creationId xmlns:p14="http://schemas.microsoft.com/office/powerpoint/2010/main" val="1841656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A2F33-538D-0F28-A095-475A7C27BC49}"/>
              </a:ext>
            </a:extLst>
          </p:cNvPr>
          <p:cNvSpPr>
            <a:spLocks noGrp="1"/>
          </p:cNvSpPr>
          <p:nvPr>
            <p:ph type="title"/>
          </p:nvPr>
        </p:nvSpPr>
        <p:spPr/>
        <p:txBody>
          <a:bodyPr/>
          <a:lstStyle/>
          <a:p>
            <a:r>
              <a:rPr lang="en-US"/>
              <a:t>Click to edit Master title style</a:t>
            </a:r>
            <a:endParaRPr lang="en-TR"/>
          </a:p>
        </p:txBody>
      </p:sp>
      <p:sp>
        <p:nvSpPr>
          <p:cNvPr id="3" name="Date Placeholder 2">
            <a:extLst>
              <a:ext uri="{FF2B5EF4-FFF2-40B4-BE49-F238E27FC236}">
                <a16:creationId xmlns:a16="http://schemas.microsoft.com/office/drawing/2014/main" id="{87DA5A49-02AB-A706-C5D6-89611F38E87A}"/>
              </a:ext>
            </a:extLst>
          </p:cNvPr>
          <p:cNvSpPr>
            <a:spLocks noGrp="1"/>
          </p:cNvSpPr>
          <p:nvPr>
            <p:ph type="dt" sz="half" idx="10"/>
          </p:nvPr>
        </p:nvSpPr>
        <p:spPr/>
        <p:txBody>
          <a:bodyPr/>
          <a:lstStyle/>
          <a:p>
            <a:fld id="{AACAA626-161E-7446-AC21-5D8C08784AB5}" type="datetimeFigureOut">
              <a:rPr lang="en-TR" smtClean="0"/>
              <a:t>17.05.2024</a:t>
            </a:fld>
            <a:endParaRPr lang="en-TR"/>
          </a:p>
        </p:txBody>
      </p:sp>
      <p:sp>
        <p:nvSpPr>
          <p:cNvPr id="4" name="Footer Placeholder 3">
            <a:extLst>
              <a:ext uri="{FF2B5EF4-FFF2-40B4-BE49-F238E27FC236}">
                <a16:creationId xmlns:a16="http://schemas.microsoft.com/office/drawing/2014/main" id="{1F184058-469D-C62F-A095-BF8135FC383E}"/>
              </a:ext>
            </a:extLst>
          </p:cNvPr>
          <p:cNvSpPr>
            <a:spLocks noGrp="1"/>
          </p:cNvSpPr>
          <p:nvPr>
            <p:ph type="ftr" sz="quarter" idx="11"/>
          </p:nvPr>
        </p:nvSpPr>
        <p:spPr/>
        <p:txBody>
          <a:bodyPr/>
          <a:lstStyle/>
          <a:p>
            <a:endParaRPr lang="en-TR"/>
          </a:p>
        </p:txBody>
      </p:sp>
      <p:sp>
        <p:nvSpPr>
          <p:cNvPr id="5" name="Slide Number Placeholder 4">
            <a:extLst>
              <a:ext uri="{FF2B5EF4-FFF2-40B4-BE49-F238E27FC236}">
                <a16:creationId xmlns:a16="http://schemas.microsoft.com/office/drawing/2014/main" id="{D0B04A90-E7B9-CD0D-F84C-2DD4D1F8B37F}"/>
              </a:ext>
            </a:extLst>
          </p:cNvPr>
          <p:cNvSpPr>
            <a:spLocks noGrp="1"/>
          </p:cNvSpPr>
          <p:nvPr>
            <p:ph type="sldNum" sz="quarter" idx="12"/>
          </p:nvPr>
        </p:nvSpPr>
        <p:spPr/>
        <p:txBody>
          <a:bodyPr/>
          <a:lstStyle/>
          <a:p>
            <a:fld id="{E28904D3-7500-6943-93D2-DFFE6A8030EE}" type="slidenum">
              <a:rPr lang="en-TR" smtClean="0"/>
              <a:t>‹#›</a:t>
            </a:fld>
            <a:endParaRPr lang="en-TR"/>
          </a:p>
        </p:txBody>
      </p:sp>
    </p:spTree>
    <p:extLst>
      <p:ext uri="{BB962C8B-B14F-4D97-AF65-F5344CB8AC3E}">
        <p14:creationId xmlns:p14="http://schemas.microsoft.com/office/powerpoint/2010/main" val="1752243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5727DA-8C57-B2A5-0013-BB7B1289E89E}"/>
              </a:ext>
            </a:extLst>
          </p:cNvPr>
          <p:cNvSpPr>
            <a:spLocks noGrp="1"/>
          </p:cNvSpPr>
          <p:nvPr>
            <p:ph type="dt" sz="half" idx="10"/>
          </p:nvPr>
        </p:nvSpPr>
        <p:spPr/>
        <p:txBody>
          <a:bodyPr/>
          <a:lstStyle/>
          <a:p>
            <a:fld id="{AACAA626-161E-7446-AC21-5D8C08784AB5}" type="datetimeFigureOut">
              <a:rPr lang="en-TR" smtClean="0"/>
              <a:t>17.05.2024</a:t>
            </a:fld>
            <a:endParaRPr lang="en-TR"/>
          </a:p>
        </p:txBody>
      </p:sp>
      <p:sp>
        <p:nvSpPr>
          <p:cNvPr id="3" name="Footer Placeholder 2">
            <a:extLst>
              <a:ext uri="{FF2B5EF4-FFF2-40B4-BE49-F238E27FC236}">
                <a16:creationId xmlns:a16="http://schemas.microsoft.com/office/drawing/2014/main" id="{E750DE3C-137F-9293-2CFF-90E173672635}"/>
              </a:ext>
            </a:extLst>
          </p:cNvPr>
          <p:cNvSpPr>
            <a:spLocks noGrp="1"/>
          </p:cNvSpPr>
          <p:nvPr>
            <p:ph type="ftr" sz="quarter" idx="11"/>
          </p:nvPr>
        </p:nvSpPr>
        <p:spPr/>
        <p:txBody>
          <a:bodyPr/>
          <a:lstStyle/>
          <a:p>
            <a:endParaRPr lang="en-TR"/>
          </a:p>
        </p:txBody>
      </p:sp>
      <p:sp>
        <p:nvSpPr>
          <p:cNvPr id="4" name="Slide Number Placeholder 3">
            <a:extLst>
              <a:ext uri="{FF2B5EF4-FFF2-40B4-BE49-F238E27FC236}">
                <a16:creationId xmlns:a16="http://schemas.microsoft.com/office/drawing/2014/main" id="{8FE9AFBD-AE1A-8235-8D38-DF553D70AD43}"/>
              </a:ext>
            </a:extLst>
          </p:cNvPr>
          <p:cNvSpPr>
            <a:spLocks noGrp="1"/>
          </p:cNvSpPr>
          <p:nvPr>
            <p:ph type="sldNum" sz="quarter" idx="12"/>
          </p:nvPr>
        </p:nvSpPr>
        <p:spPr/>
        <p:txBody>
          <a:bodyPr/>
          <a:lstStyle/>
          <a:p>
            <a:fld id="{E28904D3-7500-6943-93D2-DFFE6A8030EE}" type="slidenum">
              <a:rPr lang="en-TR" smtClean="0"/>
              <a:t>‹#›</a:t>
            </a:fld>
            <a:endParaRPr lang="en-TR"/>
          </a:p>
        </p:txBody>
      </p:sp>
    </p:spTree>
    <p:extLst>
      <p:ext uri="{BB962C8B-B14F-4D97-AF65-F5344CB8AC3E}">
        <p14:creationId xmlns:p14="http://schemas.microsoft.com/office/powerpoint/2010/main" val="3422922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E28FC-F277-5552-D914-CB59FC95E1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Content Placeholder 2">
            <a:extLst>
              <a:ext uri="{FF2B5EF4-FFF2-40B4-BE49-F238E27FC236}">
                <a16:creationId xmlns:a16="http://schemas.microsoft.com/office/drawing/2014/main" id="{337D3DCC-3DF0-6410-2C93-7E6B3F5350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Text Placeholder 3">
            <a:extLst>
              <a:ext uri="{FF2B5EF4-FFF2-40B4-BE49-F238E27FC236}">
                <a16:creationId xmlns:a16="http://schemas.microsoft.com/office/drawing/2014/main" id="{51195B25-F886-84B4-71DD-C4120DC8F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9C93B9-0FCE-5CA0-06C4-3E99B89BA4B9}"/>
              </a:ext>
            </a:extLst>
          </p:cNvPr>
          <p:cNvSpPr>
            <a:spLocks noGrp="1"/>
          </p:cNvSpPr>
          <p:nvPr>
            <p:ph type="dt" sz="half" idx="10"/>
          </p:nvPr>
        </p:nvSpPr>
        <p:spPr/>
        <p:txBody>
          <a:bodyPr/>
          <a:lstStyle/>
          <a:p>
            <a:fld id="{AACAA626-161E-7446-AC21-5D8C08784AB5}" type="datetimeFigureOut">
              <a:rPr lang="en-TR" smtClean="0"/>
              <a:t>17.05.2024</a:t>
            </a:fld>
            <a:endParaRPr lang="en-TR"/>
          </a:p>
        </p:txBody>
      </p:sp>
      <p:sp>
        <p:nvSpPr>
          <p:cNvPr id="6" name="Footer Placeholder 5">
            <a:extLst>
              <a:ext uri="{FF2B5EF4-FFF2-40B4-BE49-F238E27FC236}">
                <a16:creationId xmlns:a16="http://schemas.microsoft.com/office/drawing/2014/main" id="{E5899BBF-8282-2C63-D61E-1459EB482215}"/>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D930F07D-8C5C-E71A-3DDD-749181648544}"/>
              </a:ext>
            </a:extLst>
          </p:cNvPr>
          <p:cNvSpPr>
            <a:spLocks noGrp="1"/>
          </p:cNvSpPr>
          <p:nvPr>
            <p:ph type="sldNum" sz="quarter" idx="12"/>
          </p:nvPr>
        </p:nvSpPr>
        <p:spPr/>
        <p:txBody>
          <a:bodyPr/>
          <a:lstStyle/>
          <a:p>
            <a:fld id="{E28904D3-7500-6943-93D2-DFFE6A8030EE}" type="slidenum">
              <a:rPr lang="en-TR" smtClean="0"/>
              <a:t>‹#›</a:t>
            </a:fld>
            <a:endParaRPr lang="en-TR"/>
          </a:p>
        </p:txBody>
      </p:sp>
    </p:spTree>
    <p:extLst>
      <p:ext uri="{BB962C8B-B14F-4D97-AF65-F5344CB8AC3E}">
        <p14:creationId xmlns:p14="http://schemas.microsoft.com/office/powerpoint/2010/main" val="3731893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194FC-DD2F-7864-AF29-C85C78E150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Picture Placeholder 2">
            <a:extLst>
              <a:ext uri="{FF2B5EF4-FFF2-40B4-BE49-F238E27FC236}">
                <a16:creationId xmlns:a16="http://schemas.microsoft.com/office/drawing/2014/main" id="{E268E083-6D88-FDBB-7381-75ED61A6F8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R"/>
          </a:p>
        </p:txBody>
      </p:sp>
      <p:sp>
        <p:nvSpPr>
          <p:cNvPr id="4" name="Text Placeholder 3">
            <a:extLst>
              <a:ext uri="{FF2B5EF4-FFF2-40B4-BE49-F238E27FC236}">
                <a16:creationId xmlns:a16="http://schemas.microsoft.com/office/drawing/2014/main" id="{20DBD824-C158-083B-86F7-877DC94901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D5B05A-0DFE-A1B5-8EF9-6C1280C8C677}"/>
              </a:ext>
            </a:extLst>
          </p:cNvPr>
          <p:cNvSpPr>
            <a:spLocks noGrp="1"/>
          </p:cNvSpPr>
          <p:nvPr>
            <p:ph type="dt" sz="half" idx="10"/>
          </p:nvPr>
        </p:nvSpPr>
        <p:spPr/>
        <p:txBody>
          <a:bodyPr/>
          <a:lstStyle/>
          <a:p>
            <a:fld id="{AACAA626-161E-7446-AC21-5D8C08784AB5}" type="datetimeFigureOut">
              <a:rPr lang="en-TR" smtClean="0"/>
              <a:t>17.05.2024</a:t>
            </a:fld>
            <a:endParaRPr lang="en-TR"/>
          </a:p>
        </p:txBody>
      </p:sp>
      <p:sp>
        <p:nvSpPr>
          <p:cNvPr id="6" name="Footer Placeholder 5">
            <a:extLst>
              <a:ext uri="{FF2B5EF4-FFF2-40B4-BE49-F238E27FC236}">
                <a16:creationId xmlns:a16="http://schemas.microsoft.com/office/drawing/2014/main" id="{125CABDA-6B97-3F32-EA1E-B08A771D63A5}"/>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5B2D807F-2D65-BE38-0903-6C3B370075DC}"/>
              </a:ext>
            </a:extLst>
          </p:cNvPr>
          <p:cNvSpPr>
            <a:spLocks noGrp="1"/>
          </p:cNvSpPr>
          <p:nvPr>
            <p:ph type="sldNum" sz="quarter" idx="12"/>
          </p:nvPr>
        </p:nvSpPr>
        <p:spPr/>
        <p:txBody>
          <a:bodyPr/>
          <a:lstStyle/>
          <a:p>
            <a:fld id="{E28904D3-7500-6943-93D2-DFFE6A8030EE}" type="slidenum">
              <a:rPr lang="en-TR" smtClean="0"/>
              <a:t>‹#›</a:t>
            </a:fld>
            <a:endParaRPr lang="en-TR"/>
          </a:p>
        </p:txBody>
      </p:sp>
    </p:spTree>
    <p:extLst>
      <p:ext uri="{BB962C8B-B14F-4D97-AF65-F5344CB8AC3E}">
        <p14:creationId xmlns:p14="http://schemas.microsoft.com/office/powerpoint/2010/main" val="1895600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A8543C-D2B4-5B07-55A1-7DC5570783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R"/>
          </a:p>
        </p:txBody>
      </p:sp>
      <p:sp>
        <p:nvSpPr>
          <p:cNvPr id="3" name="Text Placeholder 2">
            <a:extLst>
              <a:ext uri="{FF2B5EF4-FFF2-40B4-BE49-F238E27FC236}">
                <a16:creationId xmlns:a16="http://schemas.microsoft.com/office/drawing/2014/main" id="{29BB8178-1D46-5456-BB2A-8E29C12614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C9A43A7C-C305-739C-FC15-6F47687217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ACAA626-161E-7446-AC21-5D8C08784AB5}" type="datetimeFigureOut">
              <a:rPr lang="en-TR" smtClean="0"/>
              <a:t>17.05.2024</a:t>
            </a:fld>
            <a:endParaRPr lang="en-TR"/>
          </a:p>
        </p:txBody>
      </p:sp>
      <p:sp>
        <p:nvSpPr>
          <p:cNvPr id="5" name="Footer Placeholder 4">
            <a:extLst>
              <a:ext uri="{FF2B5EF4-FFF2-40B4-BE49-F238E27FC236}">
                <a16:creationId xmlns:a16="http://schemas.microsoft.com/office/drawing/2014/main" id="{F45290CC-4C60-7DAB-E236-F0A3526DFA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TR"/>
          </a:p>
        </p:txBody>
      </p:sp>
      <p:sp>
        <p:nvSpPr>
          <p:cNvPr id="6" name="Slide Number Placeholder 5">
            <a:extLst>
              <a:ext uri="{FF2B5EF4-FFF2-40B4-BE49-F238E27FC236}">
                <a16:creationId xmlns:a16="http://schemas.microsoft.com/office/drawing/2014/main" id="{BBA7C91F-7C22-3345-7779-99467079EB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28904D3-7500-6943-93D2-DFFE6A8030EE}" type="slidenum">
              <a:rPr lang="en-TR" smtClean="0"/>
              <a:t>‹#›</a:t>
            </a:fld>
            <a:endParaRPr lang="en-TR"/>
          </a:p>
        </p:txBody>
      </p:sp>
    </p:spTree>
    <p:extLst>
      <p:ext uri="{BB962C8B-B14F-4D97-AF65-F5344CB8AC3E}">
        <p14:creationId xmlns:p14="http://schemas.microsoft.com/office/powerpoint/2010/main" val="3620976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volsync.readthedocs.io/en/stable/design/a-case-for.html#case-1-async-dr"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volsync.readthedocs.io/en/stable/design/a-case-for.html#case-2-off-site-analytic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volsync.readthedocs.io/en/stable/design/a-case-for.html#case-3-testing-w-production-dat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volsync.readthedocs.io/en/stable/design/a-case-for.html#case-4-application-migr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postgresql.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A90178-E5BD-68BA-138D-1D8F649D046F}"/>
              </a:ext>
            </a:extLst>
          </p:cNvPr>
          <p:cNvSpPr>
            <a:spLocks noGrp="1"/>
          </p:cNvSpPr>
          <p:nvPr>
            <p:ph idx="1"/>
          </p:nvPr>
        </p:nvSpPr>
        <p:spPr>
          <a:xfrm>
            <a:off x="838200" y="328613"/>
            <a:ext cx="10515600" cy="5848350"/>
          </a:xfrm>
        </p:spPr>
        <p:txBody>
          <a:bodyPr/>
          <a:lstStyle/>
          <a:p>
            <a:r>
              <a:rPr lang="en-TR" dirty="0"/>
              <a:t>CloudNativePG</a:t>
            </a:r>
          </a:p>
          <a:p>
            <a:r>
              <a:rPr lang="en-TR" dirty="0"/>
              <a:t>VolSync</a:t>
            </a:r>
          </a:p>
          <a:p>
            <a:r>
              <a:rPr lang="en-TR" dirty="0"/>
              <a:t>PortWorx</a:t>
            </a:r>
          </a:p>
          <a:p>
            <a:r>
              <a:rPr lang="en-TR" dirty="0"/>
              <a:t>Migration</a:t>
            </a:r>
          </a:p>
        </p:txBody>
      </p:sp>
    </p:spTree>
    <p:extLst>
      <p:ext uri="{BB962C8B-B14F-4D97-AF65-F5344CB8AC3E}">
        <p14:creationId xmlns:p14="http://schemas.microsoft.com/office/powerpoint/2010/main" val="1656806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B796B-85D4-AAEF-F84B-21D7C8C2CDDE}"/>
              </a:ext>
            </a:extLst>
          </p:cNvPr>
          <p:cNvSpPr>
            <a:spLocks noGrp="1"/>
          </p:cNvSpPr>
          <p:nvPr>
            <p:ph type="title"/>
          </p:nvPr>
        </p:nvSpPr>
        <p:spPr/>
        <p:txBody>
          <a:bodyPr/>
          <a:lstStyle/>
          <a:p>
            <a:r>
              <a:rPr lang="en-TR" dirty="0"/>
              <a:t>Architecture</a:t>
            </a:r>
          </a:p>
        </p:txBody>
      </p:sp>
      <p:pic>
        <p:nvPicPr>
          <p:cNvPr id="5" name="Content Placeholder 4" descr="A diagram of a cloud&#10;&#10;Description automatically generated">
            <a:extLst>
              <a:ext uri="{FF2B5EF4-FFF2-40B4-BE49-F238E27FC236}">
                <a16:creationId xmlns:a16="http://schemas.microsoft.com/office/drawing/2014/main" id="{FB5DD668-1B0B-DADD-A1C3-E972B9868047}"/>
              </a:ext>
            </a:extLst>
          </p:cNvPr>
          <p:cNvPicPr>
            <a:picLocks noGrp="1" noChangeAspect="1"/>
          </p:cNvPicPr>
          <p:nvPr>
            <p:ph idx="1"/>
          </p:nvPr>
        </p:nvPicPr>
        <p:blipFill>
          <a:blip r:embed="rId2"/>
          <a:stretch>
            <a:fillRect/>
          </a:stretch>
        </p:blipFill>
        <p:spPr>
          <a:xfrm>
            <a:off x="1787563" y="1825625"/>
            <a:ext cx="8616874" cy="4351338"/>
          </a:xfrm>
        </p:spPr>
      </p:pic>
    </p:spTree>
    <p:extLst>
      <p:ext uri="{BB962C8B-B14F-4D97-AF65-F5344CB8AC3E}">
        <p14:creationId xmlns:p14="http://schemas.microsoft.com/office/powerpoint/2010/main" val="1818473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 shot of a computer&#10;&#10;Description automatically generated">
            <a:extLst>
              <a:ext uri="{FF2B5EF4-FFF2-40B4-BE49-F238E27FC236}">
                <a16:creationId xmlns:a16="http://schemas.microsoft.com/office/drawing/2014/main" id="{72FC8EE3-58F3-F8E7-7026-2F7BA5F37C37}"/>
              </a:ext>
            </a:extLst>
          </p:cNvPr>
          <p:cNvPicPr>
            <a:picLocks noGrp="1" noChangeAspect="1"/>
          </p:cNvPicPr>
          <p:nvPr>
            <p:ph idx="1"/>
          </p:nvPr>
        </p:nvPicPr>
        <p:blipFill>
          <a:blip r:embed="rId2"/>
          <a:stretch>
            <a:fillRect/>
          </a:stretch>
        </p:blipFill>
        <p:spPr>
          <a:xfrm>
            <a:off x="785812" y="2524917"/>
            <a:ext cx="10387213" cy="1432719"/>
          </a:xfrm>
          <a:prstGeom prst="rect">
            <a:avLst/>
          </a:prstGeom>
        </p:spPr>
      </p:pic>
    </p:spTree>
    <p:extLst>
      <p:ext uri="{BB962C8B-B14F-4D97-AF65-F5344CB8AC3E}">
        <p14:creationId xmlns:p14="http://schemas.microsoft.com/office/powerpoint/2010/main" val="3079063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workload&#10;&#10;Description automatically generated">
            <a:extLst>
              <a:ext uri="{FF2B5EF4-FFF2-40B4-BE49-F238E27FC236}">
                <a16:creationId xmlns:a16="http://schemas.microsoft.com/office/drawing/2014/main" id="{0872C09A-7530-61A4-BF4C-9F0560225F7F}"/>
              </a:ext>
            </a:extLst>
          </p:cNvPr>
          <p:cNvPicPr>
            <a:picLocks noGrp="1" noChangeAspect="1"/>
          </p:cNvPicPr>
          <p:nvPr>
            <p:ph idx="1"/>
          </p:nvPr>
        </p:nvPicPr>
        <p:blipFill>
          <a:blip r:embed="rId2"/>
          <a:stretch>
            <a:fillRect/>
          </a:stretch>
        </p:blipFill>
        <p:spPr>
          <a:xfrm>
            <a:off x="181234" y="2498761"/>
            <a:ext cx="5828261" cy="3671803"/>
          </a:xfrm>
          <a:prstGeom prst="rect">
            <a:avLst/>
          </a:prstGeom>
        </p:spPr>
      </p:pic>
      <p:pic>
        <p:nvPicPr>
          <p:cNvPr id="7" name="Picture 6" descr="A screen shot of a computer&#10;&#10;Description automatically generated">
            <a:extLst>
              <a:ext uri="{FF2B5EF4-FFF2-40B4-BE49-F238E27FC236}">
                <a16:creationId xmlns:a16="http://schemas.microsoft.com/office/drawing/2014/main" id="{59084EC2-CDAF-E7B9-5EF0-54621AF1A350}"/>
              </a:ext>
            </a:extLst>
          </p:cNvPr>
          <p:cNvPicPr>
            <a:picLocks noChangeAspect="1"/>
          </p:cNvPicPr>
          <p:nvPr/>
        </p:nvPicPr>
        <p:blipFill>
          <a:blip r:embed="rId3"/>
          <a:stretch>
            <a:fillRect/>
          </a:stretch>
        </p:blipFill>
        <p:spPr>
          <a:xfrm>
            <a:off x="6182505" y="3103443"/>
            <a:ext cx="5828261" cy="2462439"/>
          </a:xfrm>
          <a:prstGeom prst="rect">
            <a:avLst/>
          </a:prstGeom>
        </p:spPr>
      </p:pic>
    </p:spTree>
    <p:extLst>
      <p:ext uri="{BB962C8B-B14F-4D97-AF65-F5344CB8AC3E}">
        <p14:creationId xmlns:p14="http://schemas.microsoft.com/office/powerpoint/2010/main" val="2222365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42367B20-7C50-E67F-7B99-2625E53516EC}"/>
              </a:ext>
            </a:extLst>
          </p:cNvPr>
          <p:cNvPicPr>
            <a:picLocks noGrp="1" noChangeAspect="1"/>
          </p:cNvPicPr>
          <p:nvPr>
            <p:ph idx="1"/>
          </p:nvPr>
        </p:nvPicPr>
        <p:blipFill>
          <a:blip r:embed="rId2"/>
          <a:stretch>
            <a:fillRect/>
          </a:stretch>
        </p:blipFill>
        <p:spPr>
          <a:xfrm>
            <a:off x="248388" y="814388"/>
            <a:ext cx="5906695" cy="5109291"/>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82EE9801-8783-59E3-5D8C-B8E392A9D75E}"/>
              </a:ext>
            </a:extLst>
          </p:cNvPr>
          <p:cNvPicPr>
            <a:picLocks noChangeAspect="1"/>
          </p:cNvPicPr>
          <p:nvPr/>
        </p:nvPicPr>
        <p:blipFill>
          <a:blip r:embed="rId3"/>
          <a:stretch>
            <a:fillRect/>
          </a:stretch>
        </p:blipFill>
        <p:spPr>
          <a:xfrm>
            <a:off x="6257887" y="2197780"/>
            <a:ext cx="5828261" cy="2462439"/>
          </a:xfrm>
          <a:prstGeom prst="rect">
            <a:avLst/>
          </a:prstGeom>
        </p:spPr>
      </p:pic>
    </p:spTree>
    <p:extLst>
      <p:ext uri="{BB962C8B-B14F-4D97-AF65-F5344CB8AC3E}">
        <p14:creationId xmlns:p14="http://schemas.microsoft.com/office/powerpoint/2010/main" val="1235969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B6AC6-501F-4B31-1BF6-88F75856BC4A}"/>
              </a:ext>
            </a:extLst>
          </p:cNvPr>
          <p:cNvSpPr>
            <a:spLocks noGrp="1"/>
          </p:cNvSpPr>
          <p:nvPr>
            <p:ph type="title"/>
          </p:nvPr>
        </p:nvSpPr>
        <p:spPr>
          <a:xfrm>
            <a:off x="838200" y="2665412"/>
            <a:ext cx="10515600" cy="1325563"/>
          </a:xfrm>
        </p:spPr>
        <p:txBody>
          <a:bodyPr/>
          <a:lstStyle/>
          <a:p>
            <a:pPr algn="ctr"/>
            <a:r>
              <a:rPr lang="en-TR" dirty="0"/>
              <a:t>VolSync</a:t>
            </a:r>
          </a:p>
        </p:txBody>
      </p:sp>
    </p:spTree>
    <p:extLst>
      <p:ext uri="{BB962C8B-B14F-4D97-AF65-F5344CB8AC3E}">
        <p14:creationId xmlns:p14="http://schemas.microsoft.com/office/powerpoint/2010/main" val="3306243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EFA84B-0EFE-68F5-D127-1BBD014E4799}"/>
              </a:ext>
            </a:extLst>
          </p:cNvPr>
          <p:cNvSpPr>
            <a:spLocks noGrp="1"/>
          </p:cNvSpPr>
          <p:nvPr>
            <p:ph idx="1"/>
          </p:nvPr>
        </p:nvSpPr>
        <p:spPr>
          <a:xfrm>
            <a:off x="838200" y="511175"/>
            <a:ext cx="10515600" cy="4351338"/>
          </a:xfrm>
        </p:spPr>
        <p:txBody>
          <a:bodyPr/>
          <a:lstStyle/>
          <a:p>
            <a:pPr algn="l"/>
            <a:r>
              <a:rPr lang="en-US" b="0" i="0" dirty="0" err="1">
                <a:solidFill>
                  <a:srgbClr val="404040"/>
                </a:solidFill>
                <a:effectLst/>
                <a:latin typeface="Lato" panose="020F0502020204030203" pitchFamily="34" charset="0"/>
              </a:rPr>
              <a:t>VolSync</a:t>
            </a:r>
            <a:r>
              <a:rPr lang="en-US" b="0" i="0" dirty="0">
                <a:solidFill>
                  <a:srgbClr val="404040"/>
                </a:solidFill>
                <a:effectLst/>
                <a:latin typeface="Lato" panose="020F0502020204030203" pitchFamily="34" charset="0"/>
              </a:rPr>
              <a:t> is a Kubernetes operator that performs asynchronous replication of persistent volumes within, or across, clusters. The replication provided by </a:t>
            </a:r>
            <a:r>
              <a:rPr lang="en-US" b="0" i="0" dirty="0" err="1">
                <a:solidFill>
                  <a:srgbClr val="404040"/>
                </a:solidFill>
                <a:effectLst/>
                <a:latin typeface="Lato" panose="020F0502020204030203" pitchFamily="34" charset="0"/>
              </a:rPr>
              <a:t>VolSync</a:t>
            </a:r>
            <a:r>
              <a:rPr lang="en-US" b="0" i="0" dirty="0">
                <a:solidFill>
                  <a:srgbClr val="404040"/>
                </a:solidFill>
                <a:effectLst/>
                <a:latin typeface="Lato" panose="020F0502020204030203" pitchFamily="34" charset="0"/>
              </a:rPr>
              <a:t> is independent of the storage system. This allows replication to and from storage types that don’t normally support remote replication. Additionally, it can replicate across different types (and vendors) of storage.</a:t>
            </a:r>
          </a:p>
          <a:p>
            <a:pPr marL="0" indent="0">
              <a:buNone/>
            </a:pPr>
            <a:br>
              <a:rPr lang="en-US" dirty="0"/>
            </a:br>
            <a:endParaRPr lang="en-TR" dirty="0"/>
          </a:p>
        </p:txBody>
      </p:sp>
    </p:spTree>
    <p:extLst>
      <p:ext uri="{BB962C8B-B14F-4D97-AF65-F5344CB8AC3E}">
        <p14:creationId xmlns:p14="http://schemas.microsoft.com/office/powerpoint/2010/main" val="1876579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8FFDE-64C5-77A3-BF72-90162CF608B8}"/>
              </a:ext>
            </a:extLst>
          </p:cNvPr>
          <p:cNvSpPr>
            <a:spLocks noGrp="1"/>
          </p:cNvSpPr>
          <p:nvPr>
            <p:ph type="title"/>
          </p:nvPr>
        </p:nvSpPr>
        <p:spPr/>
        <p:txBody>
          <a:bodyPr/>
          <a:lstStyle/>
          <a:p>
            <a:r>
              <a:rPr lang="en-TR" dirty="0"/>
              <a:t>Use Cases</a:t>
            </a:r>
          </a:p>
        </p:txBody>
      </p:sp>
      <p:sp>
        <p:nvSpPr>
          <p:cNvPr id="3" name="Content Placeholder 2">
            <a:extLst>
              <a:ext uri="{FF2B5EF4-FFF2-40B4-BE49-F238E27FC236}">
                <a16:creationId xmlns:a16="http://schemas.microsoft.com/office/drawing/2014/main" id="{98C5149E-EB7B-D71F-D8A2-17506B5B3103}"/>
              </a:ext>
            </a:extLst>
          </p:cNvPr>
          <p:cNvSpPr>
            <a:spLocks noGrp="1"/>
          </p:cNvSpPr>
          <p:nvPr>
            <p:ph idx="1"/>
          </p:nvPr>
        </p:nvSpPr>
        <p:spPr/>
        <p:txBody>
          <a:bodyPr>
            <a:normAutofit/>
          </a:bodyPr>
          <a:lstStyle/>
          <a:p>
            <a:r>
              <a:rPr lang="en-US" b="1" dirty="0">
                <a:effectLst/>
                <a:latin typeface="Roboto Slab" pitchFamily="2" charset="0"/>
              </a:rPr>
              <a:t>Case (1) - Async DR</a:t>
            </a:r>
            <a:r>
              <a:rPr lang="en-US" b="1" u="none" strike="noStrike" dirty="0">
                <a:solidFill>
                  <a:srgbClr val="2980B9"/>
                </a:solidFill>
                <a:effectLst/>
                <a:latin typeface="FontAwesome"/>
                <a:hlinkClick r:id="rId2" tooltip="Link to this heading"/>
              </a:rPr>
              <a:t></a:t>
            </a:r>
            <a:endParaRPr lang="en-US" b="1" dirty="0">
              <a:effectLst/>
              <a:latin typeface="Roboto Slab" pitchFamily="2" charset="0"/>
            </a:endParaRPr>
          </a:p>
          <a:p>
            <a:r>
              <a:rPr lang="en-US" dirty="0">
                <a:effectLst/>
              </a:rPr>
              <a:t>As an application owner, I’d like to ensure my application’s data is replicated off-site to a potentially different secondary cluster in case there is a failure of the main cluster. The remote copy should be crash-consistent such that my application can restart at the remote site.</a:t>
            </a:r>
          </a:p>
          <a:p>
            <a:r>
              <a:rPr lang="en-US" dirty="0">
                <a:effectLst/>
              </a:rPr>
              <a:t>Once a failure has been repaired, I’d like to be able to “reverse” the synchronization so that my primary site can be brought back in sync when the systems recover.</a:t>
            </a:r>
          </a:p>
          <a:p>
            <a:endParaRPr lang="en-TR" dirty="0"/>
          </a:p>
        </p:txBody>
      </p:sp>
    </p:spTree>
    <p:extLst>
      <p:ext uri="{BB962C8B-B14F-4D97-AF65-F5344CB8AC3E}">
        <p14:creationId xmlns:p14="http://schemas.microsoft.com/office/powerpoint/2010/main" val="3082770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7E281D-6601-38D2-8D27-79C75115A052}"/>
              </a:ext>
            </a:extLst>
          </p:cNvPr>
          <p:cNvSpPr>
            <a:spLocks noGrp="1"/>
          </p:cNvSpPr>
          <p:nvPr>
            <p:ph idx="1"/>
          </p:nvPr>
        </p:nvSpPr>
        <p:spPr>
          <a:xfrm>
            <a:off x="723900" y="454025"/>
            <a:ext cx="10515600" cy="4351338"/>
          </a:xfrm>
        </p:spPr>
        <p:txBody>
          <a:bodyPr/>
          <a:lstStyle/>
          <a:p>
            <a:pPr algn="l"/>
            <a:r>
              <a:rPr lang="en-US" b="1" i="0" dirty="0">
                <a:solidFill>
                  <a:srgbClr val="404040"/>
                </a:solidFill>
                <a:effectLst/>
                <a:latin typeface="Roboto Slab" pitchFamily="2" charset="0"/>
              </a:rPr>
              <a:t>Case (2) - Off-site analytics</a:t>
            </a:r>
            <a:r>
              <a:rPr lang="en-US" b="1" i="0" u="none" strike="noStrike" dirty="0">
                <a:solidFill>
                  <a:srgbClr val="2980B9"/>
                </a:solidFill>
                <a:effectLst/>
                <a:latin typeface="FontAwesome"/>
                <a:hlinkClick r:id="rId2" tooltip="Link to this heading"/>
              </a:rPr>
              <a:t></a:t>
            </a:r>
            <a:endParaRPr lang="en-US" b="1" i="0" dirty="0">
              <a:solidFill>
                <a:srgbClr val="404040"/>
              </a:solidFill>
              <a:effectLst/>
              <a:latin typeface="Roboto Slab" pitchFamily="2" charset="0"/>
            </a:endParaRPr>
          </a:p>
          <a:p>
            <a:pPr algn="l"/>
            <a:r>
              <a:rPr lang="en-US" b="0" i="0" dirty="0">
                <a:solidFill>
                  <a:srgbClr val="404040"/>
                </a:solidFill>
                <a:effectLst/>
                <a:latin typeface="Lato" panose="020F0502020204030203" pitchFamily="34" charset="0"/>
              </a:rPr>
              <a:t>As a data warehouse owner, I’d like to periodically replicate my primary data to one or more secondary locations where it can be accessed, read-only, by a scale-out ML or analytics platform.</a:t>
            </a:r>
          </a:p>
          <a:p>
            <a:endParaRPr lang="en-TR" dirty="0"/>
          </a:p>
        </p:txBody>
      </p:sp>
    </p:spTree>
    <p:extLst>
      <p:ext uri="{BB962C8B-B14F-4D97-AF65-F5344CB8AC3E}">
        <p14:creationId xmlns:p14="http://schemas.microsoft.com/office/powerpoint/2010/main" val="3489669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159B0C-E5F5-A1BD-2A82-44B98FABDF7D}"/>
              </a:ext>
            </a:extLst>
          </p:cNvPr>
          <p:cNvSpPr>
            <a:spLocks noGrp="1"/>
          </p:cNvSpPr>
          <p:nvPr>
            <p:ph idx="1"/>
          </p:nvPr>
        </p:nvSpPr>
        <p:spPr>
          <a:xfrm>
            <a:off x="838200" y="468313"/>
            <a:ext cx="10515600" cy="4351338"/>
          </a:xfrm>
        </p:spPr>
        <p:txBody>
          <a:bodyPr/>
          <a:lstStyle/>
          <a:p>
            <a:pPr algn="l"/>
            <a:r>
              <a:rPr lang="en-US" b="1" i="0" dirty="0">
                <a:solidFill>
                  <a:srgbClr val="404040"/>
                </a:solidFill>
                <a:effectLst/>
                <a:latin typeface="Roboto Slab" pitchFamily="2" charset="0"/>
              </a:rPr>
              <a:t>Case (3) - Testing w/ production data</a:t>
            </a:r>
            <a:r>
              <a:rPr lang="en-US" b="1" i="0" u="none" strike="noStrike" dirty="0">
                <a:solidFill>
                  <a:srgbClr val="2980B9"/>
                </a:solidFill>
                <a:effectLst/>
                <a:latin typeface="FontAwesome"/>
                <a:hlinkClick r:id="rId2" tooltip="Link to this heading"/>
              </a:rPr>
              <a:t></a:t>
            </a:r>
            <a:endParaRPr lang="en-US" b="1" i="0" dirty="0">
              <a:solidFill>
                <a:srgbClr val="404040"/>
              </a:solidFill>
              <a:effectLst/>
              <a:latin typeface="Roboto Slab" pitchFamily="2" charset="0"/>
            </a:endParaRPr>
          </a:p>
          <a:p>
            <a:pPr algn="l"/>
            <a:r>
              <a:rPr lang="en-US" b="0" i="0" dirty="0">
                <a:solidFill>
                  <a:srgbClr val="404040"/>
                </a:solidFill>
                <a:effectLst/>
                <a:latin typeface="Lato" panose="020F0502020204030203" pitchFamily="34" charset="0"/>
              </a:rPr>
              <a:t>As a software developer, I’d like to periodically replicate the data from the production environment into an isolated staging environment for continuous testing with real data prior to deploying application updates.</a:t>
            </a:r>
          </a:p>
          <a:p>
            <a:endParaRPr lang="en-TR" dirty="0"/>
          </a:p>
        </p:txBody>
      </p:sp>
    </p:spTree>
    <p:extLst>
      <p:ext uri="{BB962C8B-B14F-4D97-AF65-F5344CB8AC3E}">
        <p14:creationId xmlns:p14="http://schemas.microsoft.com/office/powerpoint/2010/main" val="2243330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42E2F4-09E1-F9D4-4BAD-0E2DD91389BC}"/>
              </a:ext>
            </a:extLst>
          </p:cNvPr>
          <p:cNvSpPr>
            <a:spLocks noGrp="1"/>
          </p:cNvSpPr>
          <p:nvPr>
            <p:ph idx="1"/>
          </p:nvPr>
        </p:nvSpPr>
        <p:spPr>
          <a:xfrm>
            <a:off x="838200" y="339725"/>
            <a:ext cx="10515600" cy="4351338"/>
          </a:xfrm>
        </p:spPr>
        <p:txBody>
          <a:bodyPr/>
          <a:lstStyle/>
          <a:p>
            <a:pPr algn="l"/>
            <a:r>
              <a:rPr lang="en-US" b="1" i="0" dirty="0">
                <a:solidFill>
                  <a:srgbClr val="404040"/>
                </a:solidFill>
                <a:effectLst/>
                <a:latin typeface="Roboto Slab" pitchFamily="2" charset="0"/>
              </a:rPr>
              <a:t>Case (4) - Application migration</a:t>
            </a:r>
            <a:r>
              <a:rPr lang="en-US" b="1" i="0" u="none" strike="noStrike" dirty="0">
                <a:solidFill>
                  <a:srgbClr val="2980B9"/>
                </a:solidFill>
                <a:effectLst/>
                <a:latin typeface="FontAwesome"/>
                <a:hlinkClick r:id="rId2" tooltip="Link to this heading"/>
              </a:rPr>
              <a:t></a:t>
            </a:r>
            <a:endParaRPr lang="en-US" b="1" i="0" dirty="0">
              <a:solidFill>
                <a:srgbClr val="404040"/>
              </a:solidFill>
              <a:effectLst/>
              <a:latin typeface="Roboto Slab" pitchFamily="2" charset="0"/>
            </a:endParaRPr>
          </a:p>
          <a:p>
            <a:pPr algn="l"/>
            <a:r>
              <a:rPr lang="en-US" b="0" i="0" dirty="0">
                <a:solidFill>
                  <a:srgbClr val="404040"/>
                </a:solidFill>
                <a:effectLst/>
                <a:latin typeface="Lato" panose="020F0502020204030203" pitchFamily="34" charset="0"/>
              </a:rPr>
              <a:t>As an application owner, I’d like to migrate my production stateful application to a different storage system (either on the same or different Kubernetes cluster) with minimal downtime. I’d like to have the bulk of the data synchronized in the background, allowing for minimal downtime during the actual switchover.</a:t>
            </a:r>
          </a:p>
          <a:p>
            <a:endParaRPr lang="en-TR" dirty="0"/>
          </a:p>
        </p:txBody>
      </p:sp>
    </p:spTree>
    <p:extLst>
      <p:ext uri="{BB962C8B-B14F-4D97-AF65-F5344CB8AC3E}">
        <p14:creationId xmlns:p14="http://schemas.microsoft.com/office/powerpoint/2010/main" val="672213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530E2-D7CB-8586-799D-901ABDEB906C}"/>
              </a:ext>
            </a:extLst>
          </p:cNvPr>
          <p:cNvSpPr>
            <a:spLocks noGrp="1"/>
          </p:cNvSpPr>
          <p:nvPr>
            <p:ph type="ctrTitle"/>
          </p:nvPr>
        </p:nvSpPr>
        <p:spPr/>
        <p:txBody>
          <a:bodyPr/>
          <a:lstStyle/>
          <a:p>
            <a:r>
              <a:rPr lang="en-TR" dirty="0"/>
              <a:t>CloudNativePG</a:t>
            </a:r>
          </a:p>
        </p:txBody>
      </p:sp>
    </p:spTree>
    <p:extLst>
      <p:ext uri="{BB962C8B-B14F-4D97-AF65-F5344CB8AC3E}">
        <p14:creationId xmlns:p14="http://schemas.microsoft.com/office/powerpoint/2010/main" val="3713681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12146-CB25-300F-3E94-8DD260223B59}"/>
              </a:ext>
            </a:extLst>
          </p:cNvPr>
          <p:cNvSpPr>
            <a:spLocks noGrp="1"/>
          </p:cNvSpPr>
          <p:nvPr>
            <p:ph type="title"/>
          </p:nvPr>
        </p:nvSpPr>
        <p:spPr>
          <a:xfrm>
            <a:off x="838200" y="2766218"/>
            <a:ext cx="10515600" cy="1325563"/>
          </a:xfrm>
        </p:spPr>
        <p:txBody>
          <a:bodyPr/>
          <a:lstStyle/>
          <a:p>
            <a:pPr algn="ctr"/>
            <a:r>
              <a:rPr lang="en-TR" dirty="0"/>
              <a:t>PortWorx</a:t>
            </a:r>
          </a:p>
        </p:txBody>
      </p:sp>
    </p:spTree>
    <p:extLst>
      <p:ext uri="{BB962C8B-B14F-4D97-AF65-F5344CB8AC3E}">
        <p14:creationId xmlns:p14="http://schemas.microsoft.com/office/powerpoint/2010/main" val="1535032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F53C0-0285-44D3-E241-E7D0D1D0A6C1}"/>
              </a:ext>
            </a:extLst>
          </p:cNvPr>
          <p:cNvSpPr>
            <a:spLocks noGrp="1"/>
          </p:cNvSpPr>
          <p:nvPr>
            <p:ph type="title"/>
          </p:nvPr>
        </p:nvSpPr>
        <p:spPr/>
        <p:txBody>
          <a:bodyPr/>
          <a:lstStyle/>
          <a:p>
            <a:r>
              <a:rPr lang="en-TR" dirty="0"/>
              <a:t>Migration</a:t>
            </a:r>
          </a:p>
        </p:txBody>
      </p:sp>
      <p:sp>
        <p:nvSpPr>
          <p:cNvPr id="3" name="Content Placeholder 2">
            <a:extLst>
              <a:ext uri="{FF2B5EF4-FFF2-40B4-BE49-F238E27FC236}">
                <a16:creationId xmlns:a16="http://schemas.microsoft.com/office/drawing/2014/main" id="{A542D02F-EBBF-BD11-A713-DDC5CDA0D35E}"/>
              </a:ext>
            </a:extLst>
          </p:cNvPr>
          <p:cNvSpPr>
            <a:spLocks noGrp="1"/>
          </p:cNvSpPr>
          <p:nvPr>
            <p:ph idx="1"/>
          </p:nvPr>
        </p:nvSpPr>
        <p:spPr/>
        <p:txBody>
          <a:bodyPr/>
          <a:lstStyle/>
          <a:p>
            <a:r>
              <a:rPr lang="en-TR" dirty="0"/>
              <a:t>Container / Pod Migration</a:t>
            </a:r>
          </a:p>
          <a:p>
            <a:r>
              <a:rPr lang="en-TR" dirty="0"/>
              <a:t>Longhorn</a:t>
            </a:r>
          </a:p>
          <a:p>
            <a:r>
              <a:rPr lang="en-TR" dirty="0"/>
              <a:t>PostgreSQL / Application</a:t>
            </a:r>
          </a:p>
          <a:p>
            <a:r>
              <a:rPr lang="en-TR" dirty="0"/>
              <a:t>CloudNativePG</a:t>
            </a:r>
          </a:p>
          <a:p>
            <a:r>
              <a:rPr lang="en-TR" dirty="0"/>
              <a:t>VolSync</a:t>
            </a:r>
          </a:p>
        </p:txBody>
      </p:sp>
      <p:sp>
        <p:nvSpPr>
          <p:cNvPr id="4" name="TextBox 3">
            <a:extLst>
              <a:ext uri="{FF2B5EF4-FFF2-40B4-BE49-F238E27FC236}">
                <a16:creationId xmlns:a16="http://schemas.microsoft.com/office/drawing/2014/main" id="{829322C8-1F7E-7D2D-2F6C-95124295251B}"/>
              </a:ext>
            </a:extLst>
          </p:cNvPr>
          <p:cNvSpPr txBox="1"/>
          <p:nvPr/>
        </p:nvSpPr>
        <p:spPr>
          <a:xfrm>
            <a:off x="7372350" y="4457700"/>
            <a:ext cx="184731" cy="369332"/>
          </a:xfrm>
          <a:prstGeom prst="rect">
            <a:avLst/>
          </a:prstGeom>
          <a:noFill/>
        </p:spPr>
        <p:txBody>
          <a:bodyPr wrap="none" rtlCol="0">
            <a:spAutoFit/>
          </a:bodyPr>
          <a:lstStyle/>
          <a:p>
            <a:endParaRPr lang="en-TR" dirty="0"/>
          </a:p>
        </p:txBody>
      </p:sp>
    </p:spTree>
    <p:extLst>
      <p:ext uri="{BB962C8B-B14F-4D97-AF65-F5344CB8AC3E}">
        <p14:creationId xmlns:p14="http://schemas.microsoft.com/office/powerpoint/2010/main" val="3288344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C45B4C-2D1E-EE3D-D341-A2E15615B57C}"/>
              </a:ext>
            </a:extLst>
          </p:cNvPr>
          <p:cNvSpPr>
            <a:spLocks noGrp="1"/>
          </p:cNvSpPr>
          <p:nvPr>
            <p:ph idx="1"/>
          </p:nvPr>
        </p:nvSpPr>
        <p:spPr>
          <a:xfrm>
            <a:off x="609600" y="466725"/>
            <a:ext cx="10515600" cy="4351338"/>
          </a:xfrm>
        </p:spPr>
        <p:txBody>
          <a:bodyPr/>
          <a:lstStyle/>
          <a:p>
            <a:r>
              <a:rPr lang="en-US" b="1" i="0" dirty="0" err="1">
                <a:effectLst/>
                <a:latin typeface="-apple-system"/>
              </a:rPr>
              <a:t>CloudNativePG</a:t>
            </a:r>
            <a:r>
              <a:rPr lang="en-US" b="0" i="0" dirty="0">
                <a:effectLst/>
                <a:latin typeface="-apple-system"/>
              </a:rPr>
              <a:t> is a comprehensive open source platform designed to seamlessly manage </a:t>
            </a:r>
            <a:r>
              <a:rPr lang="en-US" b="0" i="0" u="sng" dirty="0">
                <a:effectLst/>
                <a:latin typeface="-apple-system"/>
                <a:hlinkClick r:id="rId2">
                  <a:extLst>
                    <a:ext uri="{A12FA001-AC4F-418D-AE19-62706E023703}">
                      <ahyp:hlinkClr xmlns:ahyp="http://schemas.microsoft.com/office/drawing/2018/hyperlinkcolor" val="tx"/>
                    </a:ext>
                  </a:extLst>
                </a:hlinkClick>
              </a:rPr>
              <a:t>PostgreSQL</a:t>
            </a:r>
            <a:r>
              <a:rPr lang="en-US" b="0" i="0" dirty="0">
                <a:effectLst/>
                <a:latin typeface="-apple-system"/>
              </a:rPr>
              <a:t> databases within Kubernetes environments, covering the entire operational lifecycle from initial deployment to ongoing maintenance. The main component is the </a:t>
            </a:r>
            <a:r>
              <a:rPr lang="en-US" b="0" i="0" dirty="0" err="1">
                <a:effectLst/>
                <a:latin typeface="-apple-system"/>
              </a:rPr>
              <a:t>CloudNativePG</a:t>
            </a:r>
            <a:r>
              <a:rPr lang="en-US" b="0" i="0" dirty="0">
                <a:effectLst/>
                <a:latin typeface="-apple-system"/>
              </a:rPr>
              <a:t> operator.</a:t>
            </a:r>
          </a:p>
          <a:p>
            <a:r>
              <a:rPr lang="en-US" b="0" i="0" dirty="0" err="1">
                <a:solidFill>
                  <a:srgbClr val="212C31"/>
                </a:solidFill>
                <a:effectLst/>
                <a:latin typeface="supreme-variable"/>
              </a:rPr>
              <a:t>CloudNativePG</a:t>
            </a:r>
            <a:r>
              <a:rPr lang="en-US" b="0" i="0" dirty="0">
                <a:solidFill>
                  <a:srgbClr val="212C31"/>
                </a:solidFill>
                <a:effectLst/>
                <a:latin typeface="supreme-variable"/>
              </a:rPr>
              <a:t> is the Kubernetes operator that covers the full lifecycle of a highly available PostgreSQL database cluster with a primary/standby architecture, using native streaming replication.</a:t>
            </a:r>
            <a:endParaRPr lang="en-TR" dirty="0"/>
          </a:p>
        </p:txBody>
      </p:sp>
    </p:spTree>
    <p:extLst>
      <p:ext uri="{BB962C8B-B14F-4D97-AF65-F5344CB8AC3E}">
        <p14:creationId xmlns:p14="http://schemas.microsoft.com/office/powerpoint/2010/main" val="3170599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960F6-5CDD-78AE-ADFA-3838C8A110D5}"/>
              </a:ext>
            </a:extLst>
          </p:cNvPr>
          <p:cNvSpPr>
            <a:spLocks noGrp="1"/>
          </p:cNvSpPr>
          <p:nvPr>
            <p:ph type="title"/>
          </p:nvPr>
        </p:nvSpPr>
        <p:spPr/>
        <p:txBody>
          <a:bodyPr/>
          <a:lstStyle/>
          <a:p>
            <a:r>
              <a:rPr lang="en-TR" dirty="0"/>
              <a:t>Scope</a:t>
            </a:r>
          </a:p>
        </p:txBody>
      </p:sp>
      <p:sp>
        <p:nvSpPr>
          <p:cNvPr id="3" name="Content Placeholder 2">
            <a:extLst>
              <a:ext uri="{FF2B5EF4-FFF2-40B4-BE49-F238E27FC236}">
                <a16:creationId xmlns:a16="http://schemas.microsoft.com/office/drawing/2014/main" id="{DC4F4DC7-E512-F939-DC34-2E0D06B3C2FA}"/>
              </a:ext>
            </a:extLst>
          </p:cNvPr>
          <p:cNvSpPr>
            <a:spLocks noGrp="1"/>
          </p:cNvSpPr>
          <p:nvPr>
            <p:ph idx="1"/>
          </p:nvPr>
        </p:nvSpPr>
        <p:spPr/>
        <p:txBody>
          <a:bodyPr>
            <a:normAutofit/>
          </a:bodyPr>
          <a:lstStyle/>
          <a:p>
            <a:pPr algn="l"/>
            <a:r>
              <a:rPr lang="en-US" b="0" i="0" dirty="0">
                <a:effectLst/>
                <a:latin typeface="-apple-system"/>
              </a:rPr>
              <a:t>The goal of </a:t>
            </a:r>
            <a:r>
              <a:rPr lang="en-US" b="0" i="0" dirty="0" err="1">
                <a:effectLst/>
                <a:latin typeface="-apple-system"/>
              </a:rPr>
              <a:t>CloudNativePG</a:t>
            </a:r>
            <a:r>
              <a:rPr lang="en-US" b="0" i="0" dirty="0">
                <a:effectLst/>
                <a:latin typeface="-apple-system"/>
              </a:rPr>
              <a:t> is to increase the adoption of PostgreSQL, one of the most loved DBMS in traditional VM and bare metal environments, inside Kubernetes, thus making the database an integral part of the development process and </a:t>
            </a:r>
            <a:r>
              <a:rPr lang="en-US" b="0" i="0" dirty="0" err="1">
                <a:effectLst/>
                <a:latin typeface="-apple-system"/>
              </a:rPr>
              <a:t>GitOps</a:t>
            </a:r>
            <a:r>
              <a:rPr lang="en-US" b="0" i="0" dirty="0">
                <a:effectLst/>
                <a:latin typeface="-apple-system"/>
              </a:rPr>
              <a:t> CI/CD automated pipelines.</a:t>
            </a:r>
          </a:p>
          <a:p>
            <a:pPr algn="l"/>
            <a:r>
              <a:rPr lang="en-US" b="0" i="0" dirty="0" err="1">
                <a:effectLst/>
                <a:latin typeface="-apple-system"/>
              </a:rPr>
              <a:t>CloudNativePG</a:t>
            </a:r>
            <a:r>
              <a:rPr lang="en-US" b="0" i="0" dirty="0">
                <a:effectLst/>
                <a:latin typeface="-apple-system"/>
              </a:rPr>
              <a:t> has been designed by Postgres experts with Kubernetes administrators in mind. Put simply, it leverages Kubernetes by extending its controller and by defining, in a programmatic way, all the actions that a good DBA would normally do when managing a highly available PostgreSQL database cluster.</a:t>
            </a:r>
          </a:p>
          <a:p>
            <a:endParaRPr lang="en-TR" dirty="0"/>
          </a:p>
        </p:txBody>
      </p:sp>
    </p:spTree>
    <p:extLst>
      <p:ext uri="{BB962C8B-B14F-4D97-AF65-F5344CB8AC3E}">
        <p14:creationId xmlns:p14="http://schemas.microsoft.com/office/powerpoint/2010/main" val="74015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221AA6A-14A3-4CB1-A46D-4BBC72A286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 program&#10;&#10;Description automatically generated">
            <a:extLst>
              <a:ext uri="{FF2B5EF4-FFF2-40B4-BE49-F238E27FC236}">
                <a16:creationId xmlns:a16="http://schemas.microsoft.com/office/drawing/2014/main" id="{4C8423D7-E544-4023-A69E-7D265ABE5558}"/>
              </a:ext>
            </a:extLst>
          </p:cNvPr>
          <p:cNvPicPr>
            <a:picLocks noChangeAspect="1"/>
          </p:cNvPicPr>
          <p:nvPr/>
        </p:nvPicPr>
        <p:blipFill>
          <a:blip r:embed="rId2"/>
          <a:stretch>
            <a:fillRect/>
          </a:stretch>
        </p:blipFill>
        <p:spPr>
          <a:xfrm>
            <a:off x="302246" y="244682"/>
            <a:ext cx="3208546" cy="1955208"/>
          </a:xfrm>
          <a:prstGeom prst="rect">
            <a:avLst/>
          </a:prstGeom>
        </p:spPr>
      </p:pic>
      <p:pic>
        <p:nvPicPr>
          <p:cNvPr id="8" name="Picture 7" descr="A screen shot of a computer&#10;&#10;Description automatically generated">
            <a:extLst>
              <a:ext uri="{FF2B5EF4-FFF2-40B4-BE49-F238E27FC236}">
                <a16:creationId xmlns:a16="http://schemas.microsoft.com/office/drawing/2014/main" id="{C00BCDE2-AB75-0D27-1CC4-F287A1FCD492}"/>
              </a:ext>
            </a:extLst>
          </p:cNvPr>
          <p:cNvPicPr>
            <a:picLocks noChangeAspect="1"/>
          </p:cNvPicPr>
          <p:nvPr/>
        </p:nvPicPr>
        <p:blipFill>
          <a:blip r:embed="rId3"/>
          <a:stretch>
            <a:fillRect/>
          </a:stretch>
        </p:blipFill>
        <p:spPr>
          <a:xfrm>
            <a:off x="59002" y="2458824"/>
            <a:ext cx="4339695" cy="987280"/>
          </a:xfrm>
          <a:prstGeom prst="rect">
            <a:avLst/>
          </a:prstGeom>
        </p:spPr>
      </p:pic>
      <p:pic>
        <p:nvPicPr>
          <p:cNvPr id="10" name="Picture 9">
            <a:extLst>
              <a:ext uri="{FF2B5EF4-FFF2-40B4-BE49-F238E27FC236}">
                <a16:creationId xmlns:a16="http://schemas.microsoft.com/office/drawing/2014/main" id="{FA0040CA-48C9-33F3-E545-B1A62E9CA702}"/>
              </a:ext>
            </a:extLst>
          </p:cNvPr>
          <p:cNvPicPr>
            <a:picLocks noChangeAspect="1"/>
          </p:cNvPicPr>
          <p:nvPr/>
        </p:nvPicPr>
        <p:blipFill>
          <a:blip r:embed="rId4"/>
          <a:stretch>
            <a:fillRect/>
          </a:stretch>
        </p:blipFill>
        <p:spPr>
          <a:xfrm>
            <a:off x="3634290" y="431308"/>
            <a:ext cx="8431162" cy="590180"/>
          </a:xfrm>
          <a:prstGeom prst="rect">
            <a:avLst/>
          </a:prstGeom>
        </p:spPr>
      </p:pic>
      <p:sp>
        <p:nvSpPr>
          <p:cNvPr id="3" name="Content Placeholder 2">
            <a:extLst>
              <a:ext uri="{FF2B5EF4-FFF2-40B4-BE49-F238E27FC236}">
                <a16:creationId xmlns:a16="http://schemas.microsoft.com/office/drawing/2014/main" id="{EC95ADDC-799A-67FB-476D-762A9BA9D688}"/>
              </a:ext>
            </a:extLst>
          </p:cNvPr>
          <p:cNvSpPr>
            <a:spLocks noGrp="1"/>
          </p:cNvSpPr>
          <p:nvPr>
            <p:ph idx="1"/>
          </p:nvPr>
        </p:nvSpPr>
        <p:spPr>
          <a:xfrm>
            <a:off x="4316935" y="2230733"/>
            <a:ext cx="7036865" cy="3946229"/>
          </a:xfrm>
        </p:spPr>
        <p:txBody>
          <a:bodyPr>
            <a:normAutofit/>
          </a:bodyPr>
          <a:lstStyle/>
          <a:p>
            <a:r>
              <a:rPr lang="en-US" sz="1900" b="0" i="0" dirty="0">
                <a:effectLst/>
                <a:latin typeface="Lato" panose="020F0502020204030203" pitchFamily="34" charset="0"/>
              </a:rPr>
              <a:t>It defines a new Kubernetes resource called </a:t>
            </a:r>
            <a:r>
              <a:rPr lang="en-US" sz="1900" dirty="0"/>
              <a:t>Cluster</a:t>
            </a:r>
            <a:r>
              <a:rPr lang="en-US" sz="1900" b="0" i="0" dirty="0">
                <a:effectLst/>
                <a:latin typeface="Lato" panose="020F0502020204030203" pitchFamily="34" charset="0"/>
              </a:rPr>
              <a:t> representing a PostgreSQL cluster made up of a single primary and an optional number of replicas that co-exist in a chosen Kubernetes namespace for High Availability and offloading of read-only queries.</a:t>
            </a:r>
          </a:p>
          <a:p>
            <a:r>
              <a:rPr lang="en-US" sz="1900" b="0" i="0" dirty="0">
                <a:effectLst/>
                <a:latin typeface="Lato" panose="020F0502020204030203" pitchFamily="34" charset="0"/>
              </a:rPr>
              <a:t>Applications that reside in the same Kubernetes cluster can access the PostgreSQL database using a service which is solely managed by the operator, without having to worry about changes of the primary role following a failover or a switchover. Applications that reside outside the Kubernetes cluster, need to configure a Service or Ingress object to expose the Postgres via TCP. Web applications can take advantage of the native connection pooler based on </a:t>
            </a:r>
            <a:r>
              <a:rPr lang="en-US" sz="1900" b="0" i="0" dirty="0" err="1">
                <a:effectLst/>
                <a:latin typeface="Lato" panose="020F0502020204030203" pitchFamily="34" charset="0"/>
              </a:rPr>
              <a:t>PgBouncer</a:t>
            </a:r>
            <a:r>
              <a:rPr lang="en-US" sz="1900" b="0" i="0" dirty="0">
                <a:effectLst/>
                <a:latin typeface="Lato" panose="020F0502020204030203" pitchFamily="34" charset="0"/>
              </a:rPr>
              <a:t>.</a:t>
            </a:r>
            <a:endParaRPr lang="en-TR" sz="1900" dirty="0"/>
          </a:p>
        </p:txBody>
      </p:sp>
    </p:spTree>
    <p:extLst>
      <p:ext uri="{BB962C8B-B14F-4D97-AF65-F5344CB8AC3E}">
        <p14:creationId xmlns:p14="http://schemas.microsoft.com/office/powerpoint/2010/main" val="1263439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E087F-3B45-4A88-B156-EF3AC47CF387}"/>
              </a:ext>
            </a:extLst>
          </p:cNvPr>
          <p:cNvSpPr>
            <a:spLocks noGrp="1"/>
          </p:cNvSpPr>
          <p:nvPr>
            <p:ph type="title"/>
          </p:nvPr>
        </p:nvSpPr>
        <p:spPr/>
        <p:txBody>
          <a:bodyPr/>
          <a:lstStyle/>
          <a:p>
            <a:r>
              <a:rPr lang="en-TR" dirty="0"/>
              <a:t>Main Features</a:t>
            </a:r>
          </a:p>
        </p:txBody>
      </p:sp>
      <p:sp>
        <p:nvSpPr>
          <p:cNvPr id="3" name="Content Placeholder 2">
            <a:extLst>
              <a:ext uri="{FF2B5EF4-FFF2-40B4-BE49-F238E27FC236}">
                <a16:creationId xmlns:a16="http://schemas.microsoft.com/office/drawing/2014/main" id="{9691F8DF-A6EF-CE92-C4A4-7B030659393C}"/>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US" b="0" i="0" dirty="0">
                <a:solidFill>
                  <a:srgbClr val="404040"/>
                </a:solidFill>
                <a:effectLst/>
                <a:latin typeface="Lato" panose="020F0502020204030203" pitchFamily="34" charset="0"/>
              </a:rPr>
              <a:t>Direct integration with Kubernetes API server for High Availability, without requiring an external tool</a:t>
            </a:r>
          </a:p>
          <a:p>
            <a:pPr algn="l">
              <a:buFont typeface="Arial" panose="020B0604020202020204" pitchFamily="34" charset="0"/>
              <a:buChar char="•"/>
            </a:pPr>
            <a:r>
              <a:rPr lang="en-US" b="0" i="0" dirty="0">
                <a:solidFill>
                  <a:srgbClr val="404040"/>
                </a:solidFill>
                <a:effectLst/>
                <a:latin typeface="Lato" panose="020F0502020204030203" pitchFamily="34" charset="0"/>
              </a:rPr>
              <a:t>Self-Healing capability, through:</a:t>
            </a:r>
          </a:p>
          <a:p>
            <a:pPr marL="742950" lvl="1" indent="-285750" algn="l">
              <a:buFont typeface="Arial" panose="020B0604020202020204" pitchFamily="34" charset="0"/>
              <a:buChar char="•"/>
            </a:pPr>
            <a:r>
              <a:rPr lang="en-US" b="0" i="0" dirty="0">
                <a:solidFill>
                  <a:srgbClr val="404040"/>
                </a:solidFill>
                <a:effectLst/>
                <a:latin typeface="Lato" panose="020F0502020204030203" pitchFamily="34" charset="0"/>
              </a:rPr>
              <a:t>failover of the primary instance by promoting the most aligned replica</a:t>
            </a:r>
          </a:p>
          <a:p>
            <a:pPr marL="742950" lvl="1" indent="-285750" algn="l">
              <a:buFont typeface="Arial" panose="020B0604020202020204" pitchFamily="34" charset="0"/>
              <a:buChar char="•"/>
            </a:pPr>
            <a:r>
              <a:rPr lang="en-US" b="0" i="0" dirty="0">
                <a:solidFill>
                  <a:srgbClr val="404040"/>
                </a:solidFill>
                <a:effectLst/>
                <a:latin typeface="Lato" panose="020F0502020204030203" pitchFamily="34" charset="0"/>
              </a:rPr>
              <a:t>automated recreation of a replica</a:t>
            </a:r>
          </a:p>
          <a:p>
            <a:pPr algn="l">
              <a:buFont typeface="Arial" panose="020B0604020202020204" pitchFamily="34" charset="0"/>
              <a:buChar char="•"/>
            </a:pPr>
            <a:r>
              <a:rPr lang="en-US" b="0" i="0" dirty="0">
                <a:solidFill>
                  <a:srgbClr val="404040"/>
                </a:solidFill>
                <a:effectLst/>
                <a:latin typeface="Lato" panose="020F0502020204030203" pitchFamily="34" charset="0"/>
              </a:rPr>
              <a:t>Planned switchover of the primary instance by promoting a selected replica</a:t>
            </a:r>
          </a:p>
          <a:p>
            <a:pPr algn="l">
              <a:buFont typeface="Arial" panose="020B0604020202020204" pitchFamily="34" charset="0"/>
              <a:buChar char="•"/>
            </a:pPr>
            <a:r>
              <a:rPr lang="en-US" b="0" i="0" dirty="0">
                <a:solidFill>
                  <a:srgbClr val="404040"/>
                </a:solidFill>
                <a:effectLst/>
                <a:latin typeface="Lato" panose="020F0502020204030203" pitchFamily="34" charset="0"/>
              </a:rPr>
              <a:t>Scale up/down capabilities</a:t>
            </a:r>
          </a:p>
          <a:p>
            <a:pPr algn="l">
              <a:buFont typeface="Arial" panose="020B0604020202020204" pitchFamily="34" charset="0"/>
              <a:buChar char="•"/>
            </a:pPr>
            <a:r>
              <a:rPr lang="en-US" b="0" i="0" dirty="0">
                <a:solidFill>
                  <a:srgbClr val="404040"/>
                </a:solidFill>
                <a:effectLst/>
                <a:latin typeface="Lato" panose="020F0502020204030203" pitchFamily="34" charset="0"/>
              </a:rPr>
              <a:t>Definition of an arbitrary number of instances (minimum 1 - one primary server)</a:t>
            </a:r>
          </a:p>
          <a:p>
            <a:pPr algn="l">
              <a:buFont typeface="Arial" panose="020B0604020202020204" pitchFamily="34" charset="0"/>
              <a:buChar char="•"/>
            </a:pPr>
            <a:r>
              <a:rPr lang="en-US" b="0" i="0" dirty="0">
                <a:solidFill>
                  <a:srgbClr val="404040"/>
                </a:solidFill>
                <a:effectLst/>
                <a:latin typeface="Lato" panose="020F0502020204030203" pitchFamily="34" charset="0"/>
              </a:rPr>
              <a:t>Definition of the </a:t>
            </a:r>
            <a:r>
              <a:rPr lang="en-US" b="0" i="1" dirty="0">
                <a:solidFill>
                  <a:srgbClr val="404040"/>
                </a:solidFill>
                <a:effectLst/>
                <a:latin typeface="Lato" panose="020F0502020204030203" pitchFamily="34" charset="0"/>
              </a:rPr>
              <a:t>read-write</a:t>
            </a:r>
            <a:r>
              <a:rPr lang="en-US" b="0" i="0" dirty="0">
                <a:solidFill>
                  <a:srgbClr val="404040"/>
                </a:solidFill>
                <a:effectLst/>
                <a:latin typeface="Lato" panose="020F0502020204030203" pitchFamily="34" charset="0"/>
              </a:rPr>
              <a:t> service, to connect your applications to the only primary server of the cluster</a:t>
            </a:r>
          </a:p>
          <a:p>
            <a:pPr algn="l">
              <a:buFont typeface="Arial" panose="020B0604020202020204" pitchFamily="34" charset="0"/>
              <a:buChar char="•"/>
            </a:pPr>
            <a:r>
              <a:rPr lang="en-US" b="0" i="0" dirty="0">
                <a:solidFill>
                  <a:srgbClr val="404040"/>
                </a:solidFill>
                <a:effectLst/>
                <a:latin typeface="Lato" panose="020F0502020204030203" pitchFamily="34" charset="0"/>
              </a:rPr>
              <a:t>Definition of the </a:t>
            </a:r>
            <a:r>
              <a:rPr lang="en-US" b="0" i="1" dirty="0">
                <a:solidFill>
                  <a:srgbClr val="404040"/>
                </a:solidFill>
                <a:effectLst/>
                <a:latin typeface="Lato" panose="020F0502020204030203" pitchFamily="34" charset="0"/>
              </a:rPr>
              <a:t>read-only</a:t>
            </a:r>
            <a:r>
              <a:rPr lang="en-US" b="0" i="0" dirty="0">
                <a:solidFill>
                  <a:srgbClr val="404040"/>
                </a:solidFill>
                <a:effectLst/>
                <a:latin typeface="Lato" panose="020F0502020204030203" pitchFamily="34" charset="0"/>
              </a:rPr>
              <a:t> service, to connect your applications to any of the instances for reading workloads</a:t>
            </a:r>
          </a:p>
          <a:p>
            <a:pPr algn="l">
              <a:buFont typeface="Arial" panose="020B0604020202020204" pitchFamily="34" charset="0"/>
              <a:buChar char="•"/>
            </a:pPr>
            <a:r>
              <a:rPr lang="en-US" b="0" i="0" dirty="0">
                <a:solidFill>
                  <a:srgbClr val="404040"/>
                </a:solidFill>
                <a:effectLst/>
                <a:latin typeface="Lato" panose="020F0502020204030203" pitchFamily="34" charset="0"/>
              </a:rPr>
              <a:t>Declarative management of PostgreSQL configuration, including certain popular Postgres extensions through the cluster spec: </a:t>
            </a:r>
            <a:r>
              <a:rPr lang="en-US" b="0" i="0" dirty="0" err="1">
                <a:solidFill>
                  <a:srgbClr val="404040"/>
                </a:solidFill>
                <a:effectLst/>
                <a:latin typeface="Lato" panose="020F0502020204030203" pitchFamily="34" charset="0"/>
              </a:rPr>
              <a:t>pgaudit</a:t>
            </a:r>
            <a:r>
              <a:rPr lang="en-US" b="0" i="0" dirty="0">
                <a:solidFill>
                  <a:srgbClr val="404040"/>
                </a:solidFill>
                <a:effectLst/>
                <a:latin typeface="Lato" panose="020F0502020204030203" pitchFamily="34" charset="0"/>
              </a:rPr>
              <a:t>, </a:t>
            </a:r>
            <a:r>
              <a:rPr lang="en-US" b="0" i="0" dirty="0" err="1">
                <a:solidFill>
                  <a:srgbClr val="404040"/>
                </a:solidFill>
                <a:effectLst/>
                <a:latin typeface="Lato" panose="020F0502020204030203" pitchFamily="34" charset="0"/>
              </a:rPr>
              <a:t>auto_explain</a:t>
            </a:r>
            <a:r>
              <a:rPr lang="en-US" b="0" i="0" dirty="0">
                <a:solidFill>
                  <a:srgbClr val="404040"/>
                </a:solidFill>
                <a:effectLst/>
                <a:latin typeface="Lato" panose="020F0502020204030203" pitchFamily="34" charset="0"/>
              </a:rPr>
              <a:t>, </a:t>
            </a:r>
            <a:r>
              <a:rPr lang="en-US" b="0" i="0" dirty="0" err="1">
                <a:solidFill>
                  <a:srgbClr val="404040"/>
                </a:solidFill>
                <a:effectLst/>
                <a:latin typeface="Lato" panose="020F0502020204030203" pitchFamily="34" charset="0"/>
              </a:rPr>
              <a:t>pg_stat_statements</a:t>
            </a:r>
            <a:r>
              <a:rPr lang="en-US" b="0" i="0" dirty="0">
                <a:solidFill>
                  <a:srgbClr val="404040"/>
                </a:solidFill>
                <a:effectLst/>
                <a:latin typeface="Lato" panose="020F0502020204030203" pitchFamily="34" charset="0"/>
              </a:rPr>
              <a:t>, and </a:t>
            </a:r>
            <a:r>
              <a:rPr lang="en-US" b="0" i="0" dirty="0" err="1">
                <a:solidFill>
                  <a:srgbClr val="404040"/>
                </a:solidFill>
                <a:effectLst/>
                <a:latin typeface="Lato" panose="020F0502020204030203" pitchFamily="34" charset="0"/>
              </a:rPr>
              <a:t>pg_failover_slots</a:t>
            </a:r>
            <a:endParaRPr lang="en-US" b="0" i="0" dirty="0">
              <a:solidFill>
                <a:srgbClr val="404040"/>
              </a:solidFill>
              <a:effectLst/>
              <a:latin typeface="Lato" panose="020F0502020204030203" pitchFamily="34" charset="0"/>
            </a:endParaRPr>
          </a:p>
          <a:p>
            <a:endParaRPr lang="en-TR" dirty="0"/>
          </a:p>
        </p:txBody>
      </p:sp>
    </p:spTree>
    <p:extLst>
      <p:ext uri="{BB962C8B-B14F-4D97-AF65-F5344CB8AC3E}">
        <p14:creationId xmlns:p14="http://schemas.microsoft.com/office/powerpoint/2010/main" val="335820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6919A-7632-1FC6-E3B3-03E703DB74B9}"/>
              </a:ext>
            </a:extLst>
          </p:cNvPr>
          <p:cNvSpPr>
            <a:spLocks noGrp="1"/>
          </p:cNvSpPr>
          <p:nvPr>
            <p:ph type="title"/>
          </p:nvPr>
        </p:nvSpPr>
        <p:spPr>
          <a:xfrm>
            <a:off x="838200" y="2663825"/>
            <a:ext cx="10515600" cy="1325563"/>
          </a:xfrm>
        </p:spPr>
        <p:txBody>
          <a:bodyPr/>
          <a:lstStyle/>
          <a:p>
            <a:pPr algn="ctr"/>
            <a:r>
              <a:rPr lang="en-TR" dirty="0"/>
              <a:t>Use Cases</a:t>
            </a:r>
          </a:p>
        </p:txBody>
      </p:sp>
    </p:spTree>
    <p:extLst>
      <p:ext uri="{BB962C8B-B14F-4D97-AF65-F5344CB8AC3E}">
        <p14:creationId xmlns:p14="http://schemas.microsoft.com/office/powerpoint/2010/main" val="1671376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8FEFEEE-C2B5-358C-EFFD-6061BD1A73FA}"/>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sz="3400" b="1" i="0" kern="1200">
                <a:solidFill>
                  <a:schemeClr val="tx1"/>
                </a:solidFill>
                <a:effectLst/>
                <a:latin typeface="+mj-lt"/>
                <a:ea typeface="+mj-ea"/>
                <a:cs typeface="+mj-cs"/>
              </a:rPr>
              <a:t>Case 1: Applications inside Kubernetes</a:t>
            </a:r>
            <a:br>
              <a:rPr lang="en-US" sz="3400" b="1" i="0" kern="1200">
                <a:solidFill>
                  <a:schemeClr val="tx1"/>
                </a:solidFill>
                <a:effectLst/>
                <a:latin typeface="+mj-lt"/>
                <a:ea typeface="+mj-ea"/>
                <a:cs typeface="+mj-cs"/>
              </a:rPr>
            </a:br>
            <a:br>
              <a:rPr lang="en-US" sz="3400" kern="1200">
                <a:solidFill>
                  <a:schemeClr val="tx1"/>
                </a:solidFill>
                <a:latin typeface="+mj-lt"/>
                <a:ea typeface="+mj-ea"/>
                <a:cs typeface="+mj-cs"/>
              </a:rPr>
            </a:br>
            <a:endParaRPr lang="en-US" sz="3400" kern="1200">
              <a:solidFill>
                <a:schemeClr val="tx1"/>
              </a:solidFill>
              <a:latin typeface="+mj-lt"/>
              <a:ea typeface="+mj-ea"/>
              <a:cs typeface="+mj-cs"/>
            </a:endParaRPr>
          </a:p>
        </p:txBody>
      </p:sp>
      <p:pic>
        <p:nvPicPr>
          <p:cNvPr id="7" name="Picture 6" descr="A diagram of a software company&#10;&#10;Description automatically generated">
            <a:extLst>
              <a:ext uri="{FF2B5EF4-FFF2-40B4-BE49-F238E27FC236}">
                <a16:creationId xmlns:a16="http://schemas.microsoft.com/office/drawing/2014/main" id="{235A7DB0-0034-2CC1-6410-4D786E48C25F}"/>
              </a:ext>
            </a:extLst>
          </p:cNvPr>
          <p:cNvPicPr>
            <a:picLocks noChangeAspect="1"/>
          </p:cNvPicPr>
          <p:nvPr/>
        </p:nvPicPr>
        <p:blipFill>
          <a:blip r:embed="rId2"/>
          <a:stretch>
            <a:fillRect/>
          </a:stretch>
        </p:blipFill>
        <p:spPr>
          <a:xfrm>
            <a:off x="6354269" y="578738"/>
            <a:ext cx="4791612" cy="5670549"/>
          </a:xfrm>
          <a:prstGeom prst="rect">
            <a:avLst/>
          </a:prstGeom>
        </p:spPr>
      </p:pic>
    </p:spTree>
    <p:extLst>
      <p:ext uri="{BB962C8B-B14F-4D97-AF65-F5344CB8AC3E}">
        <p14:creationId xmlns:p14="http://schemas.microsoft.com/office/powerpoint/2010/main" val="55566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F5017D6-4FA9-2DD1-C3A3-7759CF812385}"/>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sz="3100" b="1" i="0" kern="1200">
                <a:solidFill>
                  <a:schemeClr val="tx1"/>
                </a:solidFill>
                <a:effectLst/>
                <a:latin typeface="+mj-lt"/>
                <a:ea typeface="+mj-ea"/>
                <a:cs typeface="+mj-cs"/>
              </a:rPr>
              <a:t>Case 2: Applications outside Kubernetes</a:t>
            </a:r>
            <a:br>
              <a:rPr lang="en-US" sz="3100" b="1" i="0" kern="1200">
                <a:solidFill>
                  <a:schemeClr val="tx1"/>
                </a:solidFill>
                <a:effectLst/>
                <a:latin typeface="+mj-lt"/>
                <a:ea typeface="+mj-ea"/>
                <a:cs typeface="+mj-cs"/>
              </a:rPr>
            </a:br>
            <a:br>
              <a:rPr lang="en-US" sz="3100" kern="1200">
                <a:solidFill>
                  <a:schemeClr val="tx1"/>
                </a:solidFill>
                <a:latin typeface="+mj-lt"/>
                <a:ea typeface="+mj-ea"/>
                <a:cs typeface="+mj-cs"/>
              </a:rPr>
            </a:br>
            <a:endParaRPr lang="en-US" sz="3100" kern="1200">
              <a:solidFill>
                <a:schemeClr val="tx1"/>
              </a:solidFill>
              <a:latin typeface="+mj-lt"/>
              <a:ea typeface="+mj-ea"/>
              <a:cs typeface="+mj-cs"/>
            </a:endParaRPr>
          </a:p>
        </p:txBody>
      </p:sp>
      <p:pic>
        <p:nvPicPr>
          <p:cNvPr id="5" name="Content Placeholder 4" descr="A diagram of a software application&#10;&#10;Description automatically generated">
            <a:extLst>
              <a:ext uri="{FF2B5EF4-FFF2-40B4-BE49-F238E27FC236}">
                <a16:creationId xmlns:a16="http://schemas.microsoft.com/office/drawing/2014/main" id="{70C18F36-A06D-B61A-50D8-5603ED4057BB}"/>
              </a:ext>
            </a:extLst>
          </p:cNvPr>
          <p:cNvPicPr>
            <a:picLocks noGrp="1" noChangeAspect="1"/>
          </p:cNvPicPr>
          <p:nvPr>
            <p:ph idx="1"/>
          </p:nvPr>
        </p:nvPicPr>
        <p:blipFill>
          <a:blip r:embed="rId2"/>
          <a:stretch>
            <a:fillRect/>
          </a:stretch>
        </p:blipFill>
        <p:spPr>
          <a:xfrm>
            <a:off x="5895751" y="1515887"/>
            <a:ext cx="5708649" cy="3796251"/>
          </a:xfrm>
          <a:prstGeom prst="rect">
            <a:avLst/>
          </a:prstGeom>
        </p:spPr>
      </p:pic>
    </p:spTree>
    <p:extLst>
      <p:ext uri="{BB962C8B-B14F-4D97-AF65-F5344CB8AC3E}">
        <p14:creationId xmlns:p14="http://schemas.microsoft.com/office/powerpoint/2010/main" val="939410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422</TotalTime>
  <Words>766</Words>
  <Application>Microsoft Macintosh PowerPoint</Application>
  <PresentationFormat>Widescreen</PresentationFormat>
  <Paragraphs>47</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-apple-system</vt:lpstr>
      <vt:lpstr>Aptos</vt:lpstr>
      <vt:lpstr>Aptos Display</vt:lpstr>
      <vt:lpstr>Arial</vt:lpstr>
      <vt:lpstr>FontAwesome</vt:lpstr>
      <vt:lpstr>Lato</vt:lpstr>
      <vt:lpstr>Roboto Slab</vt:lpstr>
      <vt:lpstr>supreme-variable</vt:lpstr>
      <vt:lpstr>Office Theme</vt:lpstr>
      <vt:lpstr>PowerPoint Presentation</vt:lpstr>
      <vt:lpstr>CloudNativePG</vt:lpstr>
      <vt:lpstr>PowerPoint Presentation</vt:lpstr>
      <vt:lpstr>Scope</vt:lpstr>
      <vt:lpstr>PowerPoint Presentation</vt:lpstr>
      <vt:lpstr>Main Features</vt:lpstr>
      <vt:lpstr>Use Cases</vt:lpstr>
      <vt:lpstr>Case 1: Applications inside Kubernetes  </vt:lpstr>
      <vt:lpstr>Case 2: Applications outside Kubernetes  </vt:lpstr>
      <vt:lpstr>Architecture</vt:lpstr>
      <vt:lpstr>PowerPoint Presentation</vt:lpstr>
      <vt:lpstr>PowerPoint Presentation</vt:lpstr>
      <vt:lpstr>PowerPoint Presentation</vt:lpstr>
      <vt:lpstr>VolSync</vt:lpstr>
      <vt:lpstr>PowerPoint Presentation</vt:lpstr>
      <vt:lpstr>Use Cases</vt:lpstr>
      <vt:lpstr>PowerPoint Presentation</vt:lpstr>
      <vt:lpstr>PowerPoint Presentation</vt:lpstr>
      <vt:lpstr>PowerPoint Presentation</vt:lpstr>
      <vt:lpstr>PortWorx</vt:lpstr>
      <vt:lpstr>Migration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Ömer Şafak BEBEK</dc:creator>
  <cp:lastModifiedBy>Ömer Şafak BEBEK</cp:lastModifiedBy>
  <cp:revision>1</cp:revision>
  <dcterms:created xsi:type="dcterms:W3CDTF">2024-05-17T07:38:26Z</dcterms:created>
  <dcterms:modified xsi:type="dcterms:W3CDTF">2024-05-17T14:40:39Z</dcterms:modified>
</cp:coreProperties>
</file>