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82" r:id="rId7"/>
    <p:sldId id="286" r:id="rId8"/>
    <p:sldId id="289" r:id="rId9"/>
    <p:sldId id="288" r:id="rId10"/>
    <p:sldId id="29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4358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1905000"/>
            <a:ext cx="12188952" cy="35814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2057400"/>
            <a:ext cx="12188952" cy="3270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2209800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52929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11506200" cy="1905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Interface learning</a:t>
            </a:r>
            <a:r>
              <a:rPr lang="en-US" dirty="0"/>
              <a:t> for model fusion</a:t>
            </a: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3DE9E2-275B-45C2-B1C0-49CEF8290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11658600" cy="1295400"/>
          </a:xfrm>
        </p:spPr>
        <p:txBody>
          <a:bodyPr>
            <a:normAutofit/>
          </a:bodyPr>
          <a:lstStyle/>
          <a:p>
            <a:pPr algn="ctr">
              <a:lnSpc>
                <a:spcPts val="3000"/>
              </a:lnSpc>
            </a:pPr>
            <a:r>
              <a:rPr lang="en-US" dirty="0"/>
              <a:t>Shady Ahmed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Suraj</a:t>
            </a:r>
            <a:r>
              <a:rPr lang="en-US" dirty="0"/>
              <a:t> Pawar</a:t>
            </a:r>
            <a:r>
              <a:rPr lang="en-US" baseline="30000" dirty="0"/>
              <a:t>1</a:t>
            </a:r>
            <a:r>
              <a:rPr lang="en-US" dirty="0"/>
              <a:t>, Omer San</a:t>
            </a:r>
            <a:r>
              <a:rPr lang="en-US" baseline="30000" dirty="0"/>
              <a:t>1</a:t>
            </a:r>
          </a:p>
          <a:p>
            <a:pPr algn="ctr">
              <a:lnSpc>
                <a:spcPts val="3000"/>
              </a:lnSpc>
            </a:pPr>
            <a:r>
              <a:rPr lang="en-US" i="1" dirty="0">
                <a:solidFill>
                  <a:schemeClr val="tx1"/>
                </a:solidFill>
              </a:rPr>
              <a:t>In collaboration with: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Kursat</a:t>
            </a:r>
            <a:r>
              <a:rPr lang="en-US" dirty="0"/>
              <a:t> Kara</a:t>
            </a:r>
            <a:r>
              <a:rPr lang="en-US" baseline="30000" dirty="0"/>
              <a:t>1</a:t>
            </a:r>
            <a:r>
              <a:rPr lang="en-US" dirty="0"/>
              <a:t>, Rami Younis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Adil</a:t>
            </a:r>
            <a:r>
              <a:rPr lang="en-US" dirty="0"/>
              <a:t> Rasheed</a:t>
            </a:r>
            <a:r>
              <a:rPr lang="en-US" baseline="30000" dirty="0"/>
              <a:t>3</a:t>
            </a:r>
          </a:p>
          <a:p>
            <a:pPr algn="ctr">
              <a:lnSpc>
                <a:spcPts val="3000"/>
              </a:lnSpc>
            </a:pPr>
            <a:r>
              <a:rPr lang="en-US" sz="1600" baseline="30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Oklahoma State University, 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The University of Tulsa, </a:t>
            </a:r>
            <a:r>
              <a:rPr lang="en-US" sz="1600" baseline="30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Norwegian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00604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Motivation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02DD6-A347-4793-B8E4-BFEADF5A49C6}"/>
              </a:ext>
            </a:extLst>
          </p:cNvPr>
          <p:cNvSpPr txBox="1"/>
          <p:nvPr/>
        </p:nvSpPr>
        <p:spPr>
          <a:xfrm>
            <a:off x="1766962" y="1752600"/>
            <a:ext cx="8658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methods in computational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289C6-4A7C-4133-AA18-AA6949703903}"/>
              </a:ext>
            </a:extLst>
          </p:cNvPr>
          <p:cNvSpPr txBox="1"/>
          <p:nvPr/>
        </p:nvSpPr>
        <p:spPr>
          <a:xfrm>
            <a:off x="266700" y="2792415"/>
            <a:ext cx="1165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of these methods can provide solution of different level of accuracy and involves different computational resources.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7ECAE-6E50-45C4-9818-49615D4872AA}"/>
              </a:ext>
            </a:extLst>
          </p:cNvPr>
          <p:cNvSpPr txBox="1"/>
          <p:nvPr/>
        </p:nvSpPr>
        <p:spPr>
          <a:xfrm>
            <a:off x="266700" y="4263117"/>
            <a:ext cx="1165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To employ different solvers in different regions of the computational domain to exploit computational resources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4170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3999" y="822756"/>
            <a:ext cx="9144000" cy="1006044"/>
          </a:xfrm>
        </p:spPr>
        <p:txBody>
          <a:bodyPr>
            <a:noAutofit/>
          </a:bodyPr>
          <a:lstStyle/>
          <a:p>
            <a:pPr algn="ctr"/>
            <a:r>
              <a:rPr lang="en-US" sz="5400" b="1"/>
              <a:t>Interface learning for model fusion</a:t>
            </a:r>
            <a:endParaRPr lang="en-US" sz="3600" b="1" dirty="0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58063D89-C8EE-44A5-B41B-790AC8F5B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85" y="2133600"/>
            <a:ext cx="807183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12079"/>
            <a:ext cx="9144000" cy="7785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FitzHugh</a:t>
            </a:r>
            <a:r>
              <a:rPr lang="en-US" sz="5400" b="1" dirty="0"/>
              <a:t>-Nagumo model</a:t>
            </a:r>
            <a:endParaRPr sz="54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756DD3-B6BE-4E9F-83BC-2DDA8EF3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895600"/>
            <a:ext cx="5353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1C755AB-BDDA-4A20-A668-1CB0BE0A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504950"/>
            <a:ext cx="45815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14A6F6-E585-4A4D-9417-7BEF42F5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5500687"/>
            <a:ext cx="48577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BF888C-E433-427B-99D4-E21A31F4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4881562"/>
            <a:ext cx="26860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12079"/>
            <a:ext cx="9144000" cy="7785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FitzHugh</a:t>
            </a:r>
            <a:r>
              <a:rPr lang="en-US" sz="5400" b="1" dirty="0"/>
              <a:t>-Nagumo model</a:t>
            </a:r>
            <a:endParaRPr sz="5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FE2127-578A-494A-8568-5B0C328D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6125817" cy="14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B1270-C156-4457-9BE4-20A09F9C40AB}"/>
              </a:ext>
            </a:extLst>
          </p:cNvPr>
          <p:cNvSpPr txBox="1"/>
          <p:nvPr/>
        </p:nvSpPr>
        <p:spPr>
          <a:xfrm>
            <a:off x="202096" y="2057400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CE-0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Simplest approximation </a:t>
            </a:r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64C67841-CD76-4FC4-8F91-30DAD2E375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53307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12079"/>
            <a:ext cx="9144000" cy="7785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FitzHugh</a:t>
            </a:r>
            <a:r>
              <a:rPr lang="en-US" sz="5400" b="1" dirty="0"/>
              <a:t>-Nagumo model</a:t>
            </a:r>
            <a:endParaRPr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B1270-C156-4457-9BE4-20A09F9C40AB}"/>
              </a:ext>
            </a:extLst>
          </p:cNvPr>
          <p:cNvSpPr txBox="1"/>
          <p:nvPr/>
        </p:nvSpPr>
        <p:spPr>
          <a:xfrm>
            <a:off x="162340" y="1305806"/>
            <a:ext cx="38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Statistical learning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372B66-AC53-4EE2-A15C-242A91F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5" y="2174049"/>
            <a:ext cx="5764695" cy="13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750962-DA8F-4227-8709-8C73D4A3DF35}"/>
              </a:ext>
            </a:extLst>
          </p:cNvPr>
          <p:cNvSpPr txBox="1"/>
          <p:nvPr/>
        </p:nvSpPr>
        <p:spPr>
          <a:xfrm>
            <a:off x="145775" y="4114800"/>
            <a:ext cx="6026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feedforward neural network with single hidden layer and 8 neurons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F4187A-4F95-4E80-B48A-4E3DA95CC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5952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212079"/>
            <a:ext cx="9144000" cy="7785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FitzHugh</a:t>
            </a:r>
            <a:r>
              <a:rPr lang="en-US" sz="5400" b="1" dirty="0"/>
              <a:t>-Nagumo model</a:t>
            </a:r>
            <a:endParaRPr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B1270-C156-4457-9BE4-20A09F9C40AB}"/>
              </a:ext>
            </a:extLst>
          </p:cNvPr>
          <p:cNvSpPr txBox="1"/>
          <p:nvPr/>
        </p:nvSpPr>
        <p:spPr>
          <a:xfrm>
            <a:off x="304800" y="1258951"/>
            <a:ext cx="532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CE-1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First-order approximation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DE5FF0-469D-4B3B-BDB9-F55874273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5323893" cy="16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2DF2C0-DE65-4D1B-8575-CAE84D71D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66800"/>
            <a:ext cx="5486400" cy="54864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7D8026B-B527-4688-877C-207275DB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54116"/>
            <a:ext cx="5333995" cy="16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E7073-6574-47E9-BB63-8F700E759C83}"/>
              </a:ext>
            </a:extLst>
          </p:cNvPr>
          <p:cNvSpPr txBox="1"/>
          <p:nvPr/>
        </p:nvSpPr>
        <p:spPr>
          <a:xfrm>
            <a:off x="4572000" y="2197947"/>
            <a:ext cx="2929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Thanks!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FC2A838-B406-424D-81C6-758C18AD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360006" y="441556"/>
            <a:ext cx="32095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4CEA5-F16C-4496-93C7-E302659AB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600302"/>
            <a:ext cx="154419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E9D8E-A202-4628-AB6B-99B0D2732E39}"/>
              </a:ext>
            </a:extLst>
          </p:cNvPr>
          <p:cNvSpPr txBox="1"/>
          <p:nvPr/>
        </p:nvSpPr>
        <p:spPr>
          <a:xfrm>
            <a:off x="685800" y="5322748"/>
            <a:ext cx="4419600" cy="707286"/>
          </a:xfrm>
          <a:prstGeom prst="rect">
            <a:avLst/>
          </a:prstGeom>
          <a:noFill/>
        </p:spPr>
        <p:txBody>
          <a:bodyPr wrap="square" lIns="42078" tIns="21039" rIns="42078" bIns="21039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E5D05F"/>
                </a:solidFill>
                <a:cs typeface="Arial"/>
              </a:rPr>
              <a:t> </a:t>
            </a:r>
            <a:r>
              <a:rPr lang="en-US" b="1" dirty="0">
                <a:cs typeface="Arial"/>
              </a:rPr>
              <a:t>Computational Fluid Dynamics Laboratory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cs typeface="Arial"/>
              </a:rPr>
              <a:t>www.cfdlab.org</a:t>
            </a:r>
            <a:endParaRPr lang="en-US" b="1" dirty="0">
              <a:cs typeface="Arial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AA14BFB-BD6B-4C5D-818A-55083DBF7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241" r="2467" b="8505"/>
          <a:stretch/>
        </p:blipFill>
        <p:spPr bwMode="auto">
          <a:xfrm>
            <a:off x="838200" y="4495800"/>
            <a:ext cx="5257800" cy="89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3477B-5277-4160-8A4E-6A18322EB3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41" y="4461910"/>
            <a:ext cx="4902742" cy="8229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4502662"/>
            <a:ext cx="914400" cy="221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356" y="4465265"/>
            <a:ext cx="120562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CFD Lab OSU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142" y="3352800"/>
            <a:ext cx="10758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Ref: “Interface learning in fluid dynamics: Statistical inference of closures within micro–macro-coupling models”, Physics of Fluids, 2020</a:t>
            </a:r>
          </a:p>
        </p:txBody>
      </p:sp>
    </p:spTree>
    <p:extLst>
      <p:ext uri="{BB962C8B-B14F-4D97-AF65-F5344CB8AC3E}">
        <p14:creationId xmlns:p14="http://schemas.microsoft.com/office/powerpoint/2010/main" val="345584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26E57330CE44199743DFA4F94A914" ma:contentTypeVersion="10" ma:contentTypeDescription="Create a new document." ma:contentTypeScope="" ma:versionID="32bd3546c5a4d6ea3c1fd0593461cb2e">
  <xsd:schema xmlns:xsd="http://www.w3.org/2001/XMLSchema" xmlns:xs="http://www.w3.org/2001/XMLSchema" xmlns:p="http://schemas.microsoft.com/office/2006/metadata/properties" xmlns:ns3="3120041d-4362-45ca-be56-deccea1e45a8" targetNamespace="http://schemas.microsoft.com/office/2006/metadata/properties" ma:root="true" ma:fieldsID="152fc33399d039ef4a8c050718992de1" ns3:_="">
    <xsd:import namespace="3120041d-4362-45ca-be56-deccea1e45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0041d-4362-45ca-be56-deccea1e45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95C388-7982-4EF0-AFAD-9F1853D13E17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3120041d-4362-45ca-be56-deccea1e45a8"/>
  </ds:schemaRefs>
</ds:datastoreItem>
</file>

<file path=customXml/itemProps2.xml><?xml version="1.0" encoding="utf-8"?>
<ds:datastoreItem xmlns:ds="http://schemas.openxmlformats.org/officeDocument/2006/customXml" ds:itemID="{078D1242-05E2-41F1-B187-C540765963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8CC08-4077-4CD3-961F-24240E4C89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20041d-4362-45ca-be56-deccea1e4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160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SemiLight SemiConde</vt:lpstr>
      <vt:lpstr>Candara</vt:lpstr>
      <vt:lpstr>Consolas</vt:lpstr>
      <vt:lpstr>Tech Computer 16x9</vt:lpstr>
      <vt:lpstr>Interface learning for model fusion</vt:lpstr>
      <vt:lpstr>Motivation</vt:lpstr>
      <vt:lpstr>Interface learning for model fusion</vt:lpstr>
      <vt:lpstr>FitzHugh-Nagumo model</vt:lpstr>
      <vt:lpstr>FitzHugh-Nagumo model</vt:lpstr>
      <vt:lpstr>FitzHugh-Nagumo model</vt:lpstr>
      <vt:lpstr>FitzHugh-Nagumo model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learning paradigms for multi-scale and multi-physics systems</dc:title>
  <dc:creator>Ahmed, Shady</dc:creator>
  <cp:lastModifiedBy>Bhar, Kevin</cp:lastModifiedBy>
  <cp:revision>22</cp:revision>
  <dcterms:created xsi:type="dcterms:W3CDTF">2020-11-18T23:04:23Z</dcterms:created>
  <dcterms:modified xsi:type="dcterms:W3CDTF">2020-11-20T16:49:45Z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0x0101005AB26E57330CE44199743DFA4F94A914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