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8229600" cx="14630400"/>
  <p:notesSz cx="8229600" cy="14630400"/>
  <p:embeddedFontLst>
    <p:embeddedFont>
      <p:font typeface="Platypi Medium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typiMedium-italic.fntdata"/><Relationship Id="rId10" Type="http://schemas.openxmlformats.org/officeDocument/2006/relationships/font" Target="fonts/PlatypiMedium-bold.fntdata"/><Relationship Id="rId12" Type="http://schemas.openxmlformats.org/officeDocument/2006/relationships/font" Target="fonts/PlatypiMedium-boldItalic.fntdata"/><Relationship Id="rId9" Type="http://schemas.openxmlformats.org/officeDocument/2006/relationships/font" Target="fonts/Platypi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" name="Google Shape;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/>
          <p:nvPr/>
        </p:nvSpPr>
        <p:spPr>
          <a:xfrm>
            <a:off x="793790" y="2337197"/>
            <a:ext cx="7556421" cy="212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 Medium"/>
              <a:buNone/>
            </a:pPr>
            <a:r>
              <a:rPr b="0" i="0" lang="en-US" sz="4450" u="none" cap="none" strike="noStrike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Mehmet Emin Yurdakul: Türk Edebiyatı'nın Önemli İsimlerinden Biri</a:t>
            </a:r>
            <a:endParaRPr b="0" i="0" sz="4450" u="none" cap="none" strike="noStrike"/>
          </a:p>
        </p:txBody>
      </p:sp>
      <p:sp>
        <p:nvSpPr>
          <p:cNvPr id="34" name="Google Shape;34;p7"/>
          <p:cNvSpPr/>
          <p:nvPr/>
        </p:nvSpPr>
        <p:spPr>
          <a:xfrm>
            <a:off x="793790" y="4803696"/>
            <a:ext cx="75564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Bu sunumda, Türk edebiyatının önemli isimlerinden Mehmet Emin Yurdakul'un hayatını, eserlerini ve Türk edebiyatına olan katkılarını ele alacağız.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793790" y="2539960"/>
            <a:ext cx="6610469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 Medium"/>
              <a:buNone/>
            </a:pPr>
            <a:r>
              <a:rPr b="0" i="0" lang="en-US" sz="4450" u="none" cap="none" strike="noStrike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Eserleri ve Edebî Üslubu</a:t>
            </a:r>
            <a:endParaRPr b="0" i="0" sz="4450" u="none" cap="none" strike="noStrike"/>
          </a:p>
        </p:txBody>
      </p:sp>
      <p:sp>
        <p:nvSpPr>
          <p:cNvPr id="41" name="Google Shape;41;p8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Önemli Eserleri</a:t>
            </a:r>
            <a:endParaRPr b="0" i="0" sz="2200" u="none" cap="none" strike="noStrike"/>
          </a:p>
        </p:txBody>
      </p:sp>
      <p:sp>
        <p:nvSpPr>
          <p:cNvPr id="42" name="Google Shape;42;p8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Yurdakul'un en önemli eserleri arasında "Kendi Gök Kubbem" (şiir), "Göl'ün Sesi" (şiir), "Yurdun Hikayesi" (roman) ve "Sessiz Şarkılar" (şiir) yer almaktadır.</a:t>
            </a:r>
            <a:endParaRPr b="0" i="0" sz="1750" u="none" cap="none" strike="noStrike"/>
          </a:p>
        </p:txBody>
      </p:sp>
      <p:sp>
        <p:nvSpPr>
          <p:cNvPr id="43" name="Google Shape;43;p8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Edebî Üslubu</a:t>
            </a:r>
            <a:endParaRPr b="0" i="0" sz="2200" u="none" cap="none" strike="noStrike"/>
          </a:p>
        </p:txBody>
      </p:sp>
      <p:sp>
        <p:nvSpPr>
          <p:cNvPr id="44" name="Google Shape;44;p8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Yurdakul'un şiirleri, genellikle özlü ve içsel bir dil kullanır. Duygu yoğunluğuyla bilinir ve doğaya olan hayranlığı eserlerinde belirgindir.</a:t>
            </a:r>
            <a:endParaRPr b="0" i="0" sz="1750" u="none" cap="none" strike="noStrike"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775" y="7248517"/>
            <a:ext cx="27146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" name="Google Shape;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6280190" y="2038112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 Medium"/>
              <a:buNone/>
            </a:pPr>
            <a:r>
              <a:rPr b="0" i="0" lang="en-US" sz="4450" u="none" cap="none" strike="noStrike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Milli Şair Olarak Tanınması</a:t>
            </a:r>
            <a:endParaRPr b="0" i="0" sz="4450" u="none" cap="none" strike="noStrike"/>
          </a:p>
        </p:txBody>
      </p:sp>
      <p:sp>
        <p:nvSpPr>
          <p:cNvPr id="53" name="Google Shape;53;p9"/>
          <p:cNvSpPr/>
          <p:nvPr/>
        </p:nvSpPr>
        <p:spPr>
          <a:xfrm>
            <a:off x="6280190" y="3795832"/>
            <a:ext cx="3664863" cy="2395657"/>
          </a:xfrm>
          <a:prstGeom prst="roundRect">
            <a:avLst>
              <a:gd fmla="val 1420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6507004" y="402264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Ulusal Tanıma</a:t>
            </a:r>
            <a:endParaRPr b="0" i="0" sz="2200" u="none" cap="none" strike="noStrike"/>
          </a:p>
        </p:txBody>
      </p:sp>
      <p:sp>
        <p:nvSpPr>
          <p:cNvPr id="55" name="Google Shape;55;p9"/>
          <p:cNvSpPr/>
          <p:nvPr/>
        </p:nvSpPr>
        <p:spPr>
          <a:xfrm>
            <a:off x="6507004" y="4513064"/>
            <a:ext cx="3211235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Yurdakul, "Milli Şair" olarak kabul edilir ve eserleri, Türk edebiyatı tarihinde önemli bir yere sahiptir.</a:t>
            </a:r>
            <a:endParaRPr b="0" i="0" sz="1750" u="none" cap="none" strike="noStrike"/>
          </a:p>
        </p:txBody>
      </p:sp>
      <p:sp>
        <p:nvSpPr>
          <p:cNvPr id="56" name="Google Shape;56;p9"/>
          <p:cNvSpPr/>
          <p:nvPr/>
        </p:nvSpPr>
        <p:spPr>
          <a:xfrm>
            <a:off x="10171867" y="3795832"/>
            <a:ext cx="3664863" cy="2395657"/>
          </a:xfrm>
          <a:prstGeom prst="roundRect">
            <a:avLst>
              <a:gd fmla="val 1420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10398681" y="402264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Belirgin Özellikleri</a:t>
            </a:r>
            <a:endParaRPr b="0" i="0" sz="2200" u="none" cap="none" strike="noStrike"/>
          </a:p>
        </p:txBody>
      </p:sp>
      <p:sp>
        <p:nvSpPr>
          <p:cNvPr id="58" name="Google Shape;58;p9"/>
          <p:cNvSpPr/>
          <p:nvPr/>
        </p:nvSpPr>
        <p:spPr>
          <a:xfrm>
            <a:off x="10398681" y="4513064"/>
            <a:ext cx="3211235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Vatanseverlik, milli birlik ve insan sevgisi temaları, Yurdakul'un eserlerinde sıkça karşımıza çıkar.</a:t>
            </a:r>
            <a:endParaRPr b="0" i="0" sz="1750" u="none" cap="none" strike="noStrike"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5775" y="7248525"/>
            <a:ext cx="27146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93790" y="972145"/>
            <a:ext cx="9712285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 Medium"/>
              <a:buNone/>
            </a:pPr>
            <a:r>
              <a:rPr b="0" i="0" lang="en-US" sz="4450" u="none" cap="none" strike="noStrike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Türk Edebiyatı'ndaki Yeri ve Önemi</a:t>
            </a:r>
            <a:endParaRPr b="0" i="0" sz="4450" u="none" cap="none" strike="noStrike"/>
          </a:p>
        </p:txBody>
      </p:sp>
      <p:pic>
        <p:nvPicPr>
          <p:cNvPr descr="preencoded.png"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348" y="2134553"/>
            <a:ext cx="2152055" cy="166985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/>
          <p:nvPr/>
        </p:nvSpPr>
        <p:spPr>
          <a:xfrm>
            <a:off x="3990737" y="2959179"/>
            <a:ext cx="127278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1</a:t>
            </a:r>
            <a:endParaRPr b="0" i="0" sz="2200" u="none" cap="none" strike="noStrike"/>
          </a:p>
        </p:txBody>
      </p:sp>
      <p:sp>
        <p:nvSpPr>
          <p:cNvPr id="68" name="Google Shape;68;p10"/>
          <p:cNvSpPr/>
          <p:nvPr/>
        </p:nvSpPr>
        <p:spPr>
          <a:xfrm>
            <a:off x="5357217" y="236136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Kalıcı Miras</a:t>
            </a:r>
            <a:endParaRPr b="0" i="0" sz="2200" u="none" cap="none" strike="noStrike"/>
          </a:p>
        </p:txBody>
      </p:sp>
      <p:sp>
        <p:nvSpPr>
          <p:cNvPr id="69" name="Google Shape;69;p10"/>
          <p:cNvSpPr/>
          <p:nvPr/>
        </p:nvSpPr>
        <p:spPr>
          <a:xfrm>
            <a:off x="5357217" y="2851785"/>
            <a:ext cx="825257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Yurdakul'un eserleri, günümüzde de okunmaya devam ediyor ve Türk edebiyatına kalıcı bir miras bırakmıştır.</a:t>
            </a:r>
            <a:endParaRPr b="0" i="0" sz="1750" u="none" cap="none" strike="noStrike"/>
          </a:p>
        </p:txBody>
      </p:sp>
      <p:sp>
        <p:nvSpPr>
          <p:cNvPr id="70" name="Google Shape;70;p10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fmla="val 223256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2381" y="3861078"/>
            <a:ext cx="4304109" cy="166985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/>
          <p:nvPr/>
        </p:nvSpPr>
        <p:spPr>
          <a:xfrm>
            <a:off x="3962757" y="4469249"/>
            <a:ext cx="183118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2</a:t>
            </a:r>
            <a:endParaRPr b="0" i="0" sz="2200" u="none" cap="none" strike="noStrike"/>
          </a:p>
        </p:txBody>
      </p:sp>
      <p:sp>
        <p:nvSpPr>
          <p:cNvPr id="73" name="Google Shape;73;p10"/>
          <p:cNvSpPr/>
          <p:nvPr/>
        </p:nvSpPr>
        <p:spPr>
          <a:xfrm>
            <a:off x="6433304" y="408789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Etkisi</a:t>
            </a:r>
            <a:endParaRPr b="0" i="0" sz="2200" u="none" cap="none" strike="noStrike"/>
          </a:p>
        </p:txBody>
      </p:sp>
      <p:sp>
        <p:nvSpPr>
          <p:cNvPr id="74" name="Google Shape;74;p10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Hem edebiyat hem de kültür alanlarında, genç yazarlar ve şairler üzerinde önemli bir etki yaratmıştır.</a:t>
            </a:r>
            <a:endParaRPr b="0" i="0" sz="1750" u="none" cap="none" strike="noStrike"/>
          </a:p>
        </p:txBody>
      </p:sp>
      <p:sp>
        <p:nvSpPr>
          <p:cNvPr id="75" name="Google Shape;75;p10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fmla="val 223256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6" name="Google Shape;7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294" y="5587603"/>
            <a:ext cx="6456164" cy="166985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/>
          <p:nvPr/>
        </p:nvSpPr>
        <p:spPr>
          <a:xfrm>
            <a:off x="3965853" y="6195774"/>
            <a:ext cx="176927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3</a:t>
            </a:r>
            <a:endParaRPr b="0" i="0" sz="2200" u="none" cap="none" strike="noStrike"/>
          </a:p>
        </p:txBody>
      </p:sp>
      <p:sp>
        <p:nvSpPr>
          <p:cNvPr id="78" name="Google Shape;78;p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Önemli Rol</a:t>
            </a:r>
            <a:endParaRPr b="0" i="0" sz="2200" u="none" cap="none" strike="noStrike"/>
          </a:p>
        </p:txBody>
      </p:sp>
      <p:sp>
        <p:nvSpPr>
          <p:cNvPr id="79" name="Google Shape;79;p10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Türk dilinin ve edebiyatının gelişmesine büyük katkı sağlamıştır.</a:t>
            </a:r>
            <a:endParaRPr b="0" i="0" sz="1750" u="none" cap="none" strike="noStrike"/>
          </a:p>
        </p:txBody>
      </p:sp>
      <p:pic>
        <p:nvPicPr>
          <p:cNvPr id="80" name="Google Shape;8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15775" y="7186825"/>
            <a:ext cx="27146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