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64" r:id="rId4"/>
    <p:sldId id="258" r:id="rId5"/>
    <p:sldId id="273" r:id="rId6"/>
    <p:sldId id="265" r:id="rId7"/>
    <p:sldId id="259" r:id="rId8"/>
    <p:sldId id="266" r:id="rId9"/>
    <p:sldId id="269" r:id="rId10"/>
    <p:sldId id="270" r:id="rId11"/>
    <p:sldId id="271" r:id="rId12"/>
    <p:sldId id="272" r:id="rId13"/>
    <p:sldId id="267" r:id="rId14"/>
    <p:sldId id="260" r:id="rId15"/>
    <p:sldId id="261" r:id="rId16"/>
    <p:sldId id="262" r:id="rId17"/>
    <p:sldId id="2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91" d="100"/>
          <a:sy n="91" d="100"/>
        </p:scale>
        <p:origin x="333"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6AF61-AB3D-4470-A8DA-A534DEB7F2A3}" type="datetimeFigureOut">
              <a:rPr lang="en-US" smtClean="0"/>
              <a:t>9/8/2024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F68CB5-7018-4F0C-9F7E-1E5715F49E83}" type="slidenum">
              <a:rPr lang="en-US" smtClean="0"/>
              <a:t>‹#›</a:t>
            </a:fld>
            <a:endParaRPr lang="en-US"/>
          </a:p>
        </p:txBody>
      </p:sp>
    </p:spTree>
    <p:extLst>
      <p:ext uri="{BB962C8B-B14F-4D97-AF65-F5344CB8AC3E}">
        <p14:creationId xmlns:p14="http://schemas.microsoft.com/office/powerpoint/2010/main" val="4099992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F68CB5-7018-4F0C-9F7E-1E5715F49E83}" type="slidenum">
              <a:rPr lang="en-US" smtClean="0"/>
              <a:t>1</a:t>
            </a:fld>
            <a:endParaRPr lang="en-US"/>
          </a:p>
        </p:txBody>
      </p:sp>
    </p:spTree>
    <p:extLst>
      <p:ext uri="{BB962C8B-B14F-4D97-AF65-F5344CB8AC3E}">
        <p14:creationId xmlns:p14="http://schemas.microsoft.com/office/powerpoint/2010/main" val="716469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F68CB5-7018-4F0C-9F7E-1E5715F49E83}" type="slidenum">
              <a:rPr lang="en-US" smtClean="0"/>
              <a:t>7</a:t>
            </a:fld>
            <a:endParaRPr lang="en-US"/>
          </a:p>
        </p:txBody>
      </p:sp>
    </p:spTree>
    <p:extLst>
      <p:ext uri="{BB962C8B-B14F-4D97-AF65-F5344CB8AC3E}">
        <p14:creationId xmlns:p14="http://schemas.microsoft.com/office/powerpoint/2010/main" val="4144590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A2542C-4B24-4FB3-B2B5-432FB7F3D19F}" type="datetimeFigureOut">
              <a:rPr lang="LID4096" smtClean="0"/>
              <a:t>09/08/2024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315699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2542C-4B24-4FB3-B2B5-432FB7F3D19F}" type="datetimeFigureOut">
              <a:rPr lang="LID4096" smtClean="0"/>
              <a:t>09/08/2024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899884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2542C-4B24-4FB3-B2B5-432FB7F3D19F}" type="datetimeFigureOut">
              <a:rPr lang="LID4096" smtClean="0"/>
              <a:t>09/08/2024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956A28-072D-4E9C-B698-D7DF48A70205}" type="slidenum">
              <a:rPr lang="LID4096" smtClean="0"/>
              <a:t>‹#›</a:t>
            </a:fld>
            <a:endParaRPr lang="LID4096"/>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47173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2542C-4B24-4FB3-B2B5-432FB7F3D19F}" type="datetimeFigureOut">
              <a:rPr lang="LID4096" smtClean="0"/>
              <a:t>09/08/2024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11893853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2542C-4B24-4FB3-B2B5-432FB7F3D19F}" type="datetimeFigureOut">
              <a:rPr lang="LID4096" smtClean="0"/>
              <a:t>09/08/2024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956A28-072D-4E9C-B698-D7DF48A70205}" type="slidenum">
              <a:rPr lang="LID4096" smtClean="0"/>
              <a:t>‹#›</a:t>
            </a:fld>
            <a:endParaRPr lang="LID4096"/>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4282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2542C-4B24-4FB3-B2B5-432FB7F3D19F}" type="datetimeFigureOut">
              <a:rPr lang="LID4096" smtClean="0"/>
              <a:t>09/08/2024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11502277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2542C-4B24-4FB3-B2B5-432FB7F3D19F}" type="datetimeFigureOut">
              <a:rPr lang="LID4096" smtClean="0"/>
              <a:t>09/08/2024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3865720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2542C-4B24-4FB3-B2B5-432FB7F3D19F}" type="datetimeFigureOut">
              <a:rPr lang="LID4096" smtClean="0"/>
              <a:t>09/08/2024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2007148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A2542C-4B24-4FB3-B2B5-432FB7F3D19F}" type="datetimeFigureOut">
              <a:rPr lang="LID4096" smtClean="0"/>
              <a:t>09/08/2024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3141650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A2542C-4B24-4FB3-B2B5-432FB7F3D19F}" type="datetimeFigureOut">
              <a:rPr lang="LID4096" smtClean="0"/>
              <a:t>09/08/2024</a:t>
            </a:fld>
            <a:endParaRPr lang="LID4096"/>
          </a:p>
        </p:txBody>
      </p:sp>
      <p:sp>
        <p:nvSpPr>
          <p:cNvPr id="5" name="Footer Placeholder 4"/>
          <p:cNvSpPr>
            <a:spLocks noGrp="1"/>
          </p:cNvSpPr>
          <p:nvPr>
            <p:ph type="ftr" sz="quarter" idx="11"/>
          </p:nvPr>
        </p:nvSpPr>
        <p:spPr/>
        <p:txBody>
          <a:bodyPr/>
          <a:lstStyle/>
          <a:p>
            <a:endParaRPr lang="LID4096"/>
          </a:p>
        </p:txBody>
      </p:sp>
      <p:sp>
        <p:nvSpPr>
          <p:cNvPr id="6" name="Slide Number Placeholder 5"/>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132217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A2542C-4B24-4FB3-B2B5-432FB7F3D19F}" type="datetimeFigureOut">
              <a:rPr lang="LID4096" smtClean="0"/>
              <a:t>09/08/2024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2068300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A2542C-4B24-4FB3-B2B5-432FB7F3D19F}" type="datetimeFigureOut">
              <a:rPr lang="LID4096" smtClean="0"/>
              <a:t>09/08/2024</a:t>
            </a:fld>
            <a:endParaRPr lang="LID4096"/>
          </a:p>
        </p:txBody>
      </p:sp>
      <p:sp>
        <p:nvSpPr>
          <p:cNvPr id="8" name="Footer Placeholder 7"/>
          <p:cNvSpPr>
            <a:spLocks noGrp="1"/>
          </p:cNvSpPr>
          <p:nvPr>
            <p:ph type="ftr" sz="quarter" idx="11"/>
          </p:nvPr>
        </p:nvSpPr>
        <p:spPr/>
        <p:txBody>
          <a:bodyPr/>
          <a:lstStyle/>
          <a:p>
            <a:endParaRPr lang="LID4096"/>
          </a:p>
        </p:txBody>
      </p:sp>
      <p:sp>
        <p:nvSpPr>
          <p:cNvPr id="9" name="Slide Number Placeholder 8"/>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378744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A2542C-4B24-4FB3-B2B5-432FB7F3D19F}" type="datetimeFigureOut">
              <a:rPr lang="LID4096" smtClean="0"/>
              <a:t>09/08/2024</a:t>
            </a:fld>
            <a:endParaRPr lang="LID4096"/>
          </a:p>
        </p:txBody>
      </p:sp>
      <p:sp>
        <p:nvSpPr>
          <p:cNvPr id="4" name="Footer Placeholder 3"/>
          <p:cNvSpPr>
            <a:spLocks noGrp="1"/>
          </p:cNvSpPr>
          <p:nvPr>
            <p:ph type="ftr" sz="quarter" idx="11"/>
          </p:nvPr>
        </p:nvSpPr>
        <p:spPr/>
        <p:txBody>
          <a:bodyPr/>
          <a:lstStyle/>
          <a:p>
            <a:endParaRPr lang="LID4096"/>
          </a:p>
        </p:txBody>
      </p:sp>
      <p:sp>
        <p:nvSpPr>
          <p:cNvPr id="5" name="Slide Number Placeholder 4"/>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1557237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A2542C-4B24-4FB3-B2B5-432FB7F3D19F}" type="datetimeFigureOut">
              <a:rPr lang="LID4096" smtClean="0"/>
              <a:t>09/08/2024</a:t>
            </a:fld>
            <a:endParaRPr lang="LID4096"/>
          </a:p>
        </p:txBody>
      </p:sp>
      <p:sp>
        <p:nvSpPr>
          <p:cNvPr id="3" name="Footer Placeholder 2"/>
          <p:cNvSpPr>
            <a:spLocks noGrp="1"/>
          </p:cNvSpPr>
          <p:nvPr>
            <p:ph type="ftr" sz="quarter" idx="11"/>
          </p:nvPr>
        </p:nvSpPr>
        <p:spPr/>
        <p:txBody>
          <a:bodyPr/>
          <a:lstStyle/>
          <a:p>
            <a:endParaRPr lang="LID4096"/>
          </a:p>
        </p:txBody>
      </p:sp>
      <p:sp>
        <p:nvSpPr>
          <p:cNvPr id="4" name="Slide Number Placeholder 3"/>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2964855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A2542C-4B24-4FB3-B2B5-432FB7F3D19F}" type="datetimeFigureOut">
              <a:rPr lang="LID4096" smtClean="0"/>
              <a:t>09/08/2024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3663371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A2542C-4B24-4FB3-B2B5-432FB7F3D19F}" type="datetimeFigureOut">
              <a:rPr lang="LID4096" smtClean="0"/>
              <a:t>09/08/2024</a:t>
            </a:fld>
            <a:endParaRPr lang="LID4096"/>
          </a:p>
        </p:txBody>
      </p:sp>
      <p:sp>
        <p:nvSpPr>
          <p:cNvPr id="6" name="Footer Placeholder 5"/>
          <p:cNvSpPr>
            <a:spLocks noGrp="1"/>
          </p:cNvSpPr>
          <p:nvPr>
            <p:ph type="ftr" sz="quarter" idx="11"/>
          </p:nvPr>
        </p:nvSpPr>
        <p:spPr/>
        <p:txBody>
          <a:bodyPr/>
          <a:lstStyle/>
          <a:p>
            <a:endParaRPr lang="LID4096"/>
          </a:p>
        </p:txBody>
      </p:sp>
      <p:sp>
        <p:nvSpPr>
          <p:cNvPr id="7" name="Slide Number Placeholder 6"/>
          <p:cNvSpPr>
            <a:spLocks noGrp="1"/>
          </p:cNvSpPr>
          <p:nvPr>
            <p:ph type="sldNum" sz="quarter" idx="12"/>
          </p:nvPr>
        </p:nvSpPr>
        <p:spPr/>
        <p:txBody>
          <a:bodyPr/>
          <a:lstStyle/>
          <a:p>
            <a:fld id="{CE956A28-072D-4E9C-B698-D7DF48A70205}" type="slidenum">
              <a:rPr lang="LID4096" smtClean="0"/>
              <a:t>‹#›</a:t>
            </a:fld>
            <a:endParaRPr lang="LID4096"/>
          </a:p>
        </p:txBody>
      </p:sp>
    </p:spTree>
    <p:extLst>
      <p:ext uri="{BB962C8B-B14F-4D97-AF65-F5344CB8AC3E}">
        <p14:creationId xmlns:p14="http://schemas.microsoft.com/office/powerpoint/2010/main" val="64819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AA2542C-4B24-4FB3-B2B5-432FB7F3D19F}" type="datetimeFigureOut">
              <a:rPr lang="LID4096" smtClean="0"/>
              <a:t>09/08/2024</a:t>
            </a:fld>
            <a:endParaRPr lang="LID4096"/>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LID4096"/>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956A28-072D-4E9C-B698-D7DF48A70205}" type="slidenum">
              <a:rPr lang="LID4096" smtClean="0"/>
              <a:t>‹#›</a:t>
            </a:fld>
            <a:endParaRPr lang="LID4096"/>
          </a:p>
        </p:txBody>
      </p:sp>
    </p:spTree>
    <p:extLst>
      <p:ext uri="{BB962C8B-B14F-4D97-AF65-F5344CB8AC3E}">
        <p14:creationId xmlns:p14="http://schemas.microsoft.com/office/powerpoint/2010/main" val="850863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omersela1010@gmail.com" TargetMode="External"/><Relationship Id="rId2" Type="http://schemas.openxmlformats.org/officeDocument/2006/relationships/hyperlink" Target="mailto:ahigad.genish@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localhost:517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DAC55-2674-ED1D-B6AD-2733B93BC59B}"/>
              </a:ext>
            </a:extLst>
          </p:cNvPr>
          <p:cNvSpPr>
            <a:spLocks noGrp="1"/>
          </p:cNvSpPr>
          <p:nvPr>
            <p:ph type="ctrTitle"/>
          </p:nvPr>
        </p:nvSpPr>
        <p:spPr>
          <a:xfrm>
            <a:off x="-969344" y="173503"/>
            <a:ext cx="12192000" cy="1185882"/>
          </a:xfrm>
        </p:spPr>
        <p:txBody>
          <a:bodyPr/>
          <a:lstStyle/>
          <a:p>
            <a:pPr algn="ctr" rtl="1">
              <a:lnSpc>
                <a:spcPct val="107000"/>
              </a:lnSpc>
              <a:spcAft>
                <a:spcPts val="800"/>
              </a:spcAft>
            </a:pPr>
            <a:r>
              <a:rPr lang="en-US" sz="1800" b="1" kern="100" dirty="0">
                <a:effectLst/>
                <a:latin typeface="Aptos" panose="020B0004020202020204" pitchFamily="34" charset="0"/>
                <a:ea typeface="Aptos" panose="020B0004020202020204" pitchFamily="34" charset="0"/>
                <a:cs typeface="Arial" panose="020B0604020202020204" pitchFamily="34" charset="0"/>
              </a:rPr>
              <a:t>Project No. 606 - Bar Ilan University</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1800" b="1" kern="100" dirty="0">
                <a:effectLst/>
                <a:latin typeface="Aptos" panose="020B0004020202020204" pitchFamily="34" charset="0"/>
                <a:ea typeface="Aptos" panose="020B0004020202020204" pitchFamily="34" charset="0"/>
                <a:cs typeface="Arial" panose="020B0604020202020204" pitchFamily="34" charset="0"/>
              </a:rPr>
              <a:t>Software Development</a:t>
            </a:r>
            <a:br>
              <a:rPr lang="en-US" sz="1800" kern="100" dirty="0">
                <a:effectLst/>
                <a:latin typeface="Aptos" panose="020B0004020202020204" pitchFamily="34" charset="0"/>
                <a:ea typeface="Aptos" panose="020B0004020202020204" pitchFamily="34" charset="0"/>
                <a:cs typeface="Arial" panose="020B0604020202020204" pitchFamily="34" charset="0"/>
              </a:rPr>
            </a:br>
            <a:r>
              <a:rPr lang="en-US" sz="2800" b="1" kern="100" dirty="0">
                <a:effectLst/>
                <a:latin typeface="Aptos" panose="020B0004020202020204" pitchFamily="34" charset="0"/>
                <a:ea typeface="Aptos" panose="020B0004020202020204" pitchFamily="34" charset="0"/>
                <a:cs typeface="Arial" panose="020B0604020202020204" pitchFamily="34" charset="0"/>
              </a:rPr>
              <a:t>Café recommendation system for coffee enthusiastic</a:t>
            </a:r>
            <a:endParaRPr lang="en-US" sz="28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D7A68FE7-6352-3EF5-3C3C-FFFD718BF80B}"/>
              </a:ext>
            </a:extLst>
          </p:cNvPr>
          <p:cNvSpPr>
            <a:spLocks noGrp="1"/>
          </p:cNvSpPr>
          <p:nvPr>
            <p:ph type="subTitle" idx="1"/>
          </p:nvPr>
        </p:nvSpPr>
        <p:spPr>
          <a:xfrm>
            <a:off x="1366346" y="4882999"/>
            <a:ext cx="7766936" cy="413320"/>
          </a:xfrm>
        </p:spPr>
        <p:txBody>
          <a:bodyPr>
            <a:normAutofit fontScale="92500" lnSpcReduction="10000"/>
          </a:bodyPr>
          <a:lstStyle/>
          <a:p>
            <a:pPr algn="ctr"/>
            <a:r>
              <a:rPr lang="sv-SE" sz="2400" b="1" dirty="0">
                <a:solidFill>
                  <a:schemeClr val="tx2">
                    <a:lumMod val="75000"/>
                  </a:schemeClr>
                </a:solidFill>
              </a:rPr>
              <a:t>Omer Sela &amp; Ahigad Genish</a:t>
            </a:r>
          </a:p>
          <a:p>
            <a:pPr algn="ctr"/>
            <a:endParaRPr lang="sv-SE" b="1" dirty="0"/>
          </a:p>
          <a:p>
            <a:pPr algn="ctr"/>
            <a:endParaRPr lang="sv-SE" b="1" dirty="0"/>
          </a:p>
        </p:txBody>
      </p:sp>
      <p:pic>
        <p:nvPicPr>
          <p:cNvPr id="4" name="תמונה 1">
            <a:extLst>
              <a:ext uri="{FF2B5EF4-FFF2-40B4-BE49-F238E27FC236}">
                <a16:creationId xmlns:a16="http://schemas.microsoft.com/office/drawing/2014/main" id="{173832DB-6BAB-7BA5-AB65-DD341974D226}"/>
              </a:ext>
            </a:extLst>
          </p:cNvPr>
          <p:cNvPicPr>
            <a:picLocks noChangeAspect="1"/>
          </p:cNvPicPr>
          <p:nvPr/>
        </p:nvPicPr>
        <p:blipFill>
          <a:blip r:embed="rId3"/>
          <a:stretch>
            <a:fillRect/>
          </a:stretch>
        </p:blipFill>
        <p:spPr>
          <a:xfrm>
            <a:off x="3626447" y="1330234"/>
            <a:ext cx="3152140" cy="2882265"/>
          </a:xfrm>
          <a:prstGeom prst="rect">
            <a:avLst/>
          </a:prstGeom>
        </p:spPr>
      </p:pic>
      <p:sp>
        <p:nvSpPr>
          <p:cNvPr id="5" name="Subtitle 2">
            <a:extLst>
              <a:ext uri="{FF2B5EF4-FFF2-40B4-BE49-F238E27FC236}">
                <a16:creationId xmlns:a16="http://schemas.microsoft.com/office/drawing/2014/main" id="{A5888722-E325-236C-7CCF-C0D9654BD0F0}"/>
              </a:ext>
            </a:extLst>
          </p:cNvPr>
          <p:cNvSpPr txBox="1">
            <a:spLocks/>
          </p:cNvSpPr>
          <p:nvPr/>
        </p:nvSpPr>
        <p:spPr>
          <a:xfrm>
            <a:off x="1319049" y="4369608"/>
            <a:ext cx="7766936" cy="413320"/>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dirty="0"/>
              <a:t>Elevating Coffee Discovery to a New Level of Quality</a:t>
            </a:r>
          </a:p>
          <a:p>
            <a:pPr algn="ctr"/>
            <a:endParaRPr lang="LID4096" dirty="0"/>
          </a:p>
        </p:txBody>
      </p:sp>
      <p:sp>
        <p:nvSpPr>
          <p:cNvPr id="6" name="Subtitle 2">
            <a:extLst>
              <a:ext uri="{FF2B5EF4-FFF2-40B4-BE49-F238E27FC236}">
                <a16:creationId xmlns:a16="http://schemas.microsoft.com/office/drawing/2014/main" id="{204D32CE-A88D-4933-2855-81773C9CE0C3}"/>
              </a:ext>
            </a:extLst>
          </p:cNvPr>
          <p:cNvSpPr txBox="1">
            <a:spLocks/>
          </p:cNvSpPr>
          <p:nvPr/>
        </p:nvSpPr>
        <p:spPr>
          <a:xfrm>
            <a:off x="208230" y="5660088"/>
            <a:ext cx="5887770" cy="413320"/>
          </a:xfrm>
          <a:prstGeom prst="rect">
            <a:avLst/>
          </a:prstGeom>
        </p:spPr>
        <p:txBody>
          <a:bodyPr vert="horz" lIns="91440" tIns="45720" rIns="91440" bIns="45720" rtlCol="0" anchor="t">
            <a:normAutofit fontScale="25000" lnSpcReduction="20000"/>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0" indent="0" algn="l" rtl="1" eaLnBrk="1" latinLnBrk="0" hangingPunct="1">
              <a:lnSpc>
                <a:spcPct val="107000"/>
              </a:lnSpc>
              <a:spcBef>
                <a:spcPts val="1000"/>
              </a:spcBef>
              <a:spcAft>
                <a:spcPts val="800"/>
              </a:spcAft>
            </a:pPr>
            <a:r>
              <a:rPr lang="en-US" sz="5600" b="1" u="sng" kern="100" dirty="0">
                <a:solidFill>
                  <a:srgbClr val="7F7F7F"/>
                </a:solidFill>
                <a:effectLst/>
                <a:latin typeface="Aptos" panose="020B0004020202020204" pitchFamily="34" charset="0"/>
                <a:ea typeface="Aptos" panose="020B0004020202020204" pitchFamily="34" charset="0"/>
                <a:cs typeface="Arial" panose="020B0604020202020204" pitchFamily="34" charset="0"/>
              </a:rPr>
              <a:t>Project Supervisors</a:t>
            </a:r>
            <a:r>
              <a:rPr lang="en-US" sz="5600" u="sng" kern="100" dirty="0">
                <a:solidFill>
                  <a:srgbClr val="7F7F7F"/>
                </a:solidFill>
                <a:effectLst/>
                <a:latin typeface="Aptos" panose="020B0004020202020204" pitchFamily="34" charset="0"/>
                <a:ea typeface="Aptos" panose="020B0004020202020204" pitchFamily="34" charset="0"/>
                <a:cs typeface="Arial" panose="020B0604020202020204" pitchFamily="34" charset="0"/>
              </a:rPr>
              <a:t>:</a:t>
            </a:r>
            <a:r>
              <a:rPr lang="en-US" sz="5600" kern="100" dirty="0">
                <a:solidFill>
                  <a:srgbClr val="7F7F7F"/>
                </a:solidFill>
                <a:effectLst/>
                <a:latin typeface="Aptos" panose="020B0004020202020204" pitchFamily="34" charset="0"/>
                <a:ea typeface="Aptos" panose="020B0004020202020204" pitchFamily="34" charset="0"/>
                <a:cs typeface="Arial" panose="020B0604020202020204" pitchFamily="34" charset="0"/>
              </a:rPr>
              <a:t>          </a:t>
            </a:r>
            <a:endParaRPr lang="en-US" sz="5600" dirty="0">
              <a:effectLst/>
            </a:endParaRPr>
          </a:p>
          <a:p>
            <a:pPr marL="0" indent="0" algn="l" rtl="1" eaLnBrk="1" latinLnBrk="0" hangingPunct="1">
              <a:lnSpc>
                <a:spcPct val="107000"/>
              </a:lnSpc>
              <a:spcBef>
                <a:spcPts val="1000"/>
              </a:spcBef>
              <a:spcAft>
                <a:spcPts val="800"/>
              </a:spcAft>
            </a:pPr>
            <a:r>
              <a:rPr lang="en-US" sz="5600" kern="100" dirty="0">
                <a:solidFill>
                  <a:srgbClr val="7F7F7F"/>
                </a:solidFill>
                <a:effectLst/>
                <a:latin typeface="Aptos" panose="020B0004020202020204" pitchFamily="34" charset="0"/>
                <a:ea typeface="Aptos" panose="020B0004020202020204" pitchFamily="34" charset="0"/>
                <a:cs typeface="Arial" panose="020B0604020202020204" pitchFamily="34" charset="0"/>
              </a:rPr>
              <a:t>Professor </a:t>
            </a:r>
            <a:r>
              <a:rPr lang="en-US" sz="5600" kern="100" dirty="0" err="1">
                <a:solidFill>
                  <a:srgbClr val="7F7F7F"/>
                </a:solidFill>
                <a:effectLst/>
                <a:latin typeface="Aptos" panose="020B0004020202020204" pitchFamily="34" charset="0"/>
                <a:ea typeface="Aptos" panose="020B0004020202020204" pitchFamily="34" charset="0"/>
                <a:cs typeface="Arial" panose="020B0604020202020204" pitchFamily="34" charset="0"/>
              </a:rPr>
              <a:t>Gelles</a:t>
            </a:r>
            <a:r>
              <a:rPr lang="en-US" sz="5600" kern="100" dirty="0">
                <a:solidFill>
                  <a:srgbClr val="7F7F7F"/>
                </a:solidFill>
                <a:effectLst/>
                <a:latin typeface="Aptos" panose="020B0004020202020204" pitchFamily="34" charset="0"/>
                <a:ea typeface="Aptos" panose="020B0004020202020204" pitchFamily="34" charset="0"/>
                <a:cs typeface="Arial" panose="020B0604020202020204" pitchFamily="34" charset="0"/>
              </a:rPr>
              <a:t> Ran   </a:t>
            </a:r>
            <a:endParaRPr lang="en-US" sz="5600" dirty="0">
              <a:effectLst/>
            </a:endParaRPr>
          </a:p>
          <a:p>
            <a:pPr marL="0" indent="0" algn="l" rtl="1" eaLnBrk="1" latinLnBrk="0" hangingPunct="1">
              <a:lnSpc>
                <a:spcPct val="107000"/>
              </a:lnSpc>
              <a:spcBef>
                <a:spcPts val="1000"/>
              </a:spcBef>
              <a:spcAft>
                <a:spcPts val="800"/>
              </a:spcAft>
            </a:pPr>
            <a:r>
              <a:rPr lang="en-US" sz="5600" kern="100" dirty="0">
                <a:solidFill>
                  <a:srgbClr val="7F7F7F"/>
                </a:solidFill>
                <a:effectLst/>
                <a:latin typeface="Aptos" panose="020B0004020202020204" pitchFamily="34" charset="0"/>
                <a:ea typeface="Aptos" panose="020B0004020202020204" pitchFamily="34" charset="0"/>
                <a:cs typeface="Arial" panose="020B0604020202020204" pitchFamily="34" charset="0"/>
              </a:rPr>
              <a:t>Professor Cohen </a:t>
            </a:r>
            <a:r>
              <a:rPr lang="en-US" sz="5600" kern="100" dirty="0" err="1">
                <a:solidFill>
                  <a:srgbClr val="7F7F7F"/>
                </a:solidFill>
                <a:effectLst/>
                <a:latin typeface="Aptos" panose="020B0004020202020204" pitchFamily="34" charset="0"/>
                <a:ea typeface="Aptos" panose="020B0004020202020204" pitchFamily="34" charset="0"/>
                <a:cs typeface="Arial" panose="020B0604020202020204" pitchFamily="34" charset="0"/>
              </a:rPr>
              <a:t>Izack</a:t>
            </a:r>
            <a:endParaRPr lang="en-US" sz="5600" dirty="0">
              <a:effectLst/>
            </a:endParaRPr>
          </a:p>
          <a:p>
            <a:pPr algn="l"/>
            <a:endParaRPr lang="sv-SE" b="1" dirty="0"/>
          </a:p>
          <a:p>
            <a:pPr algn="ctr"/>
            <a:endParaRPr lang="sv-SE" b="1" dirty="0"/>
          </a:p>
        </p:txBody>
      </p:sp>
    </p:spTree>
    <p:extLst>
      <p:ext uri="{BB962C8B-B14F-4D97-AF65-F5344CB8AC3E}">
        <p14:creationId xmlns:p14="http://schemas.microsoft.com/office/powerpoint/2010/main" val="4156488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C199A71-6F22-30C7-C56B-C5EEB4E2054B}"/>
              </a:ext>
            </a:extLst>
          </p:cNvPr>
          <p:cNvSpPr>
            <a:spLocks noGrp="1"/>
          </p:cNvSpPr>
          <p:nvPr>
            <p:ph type="title"/>
          </p:nvPr>
        </p:nvSpPr>
        <p:spPr>
          <a:xfrm>
            <a:off x="410407" y="154152"/>
            <a:ext cx="5865356" cy="733088"/>
          </a:xfrm>
        </p:spPr>
        <p:txBody>
          <a:bodyPr/>
          <a:lstStyle/>
          <a:p>
            <a:pPr algn="r"/>
            <a:r>
              <a:rPr lang="en-US" dirty="0"/>
              <a:t>Technology</a:t>
            </a:r>
            <a:endParaRPr lang="LID4096" dirty="0"/>
          </a:p>
        </p:txBody>
      </p:sp>
      <p:sp>
        <p:nvSpPr>
          <p:cNvPr id="5" name="TextBox 4">
            <a:extLst>
              <a:ext uri="{FF2B5EF4-FFF2-40B4-BE49-F238E27FC236}">
                <a16:creationId xmlns:a16="http://schemas.microsoft.com/office/drawing/2014/main" id="{E954C1E8-9BD9-F670-0CD7-FE81822E32DA}"/>
              </a:ext>
            </a:extLst>
          </p:cNvPr>
          <p:cNvSpPr txBox="1"/>
          <p:nvPr/>
        </p:nvSpPr>
        <p:spPr>
          <a:xfrm>
            <a:off x="410407" y="1375971"/>
            <a:ext cx="5015245" cy="2380139"/>
          </a:xfrm>
          <a:prstGeom prst="rect">
            <a:avLst/>
          </a:prstGeom>
          <a:noFill/>
        </p:spPr>
        <p:txBody>
          <a:bodyPr wrap="square">
            <a:spAutoFit/>
          </a:bodyPr>
          <a:lstStyle/>
          <a:p>
            <a:pPr>
              <a:spcBef>
                <a:spcPts val="1000"/>
              </a:spcBef>
              <a:buClr>
                <a:schemeClr val="accent1"/>
              </a:buClr>
              <a:buSzPct val="80000"/>
            </a:pPr>
            <a:r>
              <a:rPr lang="en-US" sz="2400" b="1" dirty="0">
                <a:solidFill>
                  <a:schemeClr val="tx1">
                    <a:lumMod val="75000"/>
                    <a:lumOff val="25000"/>
                  </a:schemeClr>
                </a:solidFill>
              </a:rPr>
              <a:t>Crema Machine Learning Model:</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This model predicts whether the given coffee cup contains crema, an indicator of coffee quality and freshness.</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In a test conducted on 1,335 coffee images, the accuracy was about </a:t>
            </a:r>
            <a:r>
              <a:rPr lang="en-US" b="1" dirty="0">
                <a:solidFill>
                  <a:schemeClr val="tx1">
                    <a:lumMod val="75000"/>
                    <a:lumOff val="25000"/>
                  </a:schemeClr>
                </a:solidFill>
              </a:rPr>
              <a:t>95%.</a:t>
            </a:r>
          </a:p>
          <a:p>
            <a:pPr marL="285750" indent="-285750">
              <a:buClr>
                <a:schemeClr val="accent2"/>
              </a:buCl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C089ACFE-77FC-183D-C80E-D2CEFCF13836}"/>
              </a:ext>
            </a:extLst>
          </p:cNvPr>
          <p:cNvPicPr>
            <a:picLocks noChangeAspect="1"/>
          </p:cNvPicPr>
          <p:nvPr/>
        </p:nvPicPr>
        <p:blipFill>
          <a:blip r:embed="rId2"/>
          <a:stretch>
            <a:fillRect/>
          </a:stretch>
        </p:blipFill>
        <p:spPr>
          <a:xfrm>
            <a:off x="6275763" y="2398256"/>
            <a:ext cx="5774347" cy="4352922"/>
          </a:xfrm>
          <a:prstGeom prst="rect">
            <a:avLst/>
          </a:prstGeom>
        </p:spPr>
      </p:pic>
    </p:spTree>
    <p:extLst>
      <p:ext uri="{BB962C8B-B14F-4D97-AF65-F5344CB8AC3E}">
        <p14:creationId xmlns:p14="http://schemas.microsoft.com/office/powerpoint/2010/main" val="844931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D7DAB9-A432-69B2-B5B1-98D4C929EA58}"/>
              </a:ext>
            </a:extLst>
          </p:cNvPr>
          <p:cNvSpPr>
            <a:spLocks noGrp="1"/>
          </p:cNvSpPr>
          <p:nvPr>
            <p:ph type="title"/>
          </p:nvPr>
        </p:nvSpPr>
        <p:spPr>
          <a:xfrm>
            <a:off x="410407" y="154152"/>
            <a:ext cx="5865356" cy="733088"/>
          </a:xfrm>
        </p:spPr>
        <p:txBody>
          <a:bodyPr/>
          <a:lstStyle/>
          <a:p>
            <a:pPr algn="r"/>
            <a:r>
              <a:rPr lang="en-US" dirty="0"/>
              <a:t>Technology</a:t>
            </a:r>
            <a:endParaRPr lang="LID4096" dirty="0"/>
          </a:p>
        </p:txBody>
      </p:sp>
      <p:sp>
        <p:nvSpPr>
          <p:cNvPr id="5" name="TextBox 4">
            <a:extLst>
              <a:ext uri="{FF2B5EF4-FFF2-40B4-BE49-F238E27FC236}">
                <a16:creationId xmlns:a16="http://schemas.microsoft.com/office/drawing/2014/main" id="{53625403-E0CE-1D5C-836F-7581EC887EC4}"/>
              </a:ext>
            </a:extLst>
          </p:cNvPr>
          <p:cNvSpPr txBox="1"/>
          <p:nvPr/>
        </p:nvSpPr>
        <p:spPr>
          <a:xfrm>
            <a:off x="900994" y="887240"/>
            <a:ext cx="4958524" cy="3026470"/>
          </a:xfrm>
          <a:prstGeom prst="rect">
            <a:avLst/>
          </a:prstGeom>
          <a:noFill/>
        </p:spPr>
        <p:txBody>
          <a:bodyPr wrap="square">
            <a:spAutoFit/>
          </a:bodyPr>
          <a:lstStyle/>
          <a:p>
            <a:pPr>
              <a:spcBef>
                <a:spcPts val="1000"/>
              </a:spcBef>
              <a:buClr>
                <a:schemeClr val="accent1"/>
              </a:buClr>
              <a:buSzPct val="80000"/>
            </a:pPr>
            <a:r>
              <a:rPr lang="en-US" sz="2400" b="1" dirty="0">
                <a:solidFill>
                  <a:schemeClr val="tx1">
                    <a:lumMod val="75000"/>
                    <a:lumOff val="25000"/>
                  </a:schemeClr>
                </a:solidFill>
              </a:rPr>
              <a:t>Cup Type Machine Learning Model:</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This model identifies whether the coffee cup is intended for takeaway (disposable) or if it is served in a ceramic or glass cup, which can impact the drinking experience.</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In a test conducted on 1,335 coffee images, the accuracy was about </a:t>
            </a:r>
            <a:r>
              <a:rPr lang="en-US" b="1" dirty="0">
                <a:solidFill>
                  <a:schemeClr val="tx1">
                    <a:lumMod val="75000"/>
                    <a:lumOff val="25000"/>
                  </a:schemeClr>
                </a:solidFill>
              </a:rPr>
              <a:t>96%.</a:t>
            </a:r>
          </a:p>
          <a:p>
            <a:pPr marL="285750" indent="-285750">
              <a:buClr>
                <a:schemeClr val="accent2"/>
              </a:buCl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10980CF5-05B5-64E1-B694-51ABE0FDB353}"/>
              </a:ext>
            </a:extLst>
          </p:cNvPr>
          <p:cNvPicPr>
            <a:picLocks noChangeAspect="1"/>
          </p:cNvPicPr>
          <p:nvPr/>
        </p:nvPicPr>
        <p:blipFill>
          <a:blip r:embed="rId2"/>
          <a:stretch>
            <a:fillRect/>
          </a:stretch>
        </p:blipFill>
        <p:spPr>
          <a:xfrm>
            <a:off x="6096000" y="2237444"/>
            <a:ext cx="5910824" cy="4466404"/>
          </a:xfrm>
          <a:prstGeom prst="rect">
            <a:avLst/>
          </a:prstGeom>
        </p:spPr>
      </p:pic>
    </p:spTree>
    <p:extLst>
      <p:ext uri="{BB962C8B-B14F-4D97-AF65-F5344CB8AC3E}">
        <p14:creationId xmlns:p14="http://schemas.microsoft.com/office/powerpoint/2010/main" val="2588693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BCA3371-5AF3-76A6-C459-9346AFB583B7}"/>
              </a:ext>
            </a:extLst>
          </p:cNvPr>
          <p:cNvSpPr>
            <a:spLocks noGrp="1"/>
          </p:cNvSpPr>
          <p:nvPr>
            <p:ph type="title"/>
          </p:nvPr>
        </p:nvSpPr>
        <p:spPr>
          <a:xfrm>
            <a:off x="410407" y="154152"/>
            <a:ext cx="5865356" cy="733088"/>
          </a:xfrm>
        </p:spPr>
        <p:txBody>
          <a:bodyPr/>
          <a:lstStyle/>
          <a:p>
            <a:pPr algn="r"/>
            <a:r>
              <a:rPr lang="en-US" dirty="0"/>
              <a:t>Technology</a:t>
            </a:r>
            <a:endParaRPr lang="LID4096" dirty="0"/>
          </a:p>
        </p:txBody>
      </p:sp>
      <p:sp>
        <p:nvSpPr>
          <p:cNvPr id="5" name="TextBox 4">
            <a:extLst>
              <a:ext uri="{FF2B5EF4-FFF2-40B4-BE49-F238E27FC236}">
                <a16:creationId xmlns:a16="http://schemas.microsoft.com/office/drawing/2014/main" id="{C59A3A62-17BA-F249-2536-A7D20FF1D4F5}"/>
              </a:ext>
            </a:extLst>
          </p:cNvPr>
          <p:cNvSpPr txBox="1"/>
          <p:nvPr/>
        </p:nvSpPr>
        <p:spPr>
          <a:xfrm>
            <a:off x="748593" y="1160509"/>
            <a:ext cx="4243821" cy="3303468"/>
          </a:xfrm>
          <a:prstGeom prst="rect">
            <a:avLst/>
          </a:prstGeom>
          <a:noFill/>
        </p:spPr>
        <p:txBody>
          <a:bodyPr wrap="square">
            <a:spAutoFit/>
          </a:bodyPr>
          <a:lstStyle/>
          <a:p>
            <a:pPr>
              <a:spcBef>
                <a:spcPts val="1000"/>
              </a:spcBef>
              <a:buClr>
                <a:schemeClr val="accent1"/>
              </a:buClr>
              <a:buSzPct val="80000"/>
            </a:pPr>
            <a:r>
              <a:rPr lang="en-US" sz="2400" b="1" dirty="0">
                <a:solidFill>
                  <a:schemeClr val="tx1">
                    <a:lumMod val="75000"/>
                    <a:lumOff val="25000"/>
                  </a:schemeClr>
                </a:solidFill>
              </a:rPr>
              <a:t>Serving Style Machine Learning Model:</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This model predicts whether the coffee cup is served with a saucer or spoon, elements that enhance the customer’s experience.</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In a test conducted on 1,335 coffee images, the accuracy was about </a:t>
            </a:r>
            <a:r>
              <a:rPr lang="en-US" b="1" dirty="0">
                <a:solidFill>
                  <a:schemeClr val="tx1">
                    <a:lumMod val="75000"/>
                    <a:lumOff val="25000"/>
                  </a:schemeClr>
                </a:solidFill>
              </a:rPr>
              <a:t>97%.</a:t>
            </a:r>
          </a:p>
          <a:p>
            <a:pPr marL="285750" indent="-285750">
              <a:buClr>
                <a:schemeClr val="accent2"/>
              </a:buCl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294C3210-4AC6-7010-212E-56C1F3D9731C}"/>
              </a:ext>
            </a:extLst>
          </p:cNvPr>
          <p:cNvPicPr>
            <a:picLocks noChangeAspect="1"/>
          </p:cNvPicPr>
          <p:nvPr/>
        </p:nvPicPr>
        <p:blipFill>
          <a:blip r:embed="rId2"/>
          <a:stretch>
            <a:fillRect/>
          </a:stretch>
        </p:blipFill>
        <p:spPr>
          <a:xfrm>
            <a:off x="5743904" y="2239824"/>
            <a:ext cx="6164625" cy="4340888"/>
          </a:xfrm>
          <a:prstGeom prst="rect">
            <a:avLst/>
          </a:prstGeom>
        </p:spPr>
      </p:pic>
    </p:spTree>
    <p:extLst>
      <p:ext uri="{BB962C8B-B14F-4D97-AF65-F5344CB8AC3E}">
        <p14:creationId xmlns:p14="http://schemas.microsoft.com/office/powerpoint/2010/main" val="3739357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F383E1-BCD6-81B6-606D-1A1F6602645B}"/>
              </a:ext>
            </a:extLst>
          </p:cNvPr>
          <p:cNvSpPr>
            <a:spLocks noGrp="1"/>
          </p:cNvSpPr>
          <p:nvPr>
            <p:ph type="title"/>
          </p:nvPr>
        </p:nvSpPr>
        <p:spPr>
          <a:xfrm>
            <a:off x="410407" y="154152"/>
            <a:ext cx="5865356" cy="733088"/>
          </a:xfrm>
        </p:spPr>
        <p:txBody>
          <a:bodyPr/>
          <a:lstStyle/>
          <a:p>
            <a:pPr algn="r"/>
            <a:r>
              <a:rPr lang="en-US" dirty="0"/>
              <a:t>Technology</a:t>
            </a:r>
            <a:endParaRPr lang="LID4096" dirty="0"/>
          </a:p>
        </p:txBody>
      </p:sp>
      <p:sp>
        <p:nvSpPr>
          <p:cNvPr id="5" name="TextBox 4">
            <a:extLst>
              <a:ext uri="{FF2B5EF4-FFF2-40B4-BE49-F238E27FC236}">
                <a16:creationId xmlns:a16="http://schemas.microsoft.com/office/drawing/2014/main" id="{E35B80A1-95F4-A86C-A7CD-0F3A776E6FC0}"/>
              </a:ext>
            </a:extLst>
          </p:cNvPr>
          <p:cNvSpPr txBox="1"/>
          <p:nvPr/>
        </p:nvSpPr>
        <p:spPr>
          <a:xfrm>
            <a:off x="801143" y="1044895"/>
            <a:ext cx="8772807" cy="1420902"/>
          </a:xfrm>
          <a:prstGeom prst="rect">
            <a:avLst/>
          </a:prstGeom>
          <a:noFill/>
        </p:spPr>
        <p:txBody>
          <a:bodyPr wrap="square">
            <a:spAutoFit/>
          </a:bodyPr>
          <a:lstStyle/>
          <a:p>
            <a:pPr>
              <a:spcBef>
                <a:spcPts val="1000"/>
              </a:spcBef>
              <a:buClr>
                <a:schemeClr val="accent1"/>
              </a:buClr>
              <a:buSzPct val="80000"/>
            </a:pPr>
            <a:r>
              <a:rPr lang="en-US" sz="2400" b="1" dirty="0">
                <a:solidFill>
                  <a:schemeClr val="tx1">
                    <a:lumMod val="75000"/>
                    <a:lumOff val="25000"/>
                  </a:schemeClr>
                </a:solidFill>
              </a:rPr>
              <a:t>Google Maps:</a:t>
            </a:r>
          </a:p>
          <a:p>
            <a:r>
              <a:rPr lang="en-US" dirty="0"/>
              <a:t> 	</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Leverage the Google Maps API to retrieve coffee shop locations and images, 	 enabling a comprehensive evaluation of coffee quality.</a:t>
            </a:r>
          </a:p>
        </p:txBody>
      </p:sp>
      <p:sp>
        <p:nvSpPr>
          <p:cNvPr id="6" name="TextBox 5">
            <a:extLst>
              <a:ext uri="{FF2B5EF4-FFF2-40B4-BE49-F238E27FC236}">
                <a16:creationId xmlns:a16="http://schemas.microsoft.com/office/drawing/2014/main" id="{2081197E-B5AF-9840-D130-396B408E0DE3}"/>
              </a:ext>
            </a:extLst>
          </p:cNvPr>
          <p:cNvSpPr txBox="1"/>
          <p:nvPr/>
        </p:nvSpPr>
        <p:spPr>
          <a:xfrm>
            <a:off x="801144" y="3041230"/>
            <a:ext cx="8772807" cy="1420902"/>
          </a:xfrm>
          <a:prstGeom prst="rect">
            <a:avLst/>
          </a:prstGeom>
          <a:noFill/>
        </p:spPr>
        <p:txBody>
          <a:bodyPr wrap="square">
            <a:spAutoFit/>
          </a:bodyPr>
          <a:lstStyle/>
          <a:p>
            <a:pPr>
              <a:spcBef>
                <a:spcPts val="1000"/>
              </a:spcBef>
              <a:buClr>
                <a:schemeClr val="accent1"/>
              </a:buClr>
              <a:buSzPct val="80000"/>
            </a:pPr>
            <a:r>
              <a:rPr lang="en-US" sz="2400" b="1" dirty="0">
                <a:solidFill>
                  <a:schemeClr val="tx1">
                    <a:lumMod val="75000"/>
                    <a:lumOff val="25000"/>
                  </a:schemeClr>
                </a:solidFill>
              </a:rPr>
              <a:t>React &amp; Flask:</a:t>
            </a:r>
          </a:p>
          <a:p>
            <a:pPr>
              <a:buClr>
                <a:schemeClr val="accent2"/>
              </a:buClr>
            </a:pPr>
            <a:r>
              <a:rPr lang="en-US" dirty="0"/>
              <a:t>   </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Deploy the system as a website using React for the frontend and Flask with   Python for the backend server</a:t>
            </a:r>
          </a:p>
        </p:txBody>
      </p:sp>
    </p:spTree>
    <p:extLst>
      <p:ext uri="{BB962C8B-B14F-4D97-AF65-F5344CB8AC3E}">
        <p14:creationId xmlns:p14="http://schemas.microsoft.com/office/powerpoint/2010/main" val="1908602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52CE275-1E7A-9A89-466E-8EA6D2107DFF}"/>
              </a:ext>
            </a:extLst>
          </p:cNvPr>
          <p:cNvSpPr>
            <a:spLocks noGrp="1"/>
          </p:cNvSpPr>
          <p:nvPr>
            <p:ph type="title"/>
          </p:nvPr>
        </p:nvSpPr>
        <p:spPr>
          <a:xfrm>
            <a:off x="677863" y="609600"/>
            <a:ext cx="8596312" cy="1320800"/>
          </a:xfrm>
        </p:spPr>
        <p:txBody>
          <a:bodyPr/>
          <a:lstStyle/>
          <a:p>
            <a:pPr algn="ctr"/>
            <a:r>
              <a:rPr lang="en-US" dirty="0"/>
              <a:t>User Experience</a:t>
            </a:r>
            <a:endParaRPr lang="LID4096" dirty="0"/>
          </a:p>
        </p:txBody>
      </p:sp>
      <p:sp>
        <p:nvSpPr>
          <p:cNvPr id="9" name="Rectangle 1">
            <a:extLst>
              <a:ext uri="{FF2B5EF4-FFF2-40B4-BE49-F238E27FC236}">
                <a16:creationId xmlns:a16="http://schemas.microsoft.com/office/drawing/2014/main" id="{929CCA27-6579-506C-8DD6-8A4C06960035}"/>
              </a:ext>
            </a:extLst>
          </p:cNvPr>
          <p:cNvSpPr>
            <a:spLocks noGrp="1" noChangeArrowheads="1"/>
          </p:cNvSpPr>
          <p:nvPr>
            <p:ph idx="1"/>
          </p:nvPr>
        </p:nvSpPr>
        <p:spPr bwMode="auto">
          <a:xfrm>
            <a:off x="677863" y="1609681"/>
            <a:ext cx="7382406"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fontAlgn="base">
              <a:lnSpc>
                <a:spcPct val="100000"/>
              </a:lnSpc>
              <a:buNone/>
              <a:tabLst/>
            </a:pPr>
            <a:r>
              <a:rPr lang="en-US" altLang="en-US" sz="2400" b="1" dirty="0"/>
              <a:t>Seamless Interaction:</a:t>
            </a:r>
          </a:p>
          <a:p>
            <a:pPr marL="0" marR="0" lvl="0" indent="0" fontAlgn="base">
              <a:lnSpc>
                <a:spcPct val="100000"/>
              </a:lnSpc>
              <a:spcAft>
                <a:spcPct val="0"/>
              </a:spcAft>
              <a:buFontTx/>
              <a:buChar char="•"/>
              <a:tabLst/>
            </a:pPr>
            <a:r>
              <a:rPr lang="en-US" altLang="en-US" dirty="0"/>
              <a:t>   Responsive design built with Flask and React.js.</a:t>
            </a:r>
          </a:p>
          <a:p>
            <a:pPr marL="0" marR="0" lvl="0" indent="0" fontAlgn="base">
              <a:lnSpc>
                <a:spcPct val="100000"/>
              </a:lnSpc>
              <a:spcAft>
                <a:spcPct val="0"/>
              </a:spcAft>
              <a:buFontTx/>
              <a:buChar char="•"/>
              <a:tabLst/>
            </a:pPr>
            <a:r>
              <a:rPr lang="en-US" altLang="en-US" dirty="0"/>
              <a:t>   Real-time filtering and instant feedback enhance user experience.</a:t>
            </a:r>
          </a:p>
          <a:p>
            <a:pPr marL="0" marR="0" lvl="0" indent="0" fontAlgn="base">
              <a:lnSpc>
                <a:spcPct val="100000"/>
              </a:lnSpc>
              <a:spcAft>
                <a:spcPct val="0"/>
              </a:spcAft>
              <a:buNone/>
              <a:tabLst/>
            </a:pPr>
            <a:endParaRPr lang="en-US" altLang="en-US" b="1" dirty="0"/>
          </a:p>
          <a:p>
            <a:pPr marL="0" indent="0" fontAlgn="base">
              <a:buNone/>
            </a:pPr>
            <a:r>
              <a:rPr lang="en-US" altLang="en-US" sz="2400" b="1" dirty="0"/>
              <a:t>Visual Appeal:</a:t>
            </a:r>
          </a:p>
          <a:p>
            <a:pPr marL="0" marR="0" lvl="0" indent="0" fontAlgn="base">
              <a:lnSpc>
                <a:spcPct val="100000"/>
              </a:lnSpc>
              <a:spcAft>
                <a:spcPct val="0"/>
              </a:spcAft>
              <a:buFontTx/>
              <a:buChar char="•"/>
              <a:tabLst/>
            </a:pPr>
            <a:r>
              <a:rPr lang="en-US" altLang="en-US" dirty="0"/>
              <a:t>   Integrated with Chakra UI for a modern, aesthetic interface.</a:t>
            </a:r>
          </a:p>
          <a:p>
            <a:pPr marL="0" marR="0" lvl="0" indent="0" fontAlgn="base">
              <a:lnSpc>
                <a:spcPct val="100000"/>
              </a:lnSpc>
              <a:spcAft>
                <a:spcPct val="0"/>
              </a:spcAft>
              <a:buFontTx/>
              <a:buChar char="•"/>
              <a:tabLst/>
            </a:pPr>
            <a:r>
              <a:rPr lang="en-US" altLang="en-US" dirty="0"/>
              <a:t>   Optimized for mobile, tablet, and desktop 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6481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6464-1BBA-BE59-E047-C2CF77AFE849}"/>
              </a:ext>
            </a:extLst>
          </p:cNvPr>
          <p:cNvSpPr>
            <a:spLocks noGrp="1"/>
          </p:cNvSpPr>
          <p:nvPr>
            <p:ph type="title"/>
          </p:nvPr>
        </p:nvSpPr>
        <p:spPr>
          <a:xfrm>
            <a:off x="677334" y="609600"/>
            <a:ext cx="8596668" cy="933450"/>
          </a:xfrm>
        </p:spPr>
        <p:txBody>
          <a:bodyPr/>
          <a:lstStyle/>
          <a:p>
            <a:pPr algn="ctr"/>
            <a:r>
              <a:rPr lang="en-US" dirty="0"/>
              <a:t>Results &amp; Performance</a:t>
            </a:r>
            <a:endParaRPr lang="LID4096" dirty="0"/>
          </a:p>
        </p:txBody>
      </p:sp>
      <p:sp>
        <p:nvSpPr>
          <p:cNvPr id="7" name="TextBox 6">
            <a:extLst>
              <a:ext uri="{FF2B5EF4-FFF2-40B4-BE49-F238E27FC236}">
                <a16:creationId xmlns:a16="http://schemas.microsoft.com/office/drawing/2014/main" id="{B5D8AC63-1D23-1F62-AF1E-D79C0D98C147}"/>
              </a:ext>
            </a:extLst>
          </p:cNvPr>
          <p:cNvSpPr txBox="1"/>
          <p:nvPr/>
        </p:nvSpPr>
        <p:spPr>
          <a:xfrm>
            <a:off x="761310" y="1543050"/>
            <a:ext cx="8772807" cy="3175228"/>
          </a:xfrm>
          <a:prstGeom prst="rect">
            <a:avLst/>
          </a:prstGeom>
          <a:noFill/>
        </p:spPr>
        <p:txBody>
          <a:bodyPr wrap="square">
            <a:spAutoFit/>
          </a:bodyPr>
          <a:lstStyle/>
          <a:p>
            <a:pPr fontAlgn="base">
              <a:spcBef>
                <a:spcPts val="1000"/>
              </a:spcBef>
              <a:buClr>
                <a:schemeClr val="accent1"/>
              </a:buClr>
              <a:buSzPct val="80000"/>
            </a:pPr>
            <a:r>
              <a:rPr lang="en-US" sz="2400" b="1" dirty="0">
                <a:solidFill>
                  <a:schemeClr val="tx1">
                    <a:lumMod val="75000"/>
                    <a:lumOff val="25000"/>
                  </a:schemeClr>
                </a:solidFill>
              </a:rPr>
              <a:t>Efficiency:</a:t>
            </a:r>
          </a:p>
          <a:p>
            <a:endParaRPr lang="en-US" b="1" dirty="0"/>
          </a:p>
          <a:p>
            <a:pPr marL="285750" indent="-285750">
              <a:lnSpc>
                <a:spcPct val="150000"/>
              </a:lnSpc>
              <a:buClr>
                <a:schemeClr val="accent2"/>
              </a:buClr>
              <a:buFont typeface="Arial" panose="020B0604020202020204" pitchFamily="34" charset="0"/>
              <a:buChar char="•"/>
            </a:pPr>
            <a:r>
              <a:rPr lang="en-US" dirty="0"/>
              <a:t>Rapid processing and delivery of recommendations.</a:t>
            </a:r>
          </a:p>
          <a:p>
            <a:pPr marL="285750" indent="-285750">
              <a:lnSpc>
                <a:spcPct val="150000"/>
              </a:lnSpc>
              <a:buClr>
                <a:schemeClr val="accent2"/>
              </a:buClr>
              <a:buFont typeface="Arial" panose="020B0604020202020204" pitchFamily="34" charset="0"/>
              <a:buChar char="•"/>
            </a:pPr>
            <a:r>
              <a:rPr lang="en-US" dirty="0"/>
              <a:t>High accuracy in coffee quality assessment.</a:t>
            </a:r>
          </a:p>
          <a:p>
            <a:endParaRPr lang="en-US" b="1" dirty="0"/>
          </a:p>
          <a:p>
            <a:endParaRPr lang="en-US" b="1" dirty="0"/>
          </a:p>
          <a:p>
            <a:pPr fontAlgn="base">
              <a:spcBef>
                <a:spcPts val="1000"/>
              </a:spcBef>
              <a:buClr>
                <a:schemeClr val="accent1"/>
              </a:buClr>
              <a:buSzPct val="80000"/>
            </a:pPr>
            <a:r>
              <a:rPr lang="en-US" sz="2400" b="1" dirty="0">
                <a:solidFill>
                  <a:schemeClr val="tx1">
                    <a:lumMod val="75000"/>
                    <a:lumOff val="25000"/>
                  </a:schemeClr>
                </a:solidFill>
              </a:rPr>
              <a:t>User Satisfaction:</a:t>
            </a:r>
          </a:p>
          <a:p>
            <a:endParaRPr lang="en-US" dirty="0"/>
          </a:p>
          <a:p>
            <a:pPr marL="285750" indent="-285750">
              <a:buClr>
                <a:schemeClr val="accent2"/>
              </a:buClr>
              <a:buFont typeface="Arial" panose="020B0604020202020204" pitchFamily="34" charset="0"/>
              <a:buChar char="•"/>
            </a:pPr>
            <a:r>
              <a:rPr lang="en-US" dirty="0"/>
              <a:t>Tailored recommendations lead to a better coffee experience.</a:t>
            </a:r>
          </a:p>
        </p:txBody>
      </p:sp>
    </p:spTree>
    <p:extLst>
      <p:ext uri="{BB962C8B-B14F-4D97-AF65-F5344CB8AC3E}">
        <p14:creationId xmlns:p14="http://schemas.microsoft.com/office/powerpoint/2010/main" val="109006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069BE-5771-5C97-5D31-54D782631256}"/>
              </a:ext>
            </a:extLst>
          </p:cNvPr>
          <p:cNvSpPr>
            <a:spLocks noGrp="1"/>
          </p:cNvSpPr>
          <p:nvPr>
            <p:ph type="title"/>
          </p:nvPr>
        </p:nvSpPr>
        <p:spPr/>
        <p:txBody>
          <a:bodyPr/>
          <a:lstStyle/>
          <a:p>
            <a:pPr algn="ctr"/>
            <a:r>
              <a:rPr lang="en-US" dirty="0"/>
              <a:t>Future Potential</a:t>
            </a:r>
          </a:p>
        </p:txBody>
      </p:sp>
      <p:sp>
        <p:nvSpPr>
          <p:cNvPr id="4" name="Rectangle 1">
            <a:extLst>
              <a:ext uri="{FF2B5EF4-FFF2-40B4-BE49-F238E27FC236}">
                <a16:creationId xmlns:a16="http://schemas.microsoft.com/office/drawing/2014/main" id="{04FD609F-B8CD-4A3A-F10A-FB0D08FD1BA2}"/>
              </a:ext>
            </a:extLst>
          </p:cNvPr>
          <p:cNvSpPr>
            <a:spLocks noGrp="1" noChangeArrowheads="1"/>
          </p:cNvSpPr>
          <p:nvPr>
            <p:ph idx="1"/>
          </p:nvPr>
        </p:nvSpPr>
        <p:spPr bwMode="auto">
          <a:xfrm>
            <a:off x="272686" y="979020"/>
            <a:ext cx="9699130" cy="4483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fontAlgn="base">
              <a:lnSpc>
                <a:spcPct val="100000"/>
              </a:lnSpc>
              <a:spcAft>
                <a:spcPct val="0"/>
              </a:spcAft>
              <a:buNone/>
              <a:tabLst/>
            </a:pPr>
            <a:endParaRPr lang="en-US" altLang="en-US" sz="2400" b="1" dirty="0"/>
          </a:p>
          <a:p>
            <a:pPr marL="0" marR="0" lvl="0" indent="0" fontAlgn="base">
              <a:lnSpc>
                <a:spcPct val="100000"/>
              </a:lnSpc>
              <a:spcAft>
                <a:spcPct val="0"/>
              </a:spcAft>
              <a:buNone/>
              <a:tabLst/>
            </a:pPr>
            <a:r>
              <a:rPr lang="en-US" altLang="en-US" sz="2400" b="1" dirty="0"/>
              <a:t>Scalability:</a:t>
            </a:r>
          </a:p>
          <a:p>
            <a:pPr marL="0" marR="0" lvl="0" indent="0" fontAlgn="base">
              <a:lnSpc>
                <a:spcPct val="100000"/>
              </a:lnSpc>
              <a:spcAft>
                <a:spcPct val="0"/>
              </a:spcAft>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
                <a:schemeClr val="accent2"/>
              </a:buClr>
              <a:buSzPct val="100000"/>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System designed to accommodate expansion to more cities and additional coffee features.</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fontAlgn="base">
              <a:spcAft>
                <a:spcPct val="0"/>
              </a:spcAft>
              <a:buNone/>
            </a:pPr>
            <a:r>
              <a:rPr lang="en-US" altLang="en-US" sz="2400" b="1" dirty="0"/>
              <a:t>Enhancements:</a:t>
            </a:r>
          </a:p>
          <a:p>
            <a:pPr marL="0" indent="0" fontAlgn="base">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
                <a:schemeClr val="accent2"/>
              </a:buClr>
              <a:buSzTx/>
              <a:buFontTx/>
              <a:buChar char="•"/>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Future models could include more nuanced coffee characteristics.</a:t>
            </a:r>
          </a:p>
          <a:p>
            <a:pPr marL="0" marR="0" lvl="0" indent="0" algn="l" defTabSz="914400" rtl="0" eaLnBrk="0" fontAlgn="base" latinLnBrk="0" hangingPunct="0">
              <a:lnSpc>
                <a:spcPct val="150000"/>
              </a:lnSpc>
              <a:spcBef>
                <a:spcPct val="0"/>
              </a:spcBef>
              <a:spcAft>
                <a:spcPct val="0"/>
              </a:spcAft>
              <a:buClr>
                <a:schemeClr val="accent2"/>
              </a:buClr>
              <a:buSzTx/>
              <a:buFontTx/>
              <a:buChar char="•"/>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Potential integration with other data sources for even richer 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2743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3EF5F-F96B-9004-F6D9-A64561182124}"/>
              </a:ext>
            </a:extLst>
          </p:cNvPr>
          <p:cNvSpPr>
            <a:spLocks noGrp="1"/>
          </p:cNvSpPr>
          <p:nvPr>
            <p:ph type="title"/>
          </p:nvPr>
        </p:nvSpPr>
        <p:spPr/>
        <p:txBody>
          <a:bodyPr/>
          <a:lstStyle/>
          <a:p>
            <a:pPr algn="ctr"/>
            <a:r>
              <a:rPr lang="en-US" dirty="0"/>
              <a:t>Thank you!</a:t>
            </a:r>
          </a:p>
        </p:txBody>
      </p:sp>
      <p:sp>
        <p:nvSpPr>
          <p:cNvPr id="4" name="Rectangle 1">
            <a:extLst>
              <a:ext uri="{FF2B5EF4-FFF2-40B4-BE49-F238E27FC236}">
                <a16:creationId xmlns:a16="http://schemas.microsoft.com/office/drawing/2014/main" id="{EDE943CB-C5AE-D87E-5A96-36C956C08359}"/>
              </a:ext>
            </a:extLst>
          </p:cNvPr>
          <p:cNvSpPr>
            <a:spLocks noGrp="1" noChangeArrowheads="1"/>
          </p:cNvSpPr>
          <p:nvPr>
            <p:ph idx="1"/>
          </p:nvPr>
        </p:nvSpPr>
        <p:spPr bwMode="auto">
          <a:xfrm>
            <a:off x="834989" y="4964518"/>
            <a:ext cx="482055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Contact Information: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
                <a:schemeClr val="accent2"/>
              </a:buClr>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Ahigad Genish: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ahigad.genish@gmail.com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
                <a:schemeClr val="accent2"/>
              </a:buClr>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Omer Sela:       </a:t>
            </a:r>
            <a:r>
              <a:rPr lang="en-US" altLang="en-US" dirty="0">
                <a:solidFill>
                  <a:schemeClr val="accent1"/>
                </a:solidFill>
                <a:latin typeface="Arial" panose="020B0604020202020204" pitchFamily="34" charset="0"/>
                <a:hlinkClick r:id="rId3">
                  <a:extLst>
                    <a:ext uri="{A12FA001-AC4F-418D-AE19-62706E023703}">
                      <ahyp:hlinkClr xmlns:ahyp="http://schemas.microsoft.com/office/drawing/2018/hyperlinkcolor" val="tx"/>
                    </a:ext>
                  </a:extLst>
                </a:hlinkClick>
              </a:rPr>
              <a:t>omersela1010@gmail.com</a:t>
            </a:r>
            <a:endParaRPr lang="en-US" altLang="en-US" dirty="0">
              <a:solidFill>
                <a:schemeClr val="accent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9CB6DD95-BAE8-6C28-28AC-6A5A8804499E}"/>
              </a:ext>
            </a:extLst>
          </p:cNvPr>
          <p:cNvSpPr txBox="1"/>
          <p:nvPr/>
        </p:nvSpPr>
        <p:spPr>
          <a:xfrm>
            <a:off x="834989" y="1930400"/>
            <a:ext cx="8040997" cy="156966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Q&amp;A:</a:t>
            </a:r>
          </a:p>
          <a:p>
            <a:pPr marR="0" lvl="0" algn="l" defTabSz="914400" rtl="0" eaLnBrk="0" fontAlgn="base" latinLnBrk="0" hangingPunct="0">
              <a:lnSpc>
                <a:spcPct val="100000"/>
              </a:lnSpc>
              <a:spcBef>
                <a:spcPct val="0"/>
              </a:spcBef>
              <a:spcAft>
                <a:spcPct val="0"/>
              </a:spcAft>
              <a:buClr>
                <a:schemeClr val="accent2"/>
              </a:buClr>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
                <a:schemeClr val="accent2"/>
              </a:buClr>
              <a:buSzTx/>
              <a:buFont typeface="Arial" panose="020B0604020202020204" pitchFamily="34" charset="0"/>
              <a:buChar char="•"/>
              <a:tabLst/>
            </a:pPr>
            <a:r>
              <a:rPr lang="en-US" altLang="en-US" sz="2400" dirty="0">
                <a:solidFill>
                  <a:schemeClr val="tx1"/>
                </a:solidFill>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We’d love to hear your thoughts and questions!</a:t>
            </a:r>
          </a:p>
          <a:p>
            <a:endParaRPr lang="LID4096" sz="2400" dirty="0"/>
          </a:p>
        </p:txBody>
      </p:sp>
    </p:spTree>
    <p:extLst>
      <p:ext uri="{BB962C8B-B14F-4D97-AF65-F5344CB8AC3E}">
        <p14:creationId xmlns:p14="http://schemas.microsoft.com/office/powerpoint/2010/main" val="265692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9E09C-C9D5-9ADE-2A3F-99A9496B214B}"/>
              </a:ext>
            </a:extLst>
          </p:cNvPr>
          <p:cNvSpPr>
            <a:spLocks noGrp="1"/>
          </p:cNvSpPr>
          <p:nvPr>
            <p:ph type="title"/>
          </p:nvPr>
        </p:nvSpPr>
        <p:spPr>
          <a:xfrm>
            <a:off x="677334" y="448775"/>
            <a:ext cx="8596668" cy="1320800"/>
          </a:xfrm>
        </p:spPr>
        <p:txBody>
          <a:bodyPr>
            <a:normAutofit/>
          </a:bodyPr>
          <a:lstStyle/>
          <a:p>
            <a:pPr algn="ctr"/>
            <a:r>
              <a:rPr lang="en-US" sz="4000" dirty="0"/>
              <a:t>Introduction</a:t>
            </a:r>
            <a:endParaRPr lang="LID4096" sz="4000" dirty="0"/>
          </a:p>
        </p:txBody>
      </p:sp>
      <p:sp>
        <p:nvSpPr>
          <p:cNvPr id="3" name="Content Placeholder 2">
            <a:extLst>
              <a:ext uri="{FF2B5EF4-FFF2-40B4-BE49-F238E27FC236}">
                <a16:creationId xmlns:a16="http://schemas.microsoft.com/office/drawing/2014/main" id="{D2DC21B4-D984-199B-CFE6-CB663D521367}"/>
              </a:ext>
            </a:extLst>
          </p:cNvPr>
          <p:cNvSpPr>
            <a:spLocks noGrp="1"/>
          </p:cNvSpPr>
          <p:nvPr>
            <p:ph idx="1"/>
          </p:nvPr>
        </p:nvSpPr>
        <p:spPr>
          <a:xfrm>
            <a:off x="677334" y="1991711"/>
            <a:ext cx="8596668" cy="4417514"/>
          </a:xfrm>
        </p:spPr>
        <p:txBody>
          <a:bodyPr/>
          <a:lstStyle/>
          <a:p>
            <a:pPr marL="0" indent="0">
              <a:buNone/>
            </a:pPr>
            <a:r>
              <a:rPr lang="en-US" sz="2400" b="1" dirty="0"/>
              <a:t>	Problem Statement:</a:t>
            </a:r>
            <a:endParaRPr lang="en-US" sz="2400" dirty="0"/>
          </a:p>
          <a:p>
            <a:pPr lvl="1">
              <a:lnSpc>
                <a:spcPct val="150000"/>
              </a:lnSpc>
              <a:buFont typeface="Arial" panose="020B0604020202020204" pitchFamily="34" charset="0"/>
              <a:buChar char="•"/>
            </a:pPr>
            <a:r>
              <a:rPr lang="en-US" sz="1800" dirty="0"/>
              <a:t>Existing recommendation systems focus on popularity, not quality.</a:t>
            </a:r>
          </a:p>
          <a:p>
            <a:pPr lvl="1">
              <a:lnSpc>
                <a:spcPct val="150000"/>
              </a:lnSpc>
              <a:buFont typeface="Arial" panose="020B0604020202020204" pitchFamily="34" charset="0"/>
              <a:buChar char="•"/>
            </a:pPr>
            <a:r>
              <a:rPr lang="en-US" sz="1800" dirty="0"/>
              <a:t>Coffee lovers deserve better—quality over convenience.</a:t>
            </a:r>
          </a:p>
          <a:p>
            <a:pPr lvl="1">
              <a:lnSpc>
                <a:spcPct val="150000"/>
              </a:lnSpc>
              <a:buFont typeface="Arial" panose="020B0604020202020204" pitchFamily="34" charset="0"/>
              <a:buChar char="•"/>
            </a:pPr>
            <a:r>
              <a:rPr lang="en-US" sz="1800" dirty="0"/>
              <a:t>Current platforms fail to address the specific needs of coffee enthusiasts.</a:t>
            </a:r>
          </a:p>
          <a:p>
            <a:pPr lvl="1">
              <a:buFont typeface="Arial" panose="020B0604020202020204" pitchFamily="34" charset="0"/>
              <a:buChar char="•"/>
            </a:pPr>
            <a:endParaRPr lang="en-US" sz="1800"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3377406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513384B-43FC-9561-E180-262117967485}"/>
              </a:ext>
            </a:extLst>
          </p:cNvPr>
          <p:cNvSpPr>
            <a:spLocks noGrp="1"/>
          </p:cNvSpPr>
          <p:nvPr>
            <p:ph idx="1"/>
          </p:nvPr>
        </p:nvSpPr>
        <p:spPr>
          <a:xfrm>
            <a:off x="677334" y="1555531"/>
            <a:ext cx="8596668" cy="4417514"/>
          </a:xfrm>
        </p:spPr>
        <p:txBody>
          <a:bodyPr/>
          <a:lstStyle/>
          <a:p>
            <a:pPr marL="742950" lvl="1" indent="-285750">
              <a:buFont typeface="Arial" panose="020B0604020202020204" pitchFamily="34" charset="0"/>
              <a:buChar char="•"/>
            </a:pPr>
            <a:endParaRPr lang="en-US" dirty="0"/>
          </a:p>
          <a:p>
            <a:pPr marL="0" indent="0">
              <a:buNone/>
            </a:pPr>
            <a:r>
              <a:rPr lang="en-US" sz="2400" b="1" dirty="0"/>
              <a:t>	Solution:</a:t>
            </a:r>
          </a:p>
          <a:p>
            <a:pPr marL="742950" lvl="1" indent="-285750">
              <a:buFont typeface="Arial" panose="020B0604020202020204" pitchFamily="34" charset="0"/>
              <a:buChar char="•"/>
            </a:pPr>
            <a:r>
              <a:rPr lang="en-US" sz="1800" dirty="0"/>
              <a:t>We built a website that lets users choose</a:t>
            </a:r>
            <a:r>
              <a:rPr lang="he-IL" sz="1800" dirty="0"/>
              <a:t>:</a:t>
            </a:r>
            <a:r>
              <a:rPr lang="en-US" sz="1800" dirty="0"/>
              <a:t>                                                             their coffee shop desired location,                                                                                                        the type of coffee they would like to drink,                                                          and whether they dine-in or take-away.</a:t>
            </a:r>
            <a:endParaRPr lang="he-IL" sz="1800" dirty="0"/>
          </a:p>
          <a:p>
            <a:pPr marL="742950" lvl="1" indent="-285750">
              <a:buFont typeface="Arial" panose="020B0604020202020204" pitchFamily="34" charset="0"/>
              <a:buChar char="•"/>
            </a:pPr>
            <a:r>
              <a:rPr lang="en-US" sz="1800" dirty="0"/>
              <a:t>The system uses Google Maps API services to find coffee shops close to the selected location, filters coffee shops in which it identifies the type of coffee requested, and rates the quality of the coffee according to various criteria.</a:t>
            </a:r>
          </a:p>
        </p:txBody>
      </p:sp>
      <p:sp>
        <p:nvSpPr>
          <p:cNvPr id="9" name="Title 1">
            <a:extLst>
              <a:ext uri="{FF2B5EF4-FFF2-40B4-BE49-F238E27FC236}">
                <a16:creationId xmlns:a16="http://schemas.microsoft.com/office/drawing/2014/main" id="{093FCD37-0026-1854-7BB2-9E72A54D298B}"/>
              </a:ext>
            </a:extLst>
          </p:cNvPr>
          <p:cNvSpPr>
            <a:spLocks noGrp="1"/>
          </p:cNvSpPr>
          <p:nvPr>
            <p:ph type="title"/>
          </p:nvPr>
        </p:nvSpPr>
        <p:spPr>
          <a:xfrm>
            <a:off x="677334" y="448775"/>
            <a:ext cx="8596668" cy="1320800"/>
          </a:xfrm>
        </p:spPr>
        <p:txBody>
          <a:bodyPr>
            <a:normAutofit/>
          </a:bodyPr>
          <a:lstStyle/>
          <a:p>
            <a:pPr algn="ctr"/>
            <a:r>
              <a:rPr lang="en-US" sz="4000" dirty="0"/>
              <a:t>Introduction</a:t>
            </a:r>
            <a:endParaRPr lang="LID4096" sz="4000" dirty="0"/>
          </a:p>
        </p:txBody>
      </p:sp>
    </p:spTree>
    <p:extLst>
      <p:ext uri="{BB962C8B-B14F-4D97-AF65-F5344CB8AC3E}">
        <p14:creationId xmlns:p14="http://schemas.microsoft.com/office/powerpoint/2010/main" val="1473195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7464-3FC8-E07D-90A7-5AF8CD8E0623}"/>
              </a:ext>
            </a:extLst>
          </p:cNvPr>
          <p:cNvSpPr>
            <a:spLocks noGrp="1"/>
          </p:cNvSpPr>
          <p:nvPr>
            <p:ph type="title"/>
          </p:nvPr>
        </p:nvSpPr>
        <p:spPr>
          <a:xfrm>
            <a:off x="677334" y="171450"/>
            <a:ext cx="8596668" cy="698938"/>
          </a:xfrm>
        </p:spPr>
        <p:txBody>
          <a:bodyPr/>
          <a:lstStyle/>
          <a:p>
            <a:pPr algn="ctr"/>
            <a:r>
              <a:rPr lang="en-US" dirty="0"/>
              <a:t>Our System</a:t>
            </a:r>
            <a:endParaRPr lang="LID4096" dirty="0"/>
          </a:p>
        </p:txBody>
      </p:sp>
      <p:sp>
        <p:nvSpPr>
          <p:cNvPr id="7" name="Content Placeholder 2">
            <a:extLst>
              <a:ext uri="{FF2B5EF4-FFF2-40B4-BE49-F238E27FC236}">
                <a16:creationId xmlns:a16="http://schemas.microsoft.com/office/drawing/2014/main" id="{A3FD5EA6-D7D4-FFB7-3D0D-6F9E5487AC11}"/>
              </a:ext>
            </a:extLst>
          </p:cNvPr>
          <p:cNvSpPr>
            <a:spLocks noGrp="1"/>
          </p:cNvSpPr>
          <p:nvPr>
            <p:ph idx="1"/>
          </p:nvPr>
        </p:nvSpPr>
        <p:spPr>
          <a:xfrm>
            <a:off x="878185" y="1091740"/>
            <a:ext cx="8596668" cy="2244004"/>
          </a:xfrm>
        </p:spPr>
        <p:txBody>
          <a:bodyPr>
            <a:normAutofit/>
          </a:bodyPr>
          <a:lstStyle/>
          <a:p>
            <a:pPr marL="0" indent="0">
              <a:buNone/>
            </a:pPr>
            <a:r>
              <a:rPr lang="en-US" sz="2400" b="1" dirty="0"/>
              <a:t>Key Features:</a:t>
            </a:r>
          </a:p>
          <a:p>
            <a:pPr>
              <a:buFont typeface="Arial" panose="020B0604020202020204" pitchFamily="34" charset="0"/>
              <a:buChar char="•"/>
            </a:pPr>
            <a:r>
              <a:rPr lang="en-US" dirty="0"/>
              <a:t>Personalized recommendations based on crema presence, serving style, and cup type.</a:t>
            </a:r>
          </a:p>
          <a:p>
            <a:pPr>
              <a:buFont typeface="Arial" panose="020B0604020202020204" pitchFamily="34" charset="0"/>
              <a:buChar char="•"/>
            </a:pPr>
            <a:r>
              <a:rPr lang="en-US" dirty="0"/>
              <a:t>Real-time data integration with Google Maps.</a:t>
            </a:r>
          </a:p>
          <a:p>
            <a:pPr>
              <a:buFont typeface="Arial" panose="020B0604020202020204" pitchFamily="34" charset="0"/>
              <a:buChar char="•"/>
            </a:pPr>
            <a:r>
              <a:rPr lang="en-US" dirty="0"/>
              <a:t>Machine learning-driven image analysis for precise coffee quality assessment.</a:t>
            </a:r>
          </a:p>
        </p:txBody>
      </p:sp>
      <p:pic>
        <p:nvPicPr>
          <p:cNvPr id="3" name="Picture 2" descr="A diagram of a coffee rectangle&#10;&#10;Description automatically generated">
            <a:extLst>
              <a:ext uri="{FF2B5EF4-FFF2-40B4-BE49-F238E27FC236}">
                <a16:creationId xmlns:a16="http://schemas.microsoft.com/office/drawing/2014/main" id="{8910A780-5DEB-806D-2F80-5B92C520E6F5}"/>
              </a:ext>
            </a:extLst>
          </p:cNvPr>
          <p:cNvPicPr>
            <a:picLocks noChangeAspect="1"/>
          </p:cNvPicPr>
          <p:nvPr/>
        </p:nvPicPr>
        <p:blipFill>
          <a:blip r:embed="rId2"/>
          <a:stretch>
            <a:fillRect/>
          </a:stretch>
        </p:blipFill>
        <p:spPr>
          <a:xfrm>
            <a:off x="1009342" y="3118939"/>
            <a:ext cx="6300602" cy="3567611"/>
          </a:xfrm>
          <a:prstGeom prst="rect">
            <a:avLst/>
          </a:prstGeom>
        </p:spPr>
      </p:pic>
    </p:spTree>
    <p:extLst>
      <p:ext uri="{BB962C8B-B14F-4D97-AF65-F5344CB8AC3E}">
        <p14:creationId xmlns:p14="http://schemas.microsoft.com/office/powerpoint/2010/main" val="11853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E454B4-FF31-0F2E-3808-48679249FDAA}"/>
              </a:ext>
            </a:extLst>
          </p:cNvPr>
          <p:cNvSpPr>
            <a:spLocks noGrp="1"/>
          </p:cNvSpPr>
          <p:nvPr>
            <p:ph type="title"/>
          </p:nvPr>
        </p:nvSpPr>
        <p:spPr>
          <a:xfrm>
            <a:off x="677334" y="171450"/>
            <a:ext cx="8596668" cy="698938"/>
          </a:xfrm>
        </p:spPr>
        <p:txBody>
          <a:bodyPr/>
          <a:lstStyle/>
          <a:p>
            <a:pPr algn="ctr"/>
            <a:r>
              <a:rPr lang="en-US" dirty="0"/>
              <a:t>Our System</a:t>
            </a:r>
            <a:endParaRPr lang="LID4096" dirty="0"/>
          </a:p>
        </p:txBody>
      </p:sp>
      <p:sp>
        <p:nvSpPr>
          <p:cNvPr id="6" name="TextBox 5">
            <a:extLst>
              <a:ext uri="{FF2B5EF4-FFF2-40B4-BE49-F238E27FC236}">
                <a16:creationId xmlns:a16="http://schemas.microsoft.com/office/drawing/2014/main" id="{8B267B34-F7AB-DC95-8DE6-18936F163F0B}"/>
              </a:ext>
            </a:extLst>
          </p:cNvPr>
          <p:cNvSpPr txBox="1"/>
          <p:nvPr/>
        </p:nvSpPr>
        <p:spPr>
          <a:xfrm>
            <a:off x="909715" y="870388"/>
            <a:ext cx="8809023" cy="2082621"/>
          </a:xfrm>
          <a:prstGeom prst="rect">
            <a:avLst/>
          </a:prstGeom>
          <a:noFill/>
        </p:spPr>
        <p:txBody>
          <a:bodyPr wrap="square">
            <a:spAutoFit/>
          </a:bodyPr>
          <a:lstStyle/>
          <a:p>
            <a:pPr>
              <a:spcBef>
                <a:spcPts val="1000"/>
              </a:spcBef>
              <a:buClr>
                <a:schemeClr val="accent1"/>
              </a:buClr>
              <a:buSzPct val="80000"/>
            </a:pPr>
            <a:r>
              <a:rPr lang="en-US" sz="2400" b="1" dirty="0">
                <a:solidFill>
                  <a:schemeClr val="tx1">
                    <a:lumMod val="75000"/>
                    <a:lumOff val="25000"/>
                  </a:schemeClr>
                </a:solidFill>
              </a:rPr>
              <a:t>How It Works:</a:t>
            </a:r>
          </a:p>
          <a:p>
            <a:pPr>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    Step 1: User selects location and preferences.</a:t>
            </a:r>
          </a:p>
          <a:p>
            <a:pPr>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    Step 2: System retrieves coffee shop data from Google Maps.</a:t>
            </a:r>
          </a:p>
          <a:p>
            <a:pPr>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    Step 3: Advanced image detection and classification evaluate coffee quality.</a:t>
            </a:r>
          </a:p>
          <a:p>
            <a:pPr>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    Step 4: Personalized recommendations are delivered instantly.</a:t>
            </a:r>
          </a:p>
        </p:txBody>
      </p:sp>
      <p:pic>
        <p:nvPicPr>
          <p:cNvPr id="9" name="תמונה 1" descr="A diagram of a diagram&#10;&#10;Description automatically generated">
            <a:extLst>
              <a:ext uri="{FF2B5EF4-FFF2-40B4-BE49-F238E27FC236}">
                <a16:creationId xmlns:a16="http://schemas.microsoft.com/office/drawing/2014/main" id="{EABA05EC-7C22-EE10-D025-8336D7A8E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707" y="2971531"/>
            <a:ext cx="6166113" cy="3715019"/>
          </a:xfrm>
          <a:prstGeom prst="rect">
            <a:avLst/>
          </a:prstGeom>
        </p:spPr>
      </p:pic>
    </p:spTree>
    <p:extLst>
      <p:ext uri="{BB962C8B-B14F-4D97-AF65-F5344CB8AC3E}">
        <p14:creationId xmlns:p14="http://schemas.microsoft.com/office/powerpoint/2010/main" val="3597690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1C75-D511-F6BA-8A4B-7BDCF89A2461}"/>
              </a:ext>
            </a:extLst>
          </p:cNvPr>
          <p:cNvSpPr>
            <a:spLocks noGrp="1"/>
          </p:cNvSpPr>
          <p:nvPr>
            <p:ph type="title"/>
          </p:nvPr>
        </p:nvSpPr>
        <p:spPr>
          <a:xfrm>
            <a:off x="1093473" y="2422635"/>
            <a:ext cx="8596668" cy="1320800"/>
          </a:xfrm>
        </p:spPr>
        <p:txBody>
          <a:bodyPr>
            <a:normAutofit/>
          </a:bodyPr>
          <a:lstStyle/>
          <a:p>
            <a:pPr algn="ctr"/>
            <a:r>
              <a:rPr lang="en-US" sz="6600" dirty="0">
                <a:hlinkClick r:id="rId2"/>
              </a:rPr>
              <a:t>WEBSITE LINK…</a:t>
            </a:r>
            <a:endParaRPr lang="LID4096" sz="6600" dirty="0"/>
          </a:p>
        </p:txBody>
      </p:sp>
    </p:spTree>
    <p:extLst>
      <p:ext uri="{BB962C8B-B14F-4D97-AF65-F5344CB8AC3E}">
        <p14:creationId xmlns:p14="http://schemas.microsoft.com/office/powerpoint/2010/main" val="2557649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7D98-7527-136A-82A9-56DD8B0FBB5F}"/>
              </a:ext>
            </a:extLst>
          </p:cNvPr>
          <p:cNvSpPr>
            <a:spLocks noGrp="1"/>
          </p:cNvSpPr>
          <p:nvPr>
            <p:ph type="title"/>
          </p:nvPr>
        </p:nvSpPr>
        <p:spPr>
          <a:xfrm>
            <a:off x="410407" y="154152"/>
            <a:ext cx="5865356" cy="733088"/>
          </a:xfrm>
        </p:spPr>
        <p:txBody>
          <a:bodyPr/>
          <a:lstStyle/>
          <a:p>
            <a:pPr algn="r"/>
            <a:r>
              <a:rPr lang="en-US" dirty="0"/>
              <a:t>Technology</a:t>
            </a:r>
            <a:endParaRPr lang="LID4096" dirty="0"/>
          </a:p>
        </p:txBody>
      </p:sp>
      <p:sp>
        <p:nvSpPr>
          <p:cNvPr id="4" name="TextBox 3">
            <a:extLst>
              <a:ext uri="{FF2B5EF4-FFF2-40B4-BE49-F238E27FC236}">
                <a16:creationId xmlns:a16="http://schemas.microsoft.com/office/drawing/2014/main" id="{8A6607F1-B9E7-032D-E7A2-38889114D4F2}"/>
              </a:ext>
            </a:extLst>
          </p:cNvPr>
          <p:cNvSpPr txBox="1"/>
          <p:nvPr/>
        </p:nvSpPr>
        <p:spPr>
          <a:xfrm>
            <a:off x="895737" y="887240"/>
            <a:ext cx="3823407" cy="4426853"/>
          </a:xfrm>
          <a:prstGeom prst="rect">
            <a:avLst/>
          </a:prstGeom>
          <a:noFill/>
        </p:spPr>
        <p:txBody>
          <a:bodyPr wrap="square">
            <a:spAutoFit/>
          </a:bodyPr>
          <a:lstStyle/>
          <a:p>
            <a:pPr>
              <a:spcBef>
                <a:spcPts val="1000"/>
              </a:spcBef>
              <a:buClr>
                <a:schemeClr val="accent1"/>
              </a:buClr>
              <a:buSzPct val="80000"/>
            </a:pPr>
            <a:r>
              <a:rPr lang="en-US" sz="2400" b="1" dirty="0">
                <a:solidFill>
                  <a:schemeClr val="tx1">
                    <a:lumMod val="75000"/>
                    <a:lumOff val="25000"/>
                  </a:schemeClr>
                </a:solidFill>
              </a:rPr>
              <a:t>Image Detection:</a:t>
            </a:r>
            <a:endParaRPr lang="en-US" b="1" dirty="0"/>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Utilizes YOLOv8 for fast and accurate coffee cup detection.</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We utilized the Open Images dataset to source coffee cup photos. </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Accuracy of </a:t>
            </a:r>
            <a:r>
              <a:rPr lang="en-US" b="1" dirty="0">
                <a:solidFill>
                  <a:schemeClr val="tx1">
                    <a:lumMod val="75000"/>
                    <a:lumOff val="25000"/>
                  </a:schemeClr>
                </a:solidFill>
              </a:rPr>
              <a:t>87% </a:t>
            </a:r>
            <a:r>
              <a:rPr lang="en-US" dirty="0">
                <a:solidFill>
                  <a:schemeClr val="tx1">
                    <a:lumMod val="75000"/>
                    <a:lumOff val="25000"/>
                  </a:schemeClr>
                </a:solidFill>
              </a:rPr>
              <a:t>and speed of approximately </a:t>
            </a:r>
            <a:r>
              <a:rPr lang="en-US" b="1" dirty="0">
                <a:solidFill>
                  <a:schemeClr val="tx1">
                    <a:lumMod val="75000"/>
                    <a:lumOff val="25000"/>
                  </a:schemeClr>
                </a:solidFill>
              </a:rPr>
              <a:t>190 millisecond </a:t>
            </a:r>
            <a:r>
              <a:rPr lang="en-US" dirty="0">
                <a:solidFill>
                  <a:schemeClr val="tx1">
                    <a:lumMod val="75000"/>
                    <a:lumOff val="25000"/>
                  </a:schemeClr>
                </a:solidFill>
              </a:rPr>
              <a:t>per image.</a:t>
            </a:r>
          </a:p>
          <a:p>
            <a:pPr>
              <a:spcBef>
                <a:spcPts val="1000"/>
              </a:spcBef>
              <a:buClr>
                <a:schemeClr val="accent1"/>
              </a:buClr>
              <a:buSzPct val="80000"/>
            </a:pPr>
            <a:endParaRPr lang="en-US" dirty="0">
              <a:solidFill>
                <a:schemeClr val="tx1">
                  <a:lumMod val="75000"/>
                  <a:lumOff val="25000"/>
                </a:schemeClr>
              </a:solidFill>
            </a:endParaRPr>
          </a:p>
          <a:p>
            <a:pPr marL="342900" indent="-342900">
              <a:spcBef>
                <a:spcPts val="1000"/>
              </a:spcBef>
              <a:buClr>
                <a:schemeClr val="accent1"/>
              </a:buClr>
              <a:buSzPct val="80000"/>
              <a:buFont typeface="Arial" panose="020B0604020202020204" pitchFamily="34" charset="0"/>
              <a:buChar char="•"/>
            </a:pPr>
            <a:endParaRPr lang="en-US" dirty="0">
              <a:solidFill>
                <a:schemeClr val="tx1">
                  <a:lumMod val="75000"/>
                  <a:lumOff val="25000"/>
                </a:schemeClr>
              </a:solidFill>
            </a:endParaRPr>
          </a:p>
          <a:p>
            <a:endParaRPr lang="en-US" b="1" dirty="0"/>
          </a:p>
          <a:p>
            <a:endParaRPr lang="en-US" dirty="0"/>
          </a:p>
        </p:txBody>
      </p:sp>
      <p:pic>
        <p:nvPicPr>
          <p:cNvPr id="3" name="Picture 2">
            <a:extLst>
              <a:ext uri="{FF2B5EF4-FFF2-40B4-BE49-F238E27FC236}">
                <a16:creationId xmlns:a16="http://schemas.microsoft.com/office/drawing/2014/main" id="{0E49B7F6-9959-0E8B-5CF0-AF00B98185CB}"/>
              </a:ext>
            </a:extLst>
          </p:cNvPr>
          <p:cNvPicPr>
            <a:picLocks noChangeAspect="1"/>
          </p:cNvPicPr>
          <p:nvPr/>
        </p:nvPicPr>
        <p:blipFill>
          <a:blip r:embed="rId3"/>
          <a:stretch>
            <a:fillRect/>
          </a:stretch>
        </p:blipFill>
        <p:spPr>
          <a:xfrm>
            <a:off x="5522560" y="950579"/>
            <a:ext cx="6669440" cy="5907421"/>
          </a:xfrm>
          <a:prstGeom prst="rect">
            <a:avLst/>
          </a:prstGeom>
        </p:spPr>
      </p:pic>
      <p:pic>
        <p:nvPicPr>
          <p:cNvPr id="6" name="Picture 5">
            <a:extLst>
              <a:ext uri="{FF2B5EF4-FFF2-40B4-BE49-F238E27FC236}">
                <a16:creationId xmlns:a16="http://schemas.microsoft.com/office/drawing/2014/main" id="{B84BACD6-94F0-DFA9-804E-E259CDA1990D}"/>
              </a:ext>
            </a:extLst>
          </p:cNvPr>
          <p:cNvPicPr>
            <a:picLocks noChangeAspect="1"/>
          </p:cNvPicPr>
          <p:nvPr/>
        </p:nvPicPr>
        <p:blipFill>
          <a:blip r:embed="rId4"/>
          <a:stretch>
            <a:fillRect/>
          </a:stretch>
        </p:blipFill>
        <p:spPr>
          <a:xfrm>
            <a:off x="1303433" y="4014952"/>
            <a:ext cx="2624157" cy="2404923"/>
          </a:xfrm>
          <a:prstGeom prst="rect">
            <a:avLst/>
          </a:prstGeom>
        </p:spPr>
      </p:pic>
    </p:spTree>
    <p:extLst>
      <p:ext uri="{BB962C8B-B14F-4D97-AF65-F5344CB8AC3E}">
        <p14:creationId xmlns:p14="http://schemas.microsoft.com/office/powerpoint/2010/main" val="326547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1F4E6F2-DE44-9388-68C9-FE15C3AFBA01}"/>
              </a:ext>
            </a:extLst>
          </p:cNvPr>
          <p:cNvSpPr>
            <a:spLocks noGrp="1"/>
          </p:cNvSpPr>
          <p:nvPr>
            <p:ph type="title"/>
          </p:nvPr>
        </p:nvSpPr>
        <p:spPr>
          <a:xfrm>
            <a:off x="410407" y="154152"/>
            <a:ext cx="5865356" cy="733088"/>
          </a:xfrm>
        </p:spPr>
        <p:txBody>
          <a:bodyPr/>
          <a:lstStyle/>
          <a:p>
            <a:pPr algn="r"/>
            <a:r>
              <a:rPr lang="en-US" dirty="0"/>
              <a:t>Technology</a:t>
            </a:r>
            <a:endParaRPr lang="LID4096" dirty="0"/>
          </a:p>
        </p:txBody>
      </p:sp>
      <p:sp>
        <p:nvSpPr>
          <p:cNvPr id="5" name="TextBox 4">
            <a:extLst>
              <a:ext uri="{FF2B5EF4-FFF2-40B4-BE49-F238E27FC236}">
                <a16:creationId xmlns:a16="http://schemas.microsoft.com/office/drawing/2014/main" id="{4AFA21B2-C2DB-6118-7811-F6AED0349E45}"/>
              </a:ext>
            </a:extLst>
          </p:cNvPr>
          <p:cNvSpPr txBox="1"/>
          <p:nvPr/>
        </p:nvSpPr>
        <p:spPr>
          <a:xfrm>
            <a:off x="895737" y="887240"/>
            <a:ext cx="8772807" cy="4001095"/>
          </a:xfrm>
          <a:prstGeom prst="rect">
            <a:avLst/>
          </a:prstGeom>
          <a:noFill/>
        </p:spPr>
        <p:txBody>
          <a:bodyPr wrap="square">
            <a:spAutoFit/>
          </a:bodyPr>
          <a:lstStyle/>
          <a:p>
            <a:pPr>
              <a:spcBef>
                <a:spcPts val="1000"/>
              </a:spcBef>
              <a:buClr>
                <a:schemeClr val="accent1"/>
              </a:buClr>
              <a:buSzPct val="80000"/>
            </a:pPr>
            <a:r>
              <a:rPr lang="en-US" sz="2400" b="1" dirty="0">
                <a:solidFill>
                  <a:schemeClr val="tx1">
                    <a:lumMod val="75000"/>
                    <a:lumOff val="25000"/>
                  </a:schemeClr>
                </a:solidFill>
              </a:rPr>
              <a:t>Machine Learning Models:</a:t>
            </a:r>
          </a:p>
          <a:p>
            <a:pPr marL="285750" indent="-285750">
              <a:buClr>
                <a:schemeClr val="accent2"/>
              </a:buClr>
              <a:buFont typeface="Arial" panose="020B0604020202020204" pitchFamily="34" charset="0"/>
              <a:buChar char="•"/>
            </a:pPr>
            <a:endParaRPr lang="en-US" dirty="0"/>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Segmented models for </a:t>
            </a:r>
            <a:r>
              <a:rPr lang="en-US" b="1" dirty="0">
                <a:solidFill>
                  <a:schemeClr val="tx1">
                    <a:lumMod val="75000"/>
                    <a:lumOff val="25000"/>
                  </a:schemeClr>
                </a:solidFill>
              </a:rPr>
              <a:t>coffee type</a:t>
            </a:r>
            <a:r>
              <a:rPr lang="en-US" dirty="0">
                <a:solidFill>
                  <a:schemeClr val="tx1">
                    <a:lumMod val="75000"/>
                    <a:lumOff val="25000"/>
                  </a:schemeClr>
                </a:solidFill>
              </a:rPr>
              <a:t>, </a:t>
            </a:r>
            <a:r>
              <a:rPr lang="en-US" b="1" dirty="0">
                <a:solidFill>
                  <a:schemeClr val="tx1">
                    <a:lumMod val="75000"/>
                    <a:lumOff val="25000"/>
                  </a:schemeClr>
                </a:solidFill>
              </a:rPr>
              <a:t>crema</a:t>
            </a:r>
            <a:r>
              <a:rPr lang="en-US" dirty="0">
                <a:solidFill>
                  <a:schemeClr val="tx1">
                    <a:lumMod val="75000"/>
                    <a:lumOff val="25000"/>
                  </a:schemeClr>
                </a:solidFill>
              </a:rPr>
              <a:t>, </a:t>
            </a:r>
            <a:r>
              <a:rPr lang="en-US" b="1" dirty="0">
                <a:solidFill>
                  <a:schemeClr val="tx1">
                    <a:lumMod val="75000"/>
                    <a:lumOff val="25000"/>
                  </a:schemeClr>
                </a:solidFill>
              </a:rPr>
              <a:t>cup type</a:t>
            </a:r>
            <a:r>
              <a:rPr lang="en-US" dirty="0">
                <a:solidFill>
                  <a:schemeClr val="tx1">
                    <a:lumMod val="75000"/>
                    <a:lumOff val="25000"/>
                  </a:schemeClr>
                </a:solidFill>
              </a:rPr>
              <a:t>, and </a:t>
            </a:r>
            <a:r>
              <a:rPr lang="en-US" b="1" dirty="0">
                <a:solidFill>
                  <a:schemeClr val="tx1">
                    <a:lumMod val="75000"/>
                    <a:lumOff val="25000"/>
                  </a:schemeClr>
                </a:solidFill>
              </a:rPr>
              <a:t>serving style</a:t>
            </a:r>
            <a:r>
              <a:rPr lang="en-US" dirty="0">
                <a:solidFill>
                  <a:schemeClr val="tx1">
                    <a:lumMod val="75000"/>
                    <a:lumOff val="25000"/>
                  </a:schemeClr>
                </a:solidFill>
              </a:rPr>
              <a:t>.</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To prepare our dataset for training model, we manually labeled 700 images with specific features that characterize the quality and presentation of the coffee. </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Using augmentation techniques we expanded the dataset to approximately 10,257 images.</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Utilizes YOLOv8 for fast and accurate attributes</a:t>
            </a:r>
            <a:r>
              <a:rPr lang="en-US" sz="1800" kern="100" dirty="0">
                <a:effectLst/>
                <a:latin typeface="Arial" panose="020B0604020202020204" pitchFamily="34" charset="0"/>
                <a:ea typeface="Aptos" panose="020B0004020202020204" pitchFamily="34" charset="0"/>
              </a:rPr>
              <a:t> </a:t>
            </a:r>
            <a:r>
              <a:rPr lang="en-US" dirty="0">
                <a:solidFill>
                  <a:schemeClr val="tx1">
                    <a:lumMod val="75000"/>
                    <a:lumOff val="25000"/>
                  </a:schemeClr>
                </a:solidFill>
              </a:rPr>
              <a:t>classification.</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Allow to evaluate the coffee quality based on this attributes.</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Ensures high accuracy in evaluating coffee quality.</a:t>
            </a:r>
          </a:p>
        </p:txBody>
      </p:sp>
    </p:spTree>
    <p:extLst>
      <p:ext uri="{BB962C8B-B14F-4D97-AF65-F5344CB8AC3E}">
        <p14:creationId xmlns:p14="http://schemas.microsoft.com/office/powerpoint/2010/main" val="2713063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C4D69B-C6BF-C6CD-56E8-EF7DFF9A2E5F}"/>
              </a:ext>
            </a:extLst>
          </p:cNvPr>
          <p:cNvSpPr>
            <a:spLocks noGrp="1"/>
          </p:cNvSpPr>
          <p:nvPr>
            <p:ph type="title"/>
          </p:nvPr>
        </p:nvSpPr>
        <p:spPr>
          <a:xfrm>
            <a:off x="410407" y="154152"/>
            <a:ext cx="5865356" cy="733088"/>
          </a:xfrm>
        </p:spPr>
        <p:txBody>
          <a:bodyPr/>
          <a:lstStyle/>
          <a:p>
            <a:pPr algn="r"/>
            <a:r>
              <a:rPr lang="en-US" dirty="0"/>
              <a:t>Technology</a:t>
            </a:r>
            <a:endParaRPr lang="LID4096" dirty="0"/>
          </a:p>
        </p:txBody>
      </p:sp>
      <p:sp>
        <p:nvSpPr>
          <p:cNvPr id="5" name="TextBox 4">
            <a:extLst>
              <a:ext uri="{FF2B5EF4-FFF2-40B4-BE49-F238E27FC236}">
                <a16:creationId xmlns:a16="http://schemas.microsoft.com/office/drawing/2014/main" id="{15973B75-6157-89F4-86EE-8CED2C957F5E}"/>
              </a:ext>
            </a:extLst>
          </p:cNvPr>
          <p:cNvSpPr txBox="1"/>
          <p:nvPr/>
        </p:nvSpPr>
        <p:spPr>
          <a:xfrm>
            <a:off x="191733" y="1331116"/>
            <a:ext cx="5740269" cy="2785378"/>
          </a:xfrm>
          <a:prstGeom prst="rect">
            <a:avLst/>
          </a:prstGeom>
          <a:noFill/>
        </p:spPr>
        <p:txBody>
          <a:bodyPr wrap="square">
            <a:spAutoFit/>
          </a:bodyPr>
          <a:lstStyle/>
          <a:p>
            <a:pPr>
              <a:spcBef>
                <a:spcPts val="1000"/>
              </a:spcBef>
              <a:buClr>
                <a:schemeClr val="accent1"/>
              </a:buClr>
              <a:buSzPct val="80000"/>
            </a:pPr>
            <a:r>
              <a:rPr lang="en-US" sz="2400" b="1" dirty="0">
                <a:solidFill>
                  <a:schemeClr val="tx1">
                    <a:lumMod val="75000"/>
                    <a:lumOff val="25000"/>
                  </a:schemeClr>
                </a:solidFill>
              </a:rPr>
              <a:t>Coffee Type Machine Learning Model:</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This model predicts the type of    coffee in each cup.</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 It classifies the coffee as Black Coffee, Cappuccino, Espresso, or None of the Above.</a:t>
            </a:r>
          </a:p>
          <a:p>
            <a:pPr marL="342900" indent="-342900">
              <a:spcBef>
                <a:spcPts val="1000"/>
              </a:spcBef>
              <a:buClr>
                <a:schemeClr val="accent1"/>
              </a:buClr>
              <a:buSzPct val="80000"/>
              <a:buFont typeface="Arial" panose="020B0604020202020204" pitchFamily="34" charset="0"/>
              <a:buChar char="•"/>
            </a:pPr>
            <a:r>
              <a:rPr lang="en-US" dirty="0">
                <a:solidFill>
                  <a:schemeClr val="tx1">
                    <a:lumMod val="75000"/>
                    <a:lumOff val="25000"/>
                  </a:schemeClr>
                </a:solidFill>
              </a:rPr>
              <a:t>In a test conducted on 1,335 coffee images, the accuracy was about </a:t>
            </a:r>
            <a:r>
              <a:rPr lang="en-US" b="1" dirty="0">
                <a:solidFill>
                  <a:schemeClr val="tx1">
                    <a:lumMod val="75000"/>
                    <a:lumOff val="25000"/>
                  </a:schemeClr>
                </a:solidFill>
              </a:rPr>
              <a:t>98%.</a:t>
            </a:r>
          </a:p>
          <a:p>
            <a:pPr marL="285750" indent="-285750">
              <a:buClr>
                <a:schemeClr val="accent2"/>
              </a:buClr>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5A974F72-EEA7-236B-9465-280FF75AB25F}"/>
              </a:ext>
            </a:extLst>
          </p:cNvPr>
          <p:cNvPicPr>
            <a:picLocks noChangeAspect="1"/>
          </p:cNvPicPr>
          <p:nvPr/>
        </p:nvPicPr>
        <p:blipFill>
          <a:blip r:embed="rId2"/>
          <a:stretch>
            <a:fillRect/>
          </a:stretch>
        </p:blipFill>
        <p:spPr>
          <a:xfrm>
            <a:off x="5738648" y="2479970"/>
            <a:ext cx="5675214" cy="4223878"/>
          </a:xfrm>
          <a:prstGeom prst="rect">
            <a:avLst/>
          </a:prstGeom>
        </p:spPr>
      </p:pic>
    </p:spTree>
    <p:extLst>
      <p:ext uri="{BB962C8B-B14F-4D97-AF65-F5344CB8AC3E}">
        <p14:creationId xmlns:p14="http://schemas.microsoft.com/office/powerpoint/2010/main" val="357870755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296</TotalTime>
  <Words>782</Words>
  <Application>Microsoft Office PowerPoint</Application>
  <PresentationFormat>Widescreen</PresentationFormat>
  <Paragraphs>109</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Trebuchet MS</vt:lpstr>
      <vt:lpstr>Wingdings 3</vt:lpstr>
      <vt:lpstr>Facet</vt:lpstr>
      <vt:lpstr>Project No. 606 - Bar Ilan University Software Development Café recommendation system for coffee enthusiastic</vt:lpstr>
      <vt:lpstr>Introduction</vt:lpstr>
      <vt:lpstr>Introduction</vt:lpstr>
      <vt:lpstr>Our System</vt:lpstr>
      <vt:lpstr>Our System</vt:lpstr>
      <vt:lpstr>WEBSITE LINK…</vt:lpstr>
      <vt:lpstr>Technology</vt:lpstr>
      <vt:lpstr>Technology</vt:lpstr>
      <vt:lpstr>Technology</vt:lpstr>
      <vt:lpstr>Technology</vt:lpstr>
      <vt:lpstr>Technology</vt:lpstr>
      <vt:lpstr>Technology</vt:lpstr>
      <vt:lpstr>Technology</vt:lpstr>
      <vt:lpstr>User Experience</vt:lpstr>
      <vt:lpstr>Results &amp; Performance</vt:lpstr>
      <vt:lpstr>Future Potential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omer sela</dc:creator>
  <cp:lastModifiedBy>omer sela</cp:lastModifiedBy>
  <cp:revision>7</cp:revision>
  <dcterms:created xsi:type="dcterms:W3CDTF">2024-07-27T13:45:40Z</dcterms:created>
  <dcterms:modified xsi:type="dcterms:W3CDTF">2024-09-08T17:16:28Z</dcterms:modified>
</cp:coreProperties>
</file>