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3" r:id="rId8"/>
    <p:sldId id="265" r:id="rId9"/>
    <p:sldId id="264" r:id="rId10"/>
    <p:sldId id="260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4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5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1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7C9768-78B3-48F1-AF33-05CDD3D53416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FFF0D0-EB77-449D-A700-7F33805A8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4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405699-A167-042B-891B-6F3424AB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569" y="625151"/>
            <a:ext cx="10058400" cy="2225724"/>
          </a:xfrm>
        </p:spPr>
        <p:txBody>
          <a:bodyPr/>
          <a:lstStyle/>
          <a:p>
            <a:pPr algn="ctr"/>
            <a:r>
              <a:rPr lang="en-US" dirty="0"/>
              <a:t>COFFEE-ML Project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FC707E5-B882-ED4D-82D1-26E278AF2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Name: </a:t>
            </a: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Omer</a:t>
            </a: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Sela</a:t>
            </a: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    ID: </a:t>
            </a: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316539535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Name: </a:t>
            </a:r>
            <a:r>
              <a:rPr lang="en-US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Ahigad</a:t>
            </a: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Genish</a:t>
            </a: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ID: </a:t>
            </a:r>
            <a:r>
              <a:rPr lang="en-US" sz="2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316228022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8E4CBB-F5B1-EF25-E05B-2278C724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DB7A6A9-1E73-5BD1-440A-BC7F83B049F1}"/>
              </a:ext>
            </a:extLst>
          </p:cNvPr>
          <p:cNvSpPr txBox="1"/>
          <p:nvPr/>
        </p:nvSpPr>
        <p:spPr>
          <a:xfrm>
            <a:off x="1097280" y="2228671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to note that we tried to run with the </a:t>
            </a:r>
            <a:r>
              <a:rPr lang="en-US" b="1" dirty="0"/>
              <a:t>ResNet50</a:t>
            </a:r>
            <a:r>
              <a:rPr lang="en-US" dirty="0"/>
              <a:t> model and the results were less good.</a:t>
            </a:r>
          </a:p>
          <a:p>
            <a:endParaRPr lang="en-US" dirty="0"/>
          </a:p>
          <a:p>
            <a:r>
              <a:rPr lang="en-US" dirty="0"/>
              <a:t>In contrast, when we ran a </a:t>
            </a:r>
            <a:r>
              <a:rPr lang="en-US" b="1" dirty="0"/>
              <a:t>CNN</a:t>
            </a:r>
            <a:r>
              <a:rPr lang="en-US" dirty="0"/>
              <a:t> model (developed from scratch by TensorFlow) the results were better than the VGG but not a significant improvement.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9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EFC1CC-5DB9-D9C4-5167-97B60EEB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1" y="-637128"/>
            <a:ext cx="10058400" cy="145075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06F786-D17C-62C3-5616-7E0BEA55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1" y="826256"/>
            <a:ext cx="10058400" cy="766837"/>
          </a:xfrm>
        </p:spPr>
        <p:txBody>
          <a:bodyPr/>
          <a:lstStyle/>
          <a:p>
            <a:r>
              <a:rPr lang="en-US" dirty="0"/>
              <a:t>Later we tagged </a:t>
            </a:r>
            <a:r>
              <a:rPr lang="en-US" b="1" dirty="0"/>
              <a:t>another 100 photos from coffee shops on Google Maps </a:t>
            </a:r>
            <a:r>
              <a:rPr lang="en-US" dirty="0"/>
              <a:t>and tested the model on the photos as follows: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4FEAAC0-F2EB-D772-4E8D-BF980031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968" y="1384029"/>
            <a:ext cx="6540759" cy="315966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227073-87EA-3173-766E-A051921A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41" y="3711744"/>
            <a:ext cx="7095788" cy="2922321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4ED2984-CA1B-DDDE-A63F-D0261C76591C}"/>
              </a:ext>
            </a:extLst>
          </p:cNvPr>
          <p:cNvSpPr txBox="1"/>
          <p:nvPr/>
        </p:nvSpPr>
        <p:spPr>
          <a:xfrm>
            <a:off x="7025951" y="2222926"/>
            <a:ext cx="382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the type of coffee we take the maximum predicted value between cappuccino, espresso and black.</a:t>
            </a:r>
          </a:p>
        </p:txBody>
      </p:sp>
    </p:spTree>
    <p:extLst>
      <p:ext uri="{BB962C8B-B14F-4D97-AF65-F5344CB8AC3E}">
        <p14:creationId xmlns:p14="http://schemas.microsoft.com/office/powerpoint/2010/main" val="35164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BD231C-109C-A5AF-C26B-5FC8A0EA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0BD4A87-88D2-7329-2E6B-AA3EAE64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69" y="1020768"/>
            <a:ext cx="5594431" cy="519355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5AED7F3-A98F-2476-1E81-65CA8379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981"/>
            <a:ext cx="6597569" cy="454414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5A31D55-5A2F-B8BE-7712-DB7E241AD946}"/>
              </a:ext>
            </a:extLst>
          </p:cNvPr>
          <p:cNvSpPr txBox="1"/>
          <p:nvPr/>
        </p:nvSpPr>
        <p:spPr>
          <a:xfrm>
            <a:off x="2567055" y="480056"/>
            <a:ext cx="806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other parameters we chose a threshold to predict the value 0.5</a:t>
            </a:r>
          </a:p>
        </p:txBody>
      </p:sp>
    </p:spTree>
    <p:extLst>
      <p:ext uri="{BB962C8B-B14F-4D97-AF65-F5344CB8AC3E}">
        <p14:creationId xmlns:p14="http://schemas.microsoft.com/office/powerpoint/2010/main" val="148095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7DF72-AA81-ABF1-2BCA-A535F30C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he-IL" dirty="0"/>
              <a:t> </a:t>
            </a:r>
            <a:r>
              <a:rPr lang="en-US" dirty="0"/>
              <a:t>is the next step?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F26F57-9DE5-8C74-FCCC-0226AD0D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  <a:p>
            <a:r>
              <a:rPr lang="he-IL" dirty="0"/>
              <a:t> - </a:t>
            </a:r>
            <a:r>
              <a:rPr lang="en-US" dirty="0"/>
              <a:t>Should we need to replace the VGG with new model? We already tried the ResNet50.</a:t>
            </a:r>
            <a:endParaRPr lang="he-IL" dirty="0"/>
          </a:p>
          <a:p>
            <a:endParaRPr lang="he-IL" dirty="0"/>
          </a:p>
          <a:p>
            <a:r>
              <a:rPr lang="he-IL" dirty="0"/>
              <a:t> - </a:t>
            </a:r>
            <a:r>
              <a:rPr lang="en-US" dirty="0"/>
              <a:t>Do we need to add more data and tag</a:t>
            </a:r>
            <a:r>
              <a:rPr lang="he-IL" dirty="0"/>
              <a:t>?</a:t>
            </a:r>
          </a:p>
          <a:p>
            <a:r>
              <a:rPr lang="en-US" dirty="0"/>
              <a:t> </a:t>
            </a:r>
            <a:r>
              <a:rPr lang="he-IL" dirty="0"/>
              <a:t>   </a:t>
            </a:r>
            <a:r>
              <a:rPr lang="en-US" dirty="0"/>
              <a:t>  (considering the limited amount of time left to finish the model).</a:t>
            </a:r>
          </a:p>
          <a:p>
            <a:endParaRPr lang="en-US" dirty="0"/>
          </a:p>
          <a:p>
            <a:r>
              <a:rPr lang="en-US" dirty="0"/>
              <a:t> - Do we need to train a separate model for each parameter?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06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6DB51D-98CC-5AFD-0F58-BBD88A75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5902"/>
            <a:ext cx="10058400" cy="81362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EE77FA0-D06C-0D1E-B893-D38F26E42722}"/>
              </a:ext>
            </a:extLst>
          </p:cNvPr>
          <p:cNvSpPr txBox="1"/>
          <p:nvPr/>
        </p:nvSpPr>
        <p:spPr>
          <a:xfrm>
            <a:off x="1110654" y="1344681"/>
            <a:ext cx="99706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80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Final project: Software Development: Café recommendation system for coffee enthusiasts.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280F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Project Objective: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Develop a recommendation system for coffee shops.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project will involve the creation of a software system capable of analyzing photos of coffee cups</a:t>
            </a:r>
            <a:r>
              <a:rPr lang="he-IL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from Google Maps to identify "quality" cafes using a deep learning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chose several parameters that represent good coffee('crema', 'presentation', 'type</a:t>
            </a:r>
            <a:r>
              <a:rPr lang="he-IL" dirty="0"/>
              <a:t> </a:t>
            </a:r>
            <a:r>
              <a:rPr lang="en-US" dirty="0"/>
              <a:t>of</a:t>
            </a:r>
            <a:r>
              <a:rPr lang="he-IL" dirty="0"/>
              <a:t> </a:t>
            </a:r>
            <a:r>
              <a:rPr lang="en-US" dirty="0"/>
              <a:t>cup', 'cappuccino', 'espresso', 'black', '</a:t>
            </a:r>
            <a:r>
              <a:rPr lang="en-US" dirty="0" err="1"/>
              <a:t>served_way</a:t>
            </a:r>
            <a:r>
              <a:rPr lang="en-US" dirty="0"/>
              <a:t>’).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purpose </a:t>
            </a:r>
            <a:r>
              <a:rPr lang="en-US" dirty="0"/>
              <a:t>of the model is to receive an image of a cup of coffee and return a vector of binary values which constitute a choice of all the parameters that represent good coffee</a:t>
            </a:r>
            <a:r>
              <a:rPr lang="he-IL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will receive only coffee photos after a YOLOV8 Object detection which decide which photos that collect from Coffee Shop on Google Maps are coffee.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Considering the result the model will return, we can understand whether the coffee in the photo is expected to be tasty</a:t>
            </a:r>
            <a:r>
              <a:rPr lang="he-IL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he-IL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3C4C3-2E1C-0AFC-E055-673C6BC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F0D037E-3290-33D5-3720-C991A2CDA4EA}"/>
              </a:ext>
            </a:extLst>
          </p:cNvPr>
          <p:cNvSpPr txBox="1"/>
          <p:nvPr/>
        </p:nvSpPr>
        <p:spPr>
          <a:xfrm>
            <a:off x="1166327" y="1856792"/>
            <a:ext cx="99893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now in the phase of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collected into a CSV file 900 images that we labeled according to the following binary parameters:</a:t>
            </a:r>
          </a:p>
          <a:p>
            <a:pPr marL="0" indent="0">
              <a:buNone/>
            </a:pPr>
            <a:r>
              <a:rPr lang="en-US" dirty="0"/>
              <a:t>     'crema', 'presentation', 'type of cup', 'cappuccino', 'espresso', 'black’, '</a:t>
            </a:r>
            <a:r>
              <a:rPr lang="en-US" dirty="0" err="1"/>
              <a:t>served_way</a:t>
            </a:r>
            <a:r>
              <a:rPr lang="he-IL" dirty="0"/>
              <a:t>’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Each parameter decide if the coffee consist that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For example, the following photo (Cappuccino with crema and pretty presentation, a clay cup and    	served with coffee coaster tagged as : [1,1,1,1,0,0,0,1]</a:t>
            </a:r>
          </a:p>
          <a:p>
            <a:pPr marL="0" indent="0">
              <a:buNone/>
            </a:pPr>
            <a:r>
              <a:rPr lang="en-US" dirty="0"/>
              <a:t>     In contrast, a takeaway black coffee tagged as: [0,0,0,0,0,1,0]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of the CSV file: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78D9A86-DA57-E5B8-3EAC-C34748F4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00" y="4378911"/>
            <a:ext cx="8934450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63BBE8-E69D-DC92-3AF7-40036DCE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455" y="3276225"/>
            <a:ext cx="1455545" cy="110268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BF5302C-396E-9891-73EC-47AC22B5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Coffee coaster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93D6-0DDD-D1F9-9A81-77DCDB1B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26F56-78BC-9BB1-5D5C-9D4C78A71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7087"/>
            <a:ext cx="4305159" cy="3423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BDECE-C17B-261F-87BE-5DEFF957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55" y="1937086"/>
            <a:ext cx="2944821" cy="1450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62FB1-F3DF-2863-4F87-EE5E2B1B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655" y="3910232"/>
            <a:ext cx="1941013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0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EC055F-4DA9-987C-3D9B-92AD84C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discuss?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DAAF126-CD31-7FCD-812A-B3830CF6AC70}"/>
              </a:ext>
            </a:extLst>
          </p:cNvPr>
          <p:cNvSpPr txBox="1"/>
          <p:nvPr/>
        </p:nvSpPr>
        <p:spPr>
          <a:xfrm>
            <a:off x="1212980" y="1810139"/>
            <a:ext cx="6606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want to discuss the continuation of the model training.</a:t>
            </a:r>
            <a:endParaRPr lang="he-IL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ask for advice to improve the learning process of a model, so it meets the needs of our project.</a:t>
            </a:r>
          </a:p>
        </p:txBody>
      </p:sp>
    </p:spTree>
    <p:extLst>
      <p:ext uri="{BB962C8B-B14F-4D97-AF65-F5344CB8AC3E}">
        <p14:creationId xmlns:p14="http://schemas.microsoft.com/office/powerpoint/2010/main" val="181808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42DF8-4831-75AE-B45E-7F39CD70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Status/Snapshot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FAC470-34D3-B78C-4298-D1007B1B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tagged alone </a:t>
            </a:r>
            <a:r>
              <a:rPr lang="he-IL" dirty="0"/>
              <a:t>900</a:t>
            </a:r>
            <a:r>
              <a:rPr lang="en-US" dirty="0"/>
              <a:t> photos regarding to the following parameters.</a:t>
            </a:r>
          </a:p>
          <a:p>
            <a:r>
              <a:rPr lang="en-US" dirty="0"/>
              <a:t>After augmentation, we reached </a:t>
            </a:r>
            <a:r>
              <a:rPr lang="he-IL" dirty="0"/>
              <a:t>8000</a:t>
            </a:r>
            <a:r>
              <a:rPr lang="en-US" dirty="0"/>
              <a:t> photos of different types of coffee cups.</a:t>
            </a:r>
            <a:endParaRPr lang="he-IL" dirty="0"/>
          </a:p>
          <a:p>
            <a:r>
              <a:rPr lang="en-US" dirty="0"/>
              <a:t>We ran the VGG16 model as follows:  </a:t>
            </a:r>
          </a:p>
          <a:p>
            <a:pPr marL="0" indent="0">
              <a:buNone/>
            </a:pPr>
            <a:r>
              <a:rPr lang="en-US" dirty="0"/>
              <a:t>  Defines model parameters: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D3EE863-65B4-8BD7-3753-184EF6CC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20" y="3857414"/>
            <a:ext cx="64103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F85B9B-617C-5906-7E17-9FF6D411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4840"/>
          </a:xfrm>
        </p:spPr>
        <p:txBody>
          <a:bodyPr/>
          <a:lstStyle/>
          <a:p>
            <a:r>
              <a:rPr lang="en-US" dirty="0"/>
              <a:t>Current Status/Snapshot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9E356DF-CB20-13E6-3F30-CF1D54F11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19" y="2263257"/>
            <a:ext cx="5562600" cy="3543300"/>
          </a:xfr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0C0864F-088C-C1A3-5DEE-EE94546F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34" y="2263257"/>
            <a:ext cx="4826153" cy="267604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49091C6-C6FA-B395-4ABB-574D1288B46C}"/>
              </a:ext>
            </a:extLst>
          </p:cNvPr>
          <p:cNvSpPr txBox="1"/>
          <p:nvPr/>
        </p:nvSpPr>
        <p:spPr>
          <a:xfrm>
            <a:off x="1097280" y="1847461"/>
            <a:ext cx="333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architecture: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4F920A2-CBF8-12C4-06CA-3166B76879BB}"/>
              </a:ext>
            </a:extLst>
          </p:cNvPr>
          <p:cNvSpPr txBox="1"/>
          <p:nvPr/>
        </p:nvSpPr>
        <p:spPr>
          <a:xfrm>
            <a:off x="7295917" y="1893925"/>
            <a:ext cx="333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the model:</a:t>
            </a:r>
          </a:p>
        </p:txBody>
      </p:sp>
    </p:spTree>
    <p:extLst>
      <p:ext uri="{BB962C8B-B14F-4D97-AF65-F5344CB8AC3E}">
        <p14:creationId xmlns:p14="http://schemas.microsoft.com/office/powerpoint/2010/main" val="123037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DC2057-DE9E-1CC9-B21C-BF07042C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r>
              <a:rPr lang="he-IL" dirty="0"/>
              <a:t>\ </a:t>
            </a:r>
            <a:r>
              <a:rPr lang="en-US" dirty="0"/>
              <a:t>Snapshot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F138973-F5EC-7F3F-CB87-18F71ABA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2" y="2396241"/>
            <a:ext cx="6179329" cy="339807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7F30829-825A-6CF7-1386-9EFB5E7C4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105" y="2181636"/>
            <a:ext cx="2990850" cy="4086225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70F3232-74EB-4E7E-9120-AD13EABF1224}"/>
              </a:ext>
            </a:extLst>
          </p:cNvPr>
          <p:cNvSpPr txBox="1"/>
          <p:nvPr/>
        </p:nvSpPr>
        <p:spPr>
          <a:xfrm>
            <a:off x="7500543" y="1823501"/>
            <a:ext cx="30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to one prediction: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AA2C304-D072-1736-9AC9-9035AC28EDA3}"/>
              </a:ext>
            </a:extLst>
          </p:cNvPr>
          <p:cNvSpPr txBox="1"/>
          <p:nvPr/>
        </p:nvSpPr>
        <p:spPr>
          <a:xfrm>
            <a:off x="2310259" y="1989425"/>
            <a:ext cx="38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decision:</a:t>
            </a:r>
          </a:p>
        </p:txBody>
      </p:sp>
    </p:spTree>
    <p:extLst>
      <p:ext uri="{BB962C8B-B14F-4D97-AF65-F5344CB8AC3E}">
        <p14:creationId xmlns:p14="http://schemas.microsoft.com/office/powerpoint/2010/main" val="145540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28B0B8-B32F-9B72-750B-FE6149E4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CA2983A-6C3C-008A-F2B2-E082A2BC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40" y="2451236"/>
            <a:ext cx="5372160" cy="262413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4676050-8673-8744-558A-86C23E31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2" y="2185112"/>
            <a:ext cx="5343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26486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576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inherit</vt:lpstr>
      <vt:lpstr>מבט לאחור</vt:lpstr>
      <vt:lpstr>COFFEE-ML Project</vt:lpstr>
      <vt:lpstr>Introduction</vt:lpstr>
      <vt:lpstr>Introduction</vt:lpstr>
      <vt:lpstr>Statistics</vt:lpstr>
      <vt:lpstr>What do we want to discuss?</vt:lpstr>
      <vt:lpstr>Current Status/Snapshot</vt:lpstr>
      <vt:lpstr>Current Status/Snapshot</vt:lpstr>
      <vt:lpstr>Current Status\ Snapshot</vt:lpstr>
      <vt:lpstr>Results</vt:lpstr>
      <vt:lpstr>Results</vt:lpstr>
      <vt:lpstr>Results</vt:lpstr>
      <vt:lpstr>Results</vt:lpstr>
      <vt:lpstr>What is the next step?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COFFEE-ML Project</dc:title>
  <dc:creator>Noc</dc:creator>
  <cp:lastModifiedBy>אחיגד גניש</cp:lastModifiedBy>
  <cp:revision>3</cp:revision>
  <dcterms:created xsi:type="dcterms:W3CDTF">2024-05-13T11:38:30Z</dcterms:created>
  <dcterms:modified xsi:type="dcterms:W3CDTF">2024-05-21T17:10:31Z</dcterms:modified>
</cp:coreProperties>
</file>