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31BA1-BF04-C4ED-6547-BCFEBACD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F47248F-535D-5693-6076-41C72933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9EA77-AB4B-2FC7-2EDA-7C5660A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1E767C-B19A-15C9-CEC2-85C5A3F8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14AA2B-EE5F-E8AB-CFDE-EFCC4670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8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58BD7-52FD-3992-9980-284D97B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2CD356-E386-DD5B-5029-26001F0E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496BFB-77DB-A745-2A20-E0C6410D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B68828-A220-61C1-B6B8-E8AE5FB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3467E-E34C-E4B5-2291-2F112AF9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07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B7A3A92-0095-521B-ABD8-8BFFDB62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BBB573-9A7E-F73E-4A82-A5C95032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BA6F24-5357-17AE-0A59-DBDA803A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7E7989-DCF9-9513-A5A7-84010D5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4544BA-9598-BBB0-71BD-982CB067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3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E159A3-7613-2A83-EEE3-D4FED072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161A79-2173-9CC0-2FA0-EEB42C0C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1C271D-C627-D09F-116E-1AE91D4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3C7AFE-E1EF-0370-B8CD-79E8B8D3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7CDF7A-2804-75CD-B059-7DF391D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49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E74C83-CA5A-E8F9-0386-24C47E44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A92C7B-C74F-0470-6E01-54C9EF65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343C87-4B2E-C54D-F5EE-A3EAD9D7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FA0CE8-B0A3-1015-8687-79EB2C4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029001-9DE3-B85E-90A5-E669367F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6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FCD7E-1000-4FD4-26D1-645D949A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23046-59DE-C2E5-25CC-E02B2CE8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85D1A2-B2A9-A821-C6E2-997765FA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28F0B9-57C5-2986-E56E-FD45B2D0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1E8E9F-8FFA-5094-134F-7A3B6F0D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BCE6FB-E9A9-B5A2-BB30-172BB568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8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231EE0-F09E-80C9-0DA0-891F1A33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E6E3E6-4DF4-879B-FC0F-591C29F3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7FD4BF-94E0-5CA0-760F-1F8D2EA1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97C0F7E-4BA5-1902-E614-90EC3477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D66562-14DC-25D2-4A39-BE3196FFA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C352FF3-2B0B-16B0-972C-1F0AB52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740EC0-C4B3-A255-E964-476BD98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AEFFCE-0FA7-47AE-A22F-EBD6D3D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1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8CA14-2D69-4657-3D87-410E3DFC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1DFE10-242A-CE0C-AC1A-A03B391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2BC76A-F48E-0479-7A5A-7C02E5E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5C0732-20ED-537A-ED76-4F8BEAA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8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1AF26B3-41D9-C80F-8874-AC1335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282E9A4-D04C-2A0F-82C1-FBC9398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F07186-8037-AA8C-2ECE-C5ED3A0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69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E55C90-C759-68ED-375D-38AF4B1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55122D-B8F4-B23B-F3F6-F12DDBE0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BB87E1-D249-F671-1355-FB9FA5D7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4E5730-1644-8B3E-E72D-3FBE1ECB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DC4A5F-8555-111B-65C4-5E0F0AE5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67A643-B7F0-6E69-8B3F-15EEF514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0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585DD0-63EA-CC55-4F46-181F4321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50FD32-EB0B-4B5F-2897-0CEEAD346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8F65EF-404E-BF53-D1F8-BE6168C7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7F892F-196C-4748-5028-9BEFB500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B88-77FD-00DC-484E-938E4317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A6F31F-C9B4-7185-F177-30DCF40B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30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F1EAE5F-6BC7-A741-A761-9F51A815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02DA7C-B435-0A3D-131E-E94085DE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5A3124-9566-01C2-2363-B88BB2B1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17C795-642E-D7A0-DE3B-A086B95E7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AF550-486F-32FC-7A0C-C530D13E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0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#/operations/get-track" TargetMode="External"/><Relationship Id="rId2" Type="http://schemas.openxmlformats.org/officeDocument/2006/relationships/hyperlink" Target="https://en.wikipedia.org/wiki/Billboard_Year-End_Hot_100_singles_of_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B5A6C9-FE8E-943A-EB95-93368F1FA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Data Science Project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What Makes a Hit Song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B14129-8CE7-49DA-BC4A-E4250471C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Michal </a:t>
            </a:r>
            <a:r>
              <a:rPr lang="en-US" dirty="0" err="1"/>
              <a:t>Hagoel</a:t>
            </a:r>
            <a:r>
              <a:rPr lang="en-US" dirty="0"/>
              <a:t> &amp; Omer Sharoni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410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587D55-974C-FA7C-E2E8-AF6650E7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Conclusion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14F459-9828-4041-D1A4-7B8F65E1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Our project set out to predict whether a song will become a hit based on multiple factors.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We scraped data from Wikipedia and enriched it with information from the Spotify API, cleaned the data, visualized it, and built prediction models.</a:t>
            </a:r>
            <a:endParaRPr lang="en-US" dirty="0">
              <a:latin typeface="Söhne"/>
            </a:endParaRPr>
          </a:p>
          <a:p>
            <a:pPr algn="l" rtl="0"/>
            <a:r>
              <a:rPr lang="en-US" b="0" i="0" dirty="0">
                <a:effectLst/>
                <a:latin typeface="Söhne"/>
              </a:rPr>
              <a:t>We achieved an accuracy score of 0.889 in predicting hit songs.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Our results suggest that machine learning can be used to predict which songs will become hits, which may have implications for the music industry.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781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07CD1A-BE63-249C-08F1-0656F9DF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References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03177A-19C6-6BAC-865C-A1D94F20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Wikipedia - </a:t>
            </a:r>
            <a:r>
              <a:rPr lang="en-US" sz="2000" dirty="0">
                <a:hlinkClick r:id="rId2"/>
              </a:rPr>
              <a:t>https://en.wikipedia.org/wiki/Billboard_Year-End_Hot_100_singles_of_2022</a:t>
            </a:r>
            <a:r>
              <a:rPr lang="en-US" sz="2000" dirty="0"/>
              <a:t> </a:t>
            </a:r>
          </a:p>
          <a:p>
            <a:pPr marL="0" indent="0" algn="l" rtl="0">
              <a:buNone/>
            </a:pPr>
            <a:r>
              <a:rPr lang="en-US" sz="2000" dirty="0"/>
              <a:t>(1950– 2023)</a:t>
            </a:r>
          </a:p>
          <a:p>
            <a:pPr algn="l" rtl="0"/>
            <a:r>
              <a:rPr lang="en-US" sz="2000" dirty="0"/>
              <a:t>Spotify API - </a:t>
            </a:r>
            <a:r>
              <a:rPr lang="en-US" sz="2000" dirty="0">
                <a:hlinkClick r:id="rId3"/>
              </a:rPr>
              <a:t>https://developer.spotify.com/documentation/web-api/reference/#/operations/get-track</a:t>
            </a:r>
            <a:r>
              <a:rPr lang="en-US" sz="2000" dirty="0"/>
              <a:t>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8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8DCE3B-EB40-D5D4-AB09-1CF66064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Research Question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1BAAC0-557A-0574-DC93-17D56F5B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Can we predict whether a song will become a hit based on multiple factors such as popularity, loudness, length, and more?</a:t>
            </a:r>
          </a:p>
        </p:txBody>
      </p:sp>
    </p:spTree>
    <p:extLst>
      <p:ext uri="{BB962C8B-B14F-4D97-AF65-F5344CB8AC3E}">
        <p14:creationId xmlns:p14="http://schemas.microsoft.com/office/powerpoint/2010/main" val="93934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14593B-D780-2D5A-27C3-7A1ECFD6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Data Collection: Scraping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A2AA3C-688E-33C2-727A-ECBA77BE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We used </a:t>
            </a:r>
            <a:r>
              <a:rPr lang="en-US" b="0" i="0" u="sng" dirty="0">
                <a:effectLst/>
                <a:latin typeface="Söhne"/>
              </a:rPr>
              <a:t>Beautiful Soup </a:t>
            </a:r>
            <a:r>
              <a:rPr lang="en-US" b="0" i="0" dirty="0">
                <a:effectLst/>
                <a:latin typeface="Söhne"/>
              </a:rPr>
              <a:t>and </a:t>
            </a:r>
            <a:r>
              <a:rPr lang="en-US" b="0" i="0" u="sng" dirty="0">
                <a:effectLst/>
                <a:latin typeface="Söhne"/>
              </a:rPr>
              <a:t>requests</a:t>
            </a:r>
            <a:r>
              <a:rPr lang="en-US" b="0" i="0" dirty="0">
                <a:effectLst/>
                <a:latin typeface="Söhne"/>
              </a:rPr>
              <a:t> to scrape Wikipedia for a list of top songs and artists for each year from the 1950’s all the way to 2023!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51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F7F6B5-A049-958E-4E84-821681FD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Data Collection: API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865C1E-C9AD-0B3A-8EEB-3CEEF237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Söhne"/>
              </a:rPr>
              <a:t>We e</a:t>
            </a:r>
            <a:r>
              <a:rPr lang="en-US" b="0" i="0" dirty="0">
                <a:effectLst/>
                <a:latin typeface="Söhne"/>
              </a:rPr>
              <a:t>nriched the dataset with additional information from the Spotify API with features such as: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Loudness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energy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tempo</a:t>
            </a:r>
          </a:p>
          <a:p>
            <a:pPr marL="0" indent="0" algn="l" rtl="0">
              <a:buNone/>
            </a:pPr>
            <a:r>
              <a:rPr lang="en-US" dirty="0">
                <a:latin typeface="Söhne"/>
              </a:rPr>
              <a:t>In total we used the </a:t>
            </a:r>
            <a:r>
              <a:rPr lang="en-US" dirty="0" err="1">
                <a:latin typeface="Söhne"/>
              </a:rPr>
              <a:t>api</a:t>
            </a:r>
            <a:r>
              <a:rPr lang="en-US" dirty="0">
                <a:latin typeface="Söhne"/>
              </a:rPr>
              <a:t> to acquire more than 17 new features on each column in our dataset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63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C23BF0-AD3A-FFB5-9684-03005251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Data Cleaning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C3856-415F-5C08-FD73-85B0BCAA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0" i="0" dirty="0">
                <a:effectLst/>
                <a:latin typeface="Söhne"/>
              </a:rPr>
              <a:t>Removed duplicates and other inconsistencies from the dataset</a:t>
            </a:r>
          </a:p>
          <a:p>
            <a:pPr marL="0" indent="0" algn="l" rtl="0">
              <a:buNone/>
            </a:pPr>
            <a:endParaRPr lang="en-US" dirty="0">
              <a:latin typeface="Söhne"/>
            </a:endParaRPr>
          </a:p>
          <a:p>
            <a:pPr marL="0" indent="0" algn="l" rtl="0">
              <a:buNone/>
            </a:pPr>
            <a:r>
              <a:rPr lang="en-US" dirty="0">
                <a:latin typeface="Söhne"/>
              </a:rPr>
              <a:t>We removed some more data later on using our EDA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6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C9808-B0D7-E5D9-2204-5188BC63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Data Visualization &amp; EDA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A3F820-0292-FB01-9629-089922EC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used graphs to better understand our data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plotted the most popular artists, weekday releases and more to get a better understanding of what are the key features for us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plotted a correlation heatmap and found 2 columns, energy and loudness, that were closely correlated.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0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E8BD27-8EF7-BD63-687A-D5309867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Prediction Models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17996A-6158-35F9-22D3-7C4F6CE4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SVC model</a:t>
            </a:r>
          </a:p>
          <a:p>
            <a:pPr algn="l" rtl="0"/>
            <a:r>
              <a:rPr lang="en-US" dirty="0"/>
              <a:t>Naive Bayes</a:t>
            </a:r>
          </a:p>
          <a:p>
            <a:pPr algn="l" rtl="0"/>
            <a:r>
              <a:rPr lang="en-US" dirty="0"/>
              <a:t>Decision Tree</a:t>
            </a:r>
          </a:p>
          <a:p>
            <a:pPr algn="l" rtl="0"/>
            <a:r>
              <a:rPr lang="en-US" dirty="0"/>
              <a:t>KNN</a:t>
            </a:r>
          </a:p>
          <a:p>
            <a:pPr algn="l" rtl="0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746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78B91A-A0F2-81D7-66D6-380CA3F3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Prediction Models - 2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D45D9E-FE2D-FACD-9B90-5D197E0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Linear 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945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E8007-AE08-8AD9-2845-9BAD5BB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Results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3EB7D-911C-38F8-ABC1-78B9CFB0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0" dirty="0">
                <a:effectLst/>
                <a:latin typeface="Söhne"/>
              </a:rPr>
              <a:t>We built several prediction models and evaluated their performance.</a:t>
            </a:r>
          </a:p>
          <a:p>
            <a:pPr algn="l" rtl="0"/>
            <a:r>
              <a:rPr lang="en-US" i="0" dirty="0">
                <a:effectLst/>
                <a:latin typeface="Söhne"/>
              </a:rPr>
              <a:t>The best model achieved an accuracy score of </a:t>
            </a:r>
            <a:r>
              <a:rPr lang="en-US" i="0" u="sng" dirty="0">
                <a:effectLst/>
                <a:latin typeface="Söhne"/>
              </a:rPr>
              <a:t>0.889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pPr algn="l" rtl="0"/>
            <a:r>
              <a:rPr lang="en-US" i="0" dirty="0">
                <a:effectLst/>
                <a:latin typeface="Söhne"/>
              </a:rPr>
              <a:t>This means that we were able to correctly predict whether a song would become a hit 89% of the time.</a:t>
            </a:r>
            <a:endParaRPr lang="en-US" dirty="0">
              <a:latin typeface="Söhne"/>
            </a:endParaRPr>
          </a:p>
          <a:p>
            <a:pPr algn="l" rtl="0"/>
            <a:r>
              <a:rPr lang="en-US" i="0" dirty="0">
                <a:effectLst/>
                <a:latin typeface="Söhne"/>
              </a:rPr>
              <a:t>This is a promising result and suggests that we can use machine learning to predict hit songs.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13483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406</Words>
  <Application>Microsoft Office PowerPoint</Application>
  <PresentationFormat>מסך רחב</PresentationFormat>
  <Paragraphs>45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ערכת נושא Office</vt:lpstr>
      <vt:lpstr>Data Science Project What Makes a Hit Song</vt:lpstr>
      <vt:lpstr>Research Question</vt:lpstr>
      <vt:lpstr>Data Collection: Scraping</vt:lpstr>
      <vt:lpstr>Data Collection: API</vt:lpstr>
      <vt:lpstr>Data Cleaning</vt:lpstr>
      <vt:lpstr>Data Visualization &amp; EDA</vt:lpstr>
      <vt:lpstr>Prediction Models</vt:lpstr>
      <vt:lpstr>Prediction Models - 2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What Makes a Hit Song</dc:title>
  <dc:creator>Omer Sharoni</dc:creator>
  <cp:lastModifiedBy>Omer Sharoni</cp:lastModifiedBy>
  <cp:revision>12</cp:revision>
  <dcterms:created xsi:type="dcterms:W3CDTF">2023-02-17T14:31:49Z</dcterms:created>
  <dcterms:modified xsi:type="dcterms:W3CDTF">2023-02-17T15:33:09Z</dcterms:modified>
</cp:coreProperties>
</file>