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257" r:id="rId4"/>
    <p:sldId id="271" r:id="rId5"/>
    <p:sldId id="263" r:id="rId6"/>
    <p:sldId id="264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2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 dirty="0">
              <a:cs typeface="Tahoma" panose="020B0604030504040204" pitchFamily="34" charset="0"/>
            </a:endParaRPr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59041DB8-B66F-4DC8-A96E-33677E0F90FF}" type="datetimeFigureOut">
              <a:rPr lang="he-IL" smtClean="0">
                <a:cs typeface="Tahoma" panose="020B0604030504040204" pitchFamily="34" charset="0"/>
              </a:rPr>
              <a:t>י"א/אייר/תשע"ו</a:t>
            </a:fld>
            <a:endParaRPr lang="he-IL" dirty="0">
              <a:cs typeface="Tahoma" panose="020B0604030504040204" pitchFamily="34" charset="0"/>
            </a:endParaRPr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 dirty="0">
              <a:cs typeface="Tahoma" panose="020B0604030504040204" pitchFamily="34" charset="0"/>
            </a:endParaRPr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1604A0D4-B89B-4ADD-AF9E-38636B40EE4E}" type="slidenum">
              <a:rPr lang="he-IL" smtClean="0">
                <a:cs typeface="Tahoma" panose="020B0604030504040204" pitchFamily="34" charset="0"/>
              </a:rPr>
              <a:t>‹#›</a:t>
            </a:fld>
            <a:endParaRPr lang="he-IL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>
                <a:cs typeface="Tahoma" panose="020B0604030504040204" pitchFamily="34" charset="0"/>
              </a:defRPr>
            </a:lvl1pPr>
          </a:lstStyle>
          <a:p>
            <a:pPr rtl="1"/>
            <a:fld id="{DEB49C4A-65AC-492D-9701-81B46C3AD0E4}" type="datetimeFigureOut">
              <a:rPr lang="he-IL" smtClean="0"/>
              <a:pPr rtl="1"/>
              <a:t>י"א/אייר/תשע"ו</a:t>
            </a:fld>
            <a:endParaRPr lang="he-IL" dirty="0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 dirty="0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>
                <a:cs typeface="Tahoma" panose="020B0604030504040204" pitchFamily="34" charset="0"/>
              </a:defRPr>
            </a:lvl1pPr>
          </a:lstStyle>
          <a:p>
            <a:pPr rtl="1"/>
            <a:fld id="{82869989-EB00-4EE7-BCB5-25BDC5BB29F8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82869989-EB00-4EE7-BCB5-25BDC5BB29F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מחבר ישר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מחבר ישר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קבוצה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מחבר ישר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מחבר ישר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מחבר ישר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מחבר ישר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מחבר ישר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מחבר ישר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מחבר ישר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קבוצה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מחבר ישר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מחבר ישר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קבוצה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מחבר ישר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מחבר ישר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מחבר ישר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מחבר ישר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מחבר ישר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מחבר ישר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r" latinLnBrk="0">
              <a:lnSpc>
                <a:spcPct val="76000"/>
              </a:lnSpc>
              <a:defRPr lang="he-IL" sz="6000" cap="none" baseline="0">
                <a:solidFill>
                  <a:schemeClr val="tx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1800" b="0">
                <a:solidFill>
                  <a:schemeClr val="accent1"/>
                </a:solidFill>
              </a:defRPr>
            </a:lvl1pPr>
            <a:lvl2pPr marL="457200" indent="0" algn="r" latinLnBrk="0">
              <a:buNone/>
              <a:defRPr lang="he-IL" sz="2000"/>
            </a:lvl2pPr>
            <a:lvl3pPr marL="914400" indent="0" algn="r" latinLnBrk="0">
              <a:buNone/>
              <a:defRPr lang="he-IL" sz="1800"/>
            </a:lvl3pPr>
            <a:lvl4pPr marL="1371600" indent="0" algn="r" latinLnBrk="0">
              <a:buNone/>
              <a:defRPr lang="he-IL" sz="1600"/>
            </a:lvl4pPr>
            <a:lvl5pPr marL="1828800" indent="0" algn="r" latinLnBrk="0">
              <a:buNone/>
              <a:defRPr lang="he-IL" sz="1600"/>
            </a:lvl5pPr>
            <a:lvl6pPr marL="2286000" indent="0" algn="r" latinLnBrk="0">
              <a:buNone/>
              <a:defRPr lang="he-IL" sz="1600"/>
            </a:lvl6pPr>
            <a:lvl7pPr marL="2743200" indent="0" algn="r" latinLnBrk="0">
              <a:buNone/>
              <a:defRPr lang="he-IL" sz="1600"/>
            </a:lvl7pPr>
            <a:lvl8pPr marL="3200400" indent="0" algn="r" latinLnBrk="0">
              <a:buNone/>
              <a:defRPr lang="he-IL" sz="1600"/>
            </a:lvl8pPr>
            <a:lvl9pPr marL="3657600" indent="0" algn="r" latinLnBrk="0">
              <a:buNone/>
              <a:defRPr lang="he-IL" sz="1600"/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cxnSp>
        <p:nvCxnSpPr>
          <p:cNvPr id="58" name="מחבר ישר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V="1">
            <a:off x="1295400" y="1981201"/>
            <a:ext cx="9601200" cy="3809999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384A29A4-78C8-47AB-BA06-22CB45938951}" type="datetime1">
              <a:t>5/19/2016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1ED4ACF-2D82-46F2-A8E9-23963AA34E86}" type="datetime1">
              <a:t>5/19/2016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AE374B5B-21A0-4192-BF4C-38187F1A68D8}" type="datetime1">
              <a:t>5/19/2016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מחבר ישר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קבוצה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מחבר ישר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קבוצה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מחבר ישר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מחבר ישר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מחבר ישר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מחבר ישר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מחבר ישר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מחבר ישר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ישר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קבוצה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מחבר ישר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קבוצה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מחבר ישר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מחבר ישר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מחבר ישר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מחבר ישר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מחבר ישר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מחבר ישר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algn="r" latinLnBrk="0">
              <a:lnSpc>
                <a:spcPct val="85000"/>
              </a:lnSpc>
              <a:defRPr lang="he-IL" sz="5400" cap="none" baseline="0">
                <a:solidFill>
                  <a:schemeClr val="tx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1800" b="0">
                <a:solidFill>
                  <a:schemeClr val="tx1"/>
                </a:solidFill>
              </a:defRPr>
            </a:lvl1pPr>
            <a:lvl2pPr marL="457200" indent="0" algn="r" latinLnBrk="0">
              <a:buNone/>
              <a:defRPr lang="he-IL" sz="2000"/>
            </a:lvl2pPr>
            <a:lvl3pPr marL="914400" indent="0" algn="r" latinLnBrk="0">
              <a:buNone/>
              <a:defRPr lang="he-IL" sz="1800"/>
            </a:lvl3pPr>
            <a:lvl4pPr marL="1371600" indent="0" algn="r" latinLnBrk="0">
              <a:buNone/>
              <a:defRPr lang="he-IL" sz="1600"/>
            </a:lvl4pPr>
            <a:lvl5pPr marL="1828800" indent="0" algn="r" latinLnBrk="0">
              <a:buNone/>
              <a:defRPr lang="he-IL" sz="1600"/>
            </a:lvl5pPr>
            <a:lvl6pPr marL="2286000" indent="0" algn="r" latinLnBrk="0">
              <a:buNone/>
              <a:defRPr lang="he-IL" sz="1600"/>
            </a:lvl6pPr>
            <a:lvl7pPr marL="2743200" indent="0" algn="r" latinLnBrk="0">
              <a:buNone/>
              <a:defRPr lang="he-IL" sz="1600"/>
            </a:lvl7pPr>
            <a:lvl8pPr marL="3200400" indent="0" algn="r" latinLnBrk="0">
              <a:buNone/>
              <a:defRPr lang="he-IL" sz="1600"/>
            </a:lvl8pPr>
            <a:lvl9pPr marL="3657600" indent="0" algn="r" latinLnBrk="0">
              <a:buNone/>
              <a:defRPr lang="he-IL" sz="16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58" name="מחבר ישר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33B5CF7C-B333-48E1-A4A6-83A3C8B73AC0}" type="datetime1">
              <a:t>5/19/2016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 b="0">
                <a:solidFill>
                  <a:schemeClr val="accent1"/>
                </a:solidFill>
              </a:defRPr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 b="0">
                <a:solidFill>
                  <a:schemeClr val="accent1"/>
                </a:solidFill>
              </a:defRPr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AE320762-5CBF-4210-AB54-376B091119F8}" type="datetime1">
              <a:t>5/19/2016</a:t>
            </a:fld>
            <a:endParaRPr lang="he-IL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7F0DB371-BF5F-4058-A212-1A908E4D2674}" type="datetime1">
              <a:t>5/19/2016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E31375A4-56A4-47D6-9801-1991572033F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קבוצה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מחבר ישר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מחבר ישר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מחבר ישר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מחבר ישר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מחבר ישר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מחבר ישר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מחבר ישר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מחבר ישר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מחבר ישר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מחבר ישר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מחבר ישר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קבוצה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מחבר ישר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קבוצה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מחבר ישר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מחבר ישר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מחבר ישר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מחבר ישר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מחבר ישר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מחבר ישר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קבוצה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מחבר ישר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מחבר ישר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מחבר ישר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קבוצה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מחבר ישר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מחבר ישר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מחבר ישר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מחבר ישר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מחבר ישר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מחבר ישר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מציין מיקום תאריך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60A4083B-90AA-48CF-BAD5-00AA24D7F288}" type="datetime1">
              <a:t>5/19/2016</a:t>
            </a:fld>
            <a:endParaRPr lang="he-IL"/>
          </a:p>
        </p:txBody>
      </p:sp>
      <p:sp>
        <p:nvSpPr>
          <p:cNvPr id="213" name="מציין מיקום כותרת תחתונה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214" name="מציין מיקום מספר שקופית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מחבר ישר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קבוצה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מחבר ישר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מחבר ישר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קבוצה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מחבר ישר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מחבר ישר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מחבר ישר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מחבר ישר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מחבר ישר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ישר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מחבר ישר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קבוצה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מחבר ישר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קבוצה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מחבר ישר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מחבר ישר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מחבר ישר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מחבר ישר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מחבר ישר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מחבר ישר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מחבר ישר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מלבן 6"/>
          <p:cNvSpPr/>
          <p:nvPr userDrawn="1"/>
        </p:nvSpPr>
        <p:spPr>
          <a:xfrm>
            <a:off x="4883187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4776" y="571500"/>
            <a:ext cx="3657600" cy="2197100"/>
          </a:xfrm>
        </p:spPr>
        <p:txBody>
          <a:bodyPr anchor="b">
            <a:normAutofit/>
          </a:bodyPr>
          <a:lstStyle>
            <a:lvl1pPr algn="r" latinLnBrk="0">
              <a:defRPr lang="he-IL" sz="240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26384" y="571500"/>
            <a:ext cx="6217920" cy="5715000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2000"/>
            </a:lvl6pPr>
            <a:lvl7pPr algn="r" latinLnBrk="0">
              <a:defRPr lang="he-IL" sz="2000"/>
            </a:lvl7pPr>
            <a:lvl8pPr algn="r" latinLnBrk="0">
              <a:defRPr lang="he-IL" sz="2000"/>
            </a:lvl8pPr>
            <a:lvl9pPr algn="r" latinLnBrk="0">
              <a:defRPr lang="he-IL" sz="20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65236" y="2995012"/>
            <a:ext cx="3657600" cy="228595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40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1400"/>
            </a:lvl2pPr>
            <a:lvl3pPr marL="914400" indent="0" algn="r" latinLnBrk="0">
              <a:buNone/>
              <a:defRPr lang="he-IL" sz="1200"/>
            </a:lvl3pPr>
            <a:lvl4pPr marL="1371600" indent="0" algn="r" latinLnBrk="0">
              <a:buNone/>
              <a:defRPr lang="he-IL" sz="1000"/>
            </a:lvl4pPr>
            <a:lvl5pPr marL="1828800" indent="0" algn="r" latinLnBrk="0">
              <a:buNone/>
              <a:defRPr lang="he-IL" sz="1000"/>
            </a:lvl5pPr>
            <a:lvl6pPr marL="2286000" indent="0" algn="r" latinLnBrk="0">
              <a:buNone/>
              <a:defRPr lang="he-IL" sz="1000"/>
            </a:lvl6pPr>
            <a:lvl7pPr marL="2743200" indent="0" algn="r" latinLnBrk="0">
              <a:buNone/>
              <a:defRPr lang="he-IL" sz="1000"/>
            </a:lvl7pPr>
            <a:lvl8pPr marL="3200400" indent="0" algn="r" latinLnBrk="0">
              <a:buNone/>
              <a:defRPr lang="he-IL" sz="1000"/>
            </a:lvl8pPr>
            <a:lvl9pPr marL="3657600" indent="0" algn="r" latinLnBrk="0">
              <a:buNone/>
              <a:defRPr lang="he-IL" sz="10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60" name="מחבר ישר 59"/>
          <p:cNvCxnSpPr/>
          <p:nvPr userDrawn="1"/>
        </p:nvCxnSpPr>
        <p:spPr>
          <a:xfrm>
            <a:off x="526014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F5BAF629-ECA2-4CF3-B790-9D9BDED98269}" type="datetime1">
              <a:t>5/19/2016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8" name="מציין מיקום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מחבר ישר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קבוצה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מחבר ישר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מחבר ישר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קבוצה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מחבר ישר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מחבר ישר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מחבר ישר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מחבר ישר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מחבר ישר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ישר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מחבר ישר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קבוצה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מחבר ישר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קבוצה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מחבר ישר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מחבר ישר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מחבר ישר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מחבר ישר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מחבר ישר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מחבר ישר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מלבן 59"/>
          <p:cNvSpPr/>
          <p:nvPr/>
        </p:nvSpPr>
        <p:spPr>
          <a:xfrm>
            <a:off x="4873981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cs typeface="Tahoma" panose="020B0604030504040204" pitchFamily="34" charset="0"/>
            </a:endParaRPr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4865338" y="-159"/>
            <a:ext cx="7315200" cy="6858000"/>
          </a:xfrm>
        </p:spPr>
        <p:txBody>
          <a:bodyPr tIns="457200">
            <a:normAutofit/>
          </a:bodyPr>
          <a:lstStyle>
            <a:lvl1pPr marL="0" indent="0" algn="r" latinLnBrk="0">
              <a:buNone/>
              <a:defRPr lang="he-IL" sz="2000"/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/>
          </a:p>
        </p:txBody>
      </p:sp>
      <p:cxnSp>
        <p:nvCxnSpPr>
          <p:cNvPr id="59" name="מחבר ישר 58"/>
          <p:cNvCxnSpPr/>
          <p:nvPr/>
        </p:nvCxnSpPr>
        <p:spPr>
          <a:xfrm>
            <a:off x="615968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2439" y="576072"/>
            <a:ext cx="3657600" cy="2194560"/>
          </a:xfrm>
        </p:spPr>
        <p:txBody>
          <a:bodyPr anchor="b">
            <a:normAutofit/>
          </a:bodyPr>
          <a:lstStyle>
            <a:lvl1pPr algn="r" latinLnBrk="0">
              <a:defRPr lang="he-IL" sz="2400">
                <a:solidFill>
                  <a:schemeClr val="bg1"/>
                </a:solidFill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0993" y="2999232"/>
            <a:ext cx="3657600" cy="22860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400">
                <a:solidFill>
                  <a:schemeClr val="bg1"/>
                </a:solidFill>
              </a:defRPr>
            </a:lvl1pPr>
            <a:lvl2pPr marL="457200" indent="0" algn="r" latinLnBrk="0">
              <a:buNone/>
              <a:defRPr lang="he-IL" sz="1400"/>
            </a:lvl2pPr>
            <a:lvl3pPr marL="914400" indent="0" algn="r" latinLnBrk="0">
              <a:buNone/>
              <a:defRPr lang="he-IL" sz="1200"/>
            </a:lvl3pPr>
            <a:lvl4pPr marL="1371600" indent="0" algn="r" latinLnBrk="0">
              <a:buNone/>
              <a:defRPr lang="he-IL" sz="1000"/>
            </a:lvl4pPr>
            <a:lvl5pPr marL="1828800" indent="0" algn="r" latinLnBrk="0">
              <a:buNone/>
              <a:defRPr lang="he-IL" sz="1000"/>
            </a:lvl5pPr>
            <a:lvl6pPr marL="2286000" indent="0" algn="r" latinLnBrk="0">
              <a:buNone/>
              <a:defRPr lang="he-IL" sz="1000"/>
            </a:lvl6pPr>
            <a:lvl7pPr marL="2743200" indent="0" algn="r" latinLnBrk="0">
              <a:buNone/>
              <a:defRPr lang="he-IL" sz="1000"/>
            </a:lvl7pPr>
            <a:lvl8pPr marL="3200400" indent="0" algn="r" latinLnBrk="0">
              <a:buNone/>
              <a:defRPr lang="he-IL" sz="1000"/>
            </a:lvl8pPr>
            <a:lvl9pPr marL="3657600" indent="0" algn="r" latinLnBrk="0">
              <a:buNone/>
              <a:defRPr lang="he-IL" sz="10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קבוצה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מחבר ישר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מחבר ישר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מחבר ישר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מחבר ישר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מחבר ישר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קבוצה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מחבר ישר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מחבר ישר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קבוצה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מחבר ישר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מחבר ישר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מחבר ישר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מחבר ישר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מחבר ישר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מחבר ישר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מחבר ישר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מחבר ישר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מחבר ישר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קבוצה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מחבר ישר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מחבר ישר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מחבר ישר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מחבר ישר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מחבר ישר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קבוצה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מחבר ישר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מחבר ישר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מחבר ישר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מחבר ישר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מחבר ישר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מחבר ישר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מחבר ישר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מחבר ישר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מחבר ישר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מחבר ישר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180731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800">
                <a:solidFill>
                  <a:schemeClr val="tx1">
                    <a:lumMod val="50000"/>
                    <a:lumOff val="50000"/>
                  </a:schemeClr>
                </a:solidFill>
                <a:cs typeface="Tahoma" panose="020B0604030504040204" pitchFamily="34" charset="0"/>
              </a:defRPr>
            </a:lvl1pPr>
          </a:lstStyle>
          <a:p>
            <a:pPr rtl="1"/>
            <a:fld id="{B51B2453-8663-4C69-AF73-9FD7B1DEC5D0}" type="datetime1">
              <a:rPr lang="he-IL" smtClean="0"/>
              <a:pPr rtl="1"/>
              <a:t>י"א/אייר/תשע"ו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544442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800">
                <a:solidFill>
                  <a:schemeClr val="tx1">
                    <a:lumMod val="50000"/>
                    <a:lumOff val="50000"/>
                  </a:schemeClr>
                </a:solidFill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1642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800">
                <a:solidFill>
                  <a:schemeClr val="tx1">
                    <a:lumMod val="50000"/>
                    <a:lumOff val="50000"/>
                  </a:schemeClr>
                </a:solidFill>
                <a:cs typeface="Tahoma" panose="020B0604030504040204" pitchFamily="34" charset="0"/>
              </a:defRPr>
            </a:lvl1pPr>
          </a:lstStyle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48" name="מחבר ישר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he-IL" sz="3200" b="1" kern="1200">
          <a:solidFill>
            <a:schemeClr val="accent1"/>
          </a:solidFill>
          <a:latin typeface="+mj-lt"/>
          <a:ea typeface="+mj-ea"/>
          <a:cs typeface="Tahoma" panose="020B0604030504040204" pitchFamily="34" charset="0"/>
        </a:defRPr>
      </a:lvl1pPr>
    </p:titleStyle>
    <p:bodyStyle>
      <a:lvl1pPr marL="228600" indent="-228600" algn="r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he-IL" sz="2000" kern="12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457200" indent="-182880" algn="r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he-IL" sz="1800" kern="12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2pPr>
      <a:lvl3pPr marL="685800" indent="-179388" algn="r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he-IL" sz="1600" kern="12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3pPr>
      <a:lvl4pPr marL="914400" indent="-182880" algn="r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4pPr>
      <a:lvl5pPr marL="1143000" indent="-179388" algn="r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5pPr>
      <a:lvl6pPr marL="1371600" indent="-182880" algn="r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r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r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0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תיק פרויקט  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עומר ששוני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הרצה 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2" y="2269838"/>
            <a:ext cx="4151413" cy="277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89" y="2269837"/>
            <a:ext cx="4151413" cy="277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8367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2" y="2269838"/>
            <a:ext cx="4151413" cy="277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88" y="2269837"/>
            <a:ext cx="4151413" cy="277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he-IL" dirty="0" smtClean="0"/>
              <a:t>המשך דוגמאות הרצה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אישי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1">
              <a:buNone/>
            </a:pPr>
            <a:r>
              <a:rPr lang="he-IL" sz="1800" dirty="0" smtClean="0"/>
              <a:t>בתחילה חששתי , לא ידעתי כיצד אעשה את הפרויקט בעיקר בגלל המגבלות הללו :</a:t>
            </a:r>
          </a:p>
          <a:p>
            <a:pPr rtl="1"/>
            <a:r>
              <a:rPr lang="he-IL" sz="1800" dirty="0" smtClean="0"/>
              <a:t>סודוקו פתיר חייב להיות בעל פתרון יחיד , כלומר לכל סודוקו צריך לתת מספרים שונים בתחילה בכדי שהוא יהיה פתיר . </a:t>
            </a:r>
          </a:p>
          <a:p>
            <a:pPr rtl="1"/>
            <a:r>
              <a:rPr lang="he-IL" sz="1800" dirty="0" smtClean="0"/>
              <a:t>יצירת סודוקו מצריכה אלגוריתם מורכב שיכול לקחת זמן רב , שלא לדבר על בדיקה אילו מספרים צריך לתת בתחילה כדי שהוא יהיה פתיר . </a:t>
            </a:r>
            <a:endParaRPr lang="he-IL" sz="1800" dirty="0"/>
          </a:p>
          <a:p>
            <a:pPr marL="0" indent="0" rtl="1">
              <a:buNone/>
            </a:pPr>
            <a:r>
              <a:rPr lang="he-IL" sz="1800" dirty="0" smtClean="0"/>
              <a:t>לאחר שעזרתי קצת אומץ יצאתי לחפש בגוגל מידע על " המתמטיקה של הסודוקו " בעקבות חיפושיי נוכחתי לגלות דברים שעזרו לי להתמודד עם הפרויקט , וליצור סודוקו בעל פתרון יחיד מסודוקו אחר , לאחר הרבה מאוד ניסיונות הצלחתי לבסוף לבצע את הפרויקט ובאופן אישי אני מרוצה ממנו . </a:t>
            </a:r>
          </a:p>
        </p:txBody>
      </p:sp>
    </p:spTree>
    <p:extLst>
      <p:ext uri="{BB962C8B-B14F-4D97-AF65-F5344CB8AC3E}">
        <p14:creationId xmlns:p14="http://schemas.microsoft.com/office/powerpoint/2010/main" val="13735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סייבראוויזיון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עומר ששוני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994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המוצר 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משחק סודוקו המתוכנת בשפת אסמבלר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יתרונות 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/>
            <a:r>
              <a:rPr lang="he-IL" dirty="0" smtClean="0"/>
              <a:t>הסודוקו נוצר באופן רנדומלי ובעל פתרון יחיד .</a:t>
            </a:r>
          </a:p>
          <a:p>
            <a:pPr rtl="1"/>
            <a:r>
              <a:rPr lang="he-IL" dirty="0" smtClean="0"/>
              <a:t>ישנם שלוש סוגי אפשרויות למספרים המובאים בהתחלה ( מעין שלושה שלבים ) .</a:t>
            </a:r>
          </a:p>
          <a:p>
            <a:pPr rtl="1"/>
            <a:r>
              <a:rPr lang="he-IL" dirty="0" smtClean="0"/>
              <a:t>המשחק ידידותי למשתמש .</a:t>
            </a:r>
          </a:p>
        </p:txBody>
      </p:sp>
    </p:spTree>
    <p:extLst>
      <p:ext uri="{BB962C8B-B14F-4D97-AF65-F5344CB8AC3E}">
        <p14:creationId xmlns:p14="http://schemas.microsoft.com/office/powerpoint/2010/main" val="620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תמונות למשחק : 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2" y="2269838"/>
            <a:ext cx="4151413" cy="277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88" y="2269837"/>
            <a:ext cx="4151413" cy="277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94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2" y="2269838"/>
            <a:ext cx="4151413" cy="277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89" y="2269837"/>
            <a:ext cx="4151413" cy="277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035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מידע כללי :</a:t>
            </a:r>
            <a:r>
              <a:rPr lang="en-US" dirty="0" smtClean="0"/>
              <a:t> </a:t>
            </a:r>
            <a:r>
              <a:rPr lang="he-IL" dirty="0" smtClean="0"/>
              <a:t>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שם הפרויקט : </a:t>
            </a:r>
            <a:r>
              <a:rPr lang="he-IL" sz="1800" dirty="0" smtClean="0"/>
              <a:t>סודוקו</a:t>
            </a:r>
            <a:endParaRPr lang="he-IL" sz="1800" dirty="0"/>
          </a:p>
          <a:p>
            <a:pPr algn="r" rtl="1"/>
            <a:r>
              <a:rPr lang="he-IL" sz="1800" dirty="0" smtClean="0"/>
              <a:t>שם המתכנת : עומר ששוני</a:t>
            </a:r>
            <a:endParaRPr lang="he-IL" sz="1800" dirty="0"/>
          </a:p>
          <a:p>
            <a:pPr algn="r" rtl="1"/>
            <a:r>
              <a:rPr lang="he-IL" sz="1800" dirty="0" smtClean="0"/>
              <a:t>תעודת זהות : 322519174 </a:t>
            </a:r>
          </a:p>
          <a:p>
            <a:pPr algn="r" rtl="1"/>
            <a:r>
              <a:rPr lang="he-IL" sz="1800" dirty="0" smtClean="0"/>
              <a:t>מורה מלווה : אלדד + עוזרת הוראה – דנה</a:t>
            </a:r>
          </a:p>
          <a:p>
            <a:pPr algn="r" rtl="1"/>
            <a:r>
              <a:rPr lang="he-IL" sz="1800" dirty="0" smtClean="0"/>
              <a:t>כיתה : י'1 </a:t>
            </a:r>
          </a:p>
          <a:p>
            <a:pPr algn="r" rtl="1"/>
            <a:r>
              <a:rPr lang="he-IL" sz="1800" dirty="0" smtClean="0"/>
              <a:t>בית ספר : </a:t>
            </a:r>
            <a:r>
              <a:rPr lang="he-IL" sz="1800" dirty="0" err="1" smtClean="0"/>
              <a:t>בליך</a:t>
            </a:r>
            <a:r>
              <a:rPr lang="he-IL" sz="1800" dirty="0" smtClean="0"/>
              <a:t> 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 עניינים</a:t>
            </a:r>
            <a:endParaRPr lang="he-IL" dirty="0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 fontScale="92500" lnSpcReduction="10000"/>
          </a:bodyPr>
          <a:lstStyle/>
          <a:p>
            <a:pPr marL="0" indent="0" algn="just" rtl="1">
              <a:buNone/>
            </a:pPr>
            <a:r>
              <a:rPr lang="he-IL" sz="1800" b="1" dirty="0" smtClean="0"/>
              <a:t>מבוא.............................................................................................1</a:t>
            </a:r>
            <a:endParaRPr lang="he-IL" sz="1800" b="1" dirty="0" smtClean="0"/>
          </a:p>
          <a:p>
            <a:pPr marL="0" indent="0" algn="just" rtl="1">
              <a:buNone/>
            </a:pPr>
            <a:r>
              <a:rPr lang="he-IL" sz="1800" b="1" dirty="0" smtClean="0"/>
              <a:t>נושא עבודה..................................................................................2</a:t>
            </a:r>
          </a:p>
          <a:p>
            <a:pPr marL="0" indent="0" algn="just" rtl="1">
              <a:buNone/>
            </a:pPr>
            <a:r>
              <a:rPr lang="he-IL" sz="1800" b="1" dirty="0"/>
              <a:t>אופן </a:t>
            </a:r>
            <a:r>
              <a:rPr lang="he-IL" sz="1800" b="1" dirty="0" smtClean="0"/>
              <a:t>ההפעלה...............................................................................3</a:t>
            </a:r>
            <a:endParaRPr lang="he-IL" sz="1800" b="1" dirty="0" smtClean="0"/>
          </a:p>
          <a:p>
            <a:pPr marL="0" indent="0" algn="just" rtl="1">
              <a:buNone/>
            </a:pPr>
            <a:r>
              <a:rPr lang="he-IL" sz="1800" b="1" dirty="0" smtClean="0"/>
              <a:t>גרסאות המערכת..........................................................................4</a:t>
            </a:r>
          </a:p>
          <a:p>
            <a:pPr marL="0" indent="0" algn="just" rtl="1">
              <a:buNone/>
            </a:pPr>
            <a:r>
              <a:rPr lang="he-IL" sz="1800" b="1" dirty="0" smtClean="0"/>
              <a:t>תיעוד </a:t>
            </a:r>
            <a:r>
              <a:rPr lang="he-IL" sz="1800" b="1" dirty="0"/>
              <a:t>והסבר </a:t>
            </a:r>
            <a:r>
              <a:rPr lang="he-IL" sz="1800" b="1" dirty="0" smtClean="0"/>
              <a:t>הפתרון....................................................................5</a:t>
            </a:r>
          </a:p>
          <a:p>
            <a:pPr marL="0" indent="0" algn="just" rtl="1">
              <a:buNone/>
            </a:pPr>
            <a:r>
              <a:rPr lang="he-IL" sz="1800" b="1" dirty="0"/>
              <a:t>עץ </a:t>
            </a:r>
            <a:r>
              <a:rPr lang="he-IL" sz="1800" b="1" dirty="0" smtClean="0"/>
              <a:t>פעולות.....................................................................................6</a:t>
            </a:r>
          </a:p>
          <a:p>
            <a:pPr marL="0" indent="0" algn="just" rtl="1">
              <a:buNone/>
            </a:pPr>
            <a:r>
              <a:rPr lang="he-IL" sz="1800" b="1" dirty="0" smtClean="0"/>
              <a:t>קוד התוכנית </a:t>
            </a:r>
            <a:r>
              <a:rPr lang="he-IL" sz="1800" b="1" dirty="0"/>
              <a:t>וקובץ </a:t>
            </a:r>
            <a:r>
              <a:rPr lang="he-IL" sz="1800" b="1" dirty="0" smtClean="0"/>
              <a:t>ריצה...............................................................7</a:t>
            </a:r>
          </a:p>
          <a:p>
            <a:pPr marL="0" indent="0" algn="just" rtl="1">
              <a:buNone/>
            </a:pPr>
            <a:r>
              <a:rPr lang="he-IL" sz="1800" b="1" dirty="0"/>
              <a:t>דוגמאות </a:t>
            </a:r>
            <a:r>
              <a:rPr lang="he-IL" sz="1800" b="1" dirty="0" smtClean="0"/>
              <a:t>הרצה..............................................................................8</a:t>
            </a:r>
          </a:p>
          <a:p>
            <a:pPr marL="0" indent="0" algn="just" rtl="1">
              <a:buNone/>
            </a:pPr>
            <a:r>
              <a:rPr lang="he-IL" sz="1800" b="1" dirty="0"/>
              <a:t>סיכום </a:t>
            </a:r>
            <a:r>
              <a:rPr lang="he-IL" sz="1800" b="1" dirty="0" smtClean="0"/>
              <a:t>אישי....................................................................................9</a:t>
            </a:r>
            <a:endParaRPr lang="he-IL" sz="1800" b="1" dirty="0"/>
          </a:p>
        </p:txBody>
      </p:sp>
    </p:spTree>
    <p:extLst>
      <p:ext uri="{BB962C8B-B14F-4D97-AF65-F5344CB8AC3E}">
        <p14:creationId xmlns:p14="http://schemas.microsoft.com/office/powerpoint/2010/main" val="32056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מבוא</a:t>
            </a:r>
            <a:endParaRPr lang="he-IL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algn="just" rtl="1"/>
            <a:r>
              <a:rPr lang="he-IL" sz="1800" b="1" dirty="0" smtClean="0"/>
              <a:t>שם העבודה : עבודת סיום סייבר שנה ראשונה </a:t>
            </a:r>
          </a:p>
          <a:p>
            <a:pPr algn="just" rtl="1"/>
            <a:r>
              <a:rPr lang="he-IL" sz="1800" b="1" dirty="0" smtClean="0"/>
              <a:t>שם הקובץ : </a:t>
            </a:r>
            <a:r>
              <a:rPr lang="en-US" sz="1800" b="1" dirty="0" smtClean="0"/>
              <a:t>base.asm</a:t>
            </a:r>
          </a:p>
          <a:p>
            <a:pPr algn="just" rtl="1"/>
            <a:r>
              <a:rPr lang="he-IL" sz="1800" b="1" dirty="0" smtClean="0"/>
              <a:t>קבצים נלווים : </a:t>
            </a:r>
            <a:r>
              <a:rPr lang="en-US" sz="1800" b="1" dirty="0" smtClean="0"/>
              <a:t>info.bmp , loser.bmp , winner.bmp</a:t>
            </a:r>
          </a:p>
          <a:p>
            <a:pPr algn="just" rtl="1"/>
            <a:r>
              <a:rPr lang="he-IL" sz="1800" b="1" dirty="0" smtClean="0"/>
              <a:t>סביבת עבודה</a:t>
            </a:r>
            <a:r>
              <a:rPr lang="en-US" sz="1800" b="1" dirty="0" smtClean="0"/>
              <a:t> </a:t>
            </a:r>
            <a:r>
              <a:rPr lang="he-IL" sz="1800" b="1" dirty="0" smtClean="0"/>
              <a:t>: </a:t>
            </a:r>
            <a:r>
              <a:rPr lang="en-US" sz="1800" b="1" dirty="0" smtClean="0"/>
              <a:t>Turbo Assembler</a:t>
            </a:r>
          </a:p>
          <a:p>
            <a:pPr algn="just" rtl="1"/>
            <a:r>
              <a:rPr lang="he-IL" sz="1800" b="1" dirty="0" smtClean="0"/>
              <a:t>סביבת הפיתוח : </a:t>
            </a:r>
            <a:r>
              <a:rPr lang="en-US" sz="1800" b="1" dirty="0" smtClean="0"/>
              <a:t>Notepad++</a:t>
            </a:r>
          </a:p>
          <a:p>
            <a:pPr algn="just" rtl="1"/>
            <a:r>
              <a:rPr lang="he-IL" sz="1800" b="1" dirty="0" smtClean="0"/>
              <a:t>סביבת הרצה </a:t>
            </a:r>
            <a:r>
              <a:rPr lang="en-US" sz="1800" b="1" dirty="0" smtClean="0"/>
              <a:t>:</a:t>
            </a:r>
            <a:r>
              <a:rPr lang="he-IL" sz="1800" b="1" dirty="0" smtClean="0"/>
              <a:t> </a:t>
            </a:r>
            <a:r>
              <a:rPr lang="en-US" sz="1800" b="1" dirty="0" err="1" smtClean="0"/>
              <a:t>Dosbox</a:t>
            </a:r>
            <a:endParaRPr lang="en-US" sz="1800" b="1" dirty="0" smtClean="0"/>
          </a:p>
          <a:p>
            <a:pPr algn="just" rtl="1"/>
            <a:endParaRPr lang="he-IL" sz="1800" b="1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he-IL" dirty="0" smtClean="0"/>
              <a:t>נושא העבודה שלי הוא המשחק סודוקו . </a:t>
            </a:r>
          </a:p>
          <a:p>
            <a:pPr marL="0" indent="0" rtl="1">
              <a:buNone/>
            </a:pPr>
            <a:r>
              <a:rPr lang="he-IL" dirty="0" smtClean="0"/>
              <a:t>המטרה הכללית בסודוקו היא לשבץ מספרים בלוח </a:t>
            </a:r>
            <a:r>
              <a:rPr lang="en-US" dirty="0" smtClean="0"/>
              <a:t>x9</a:t>
            </a:r>
            <a:r>
              <a:rPr lang="he-IL" dirty="0" smtClean="0"/>
              <a:t>9 , כך שבכל שור , טור , וקובייה יהיה את כל המספרים 1-9 . </a:t>
            </a:r>
          </a:p>
          <a:p>
            <a:pPr marL="0" indent="0" rtl="1">
              <a:buNone/>
            </a:pPr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נושא העבודה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אופן ההפעלה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r>
              <a:rPr lang="he-IL" dirty="0" smtClean="0"/>
              <a:t>בהרצת המשחק נפתח מסך הפתיחה ובו שלושה כפתורים – </a:t>
            </a:r>
            <a:r>
              <a:rPr lang="en-US" dirty="0" smtClean="0"/>
              <a:t>Start , Info , Exit</a:t>
            </a:r>
            <a:r>
              <a:rPr lang="he-IL" dirty="0" smtClean="0"/>
              <a:t> .</a:t>
            </a:r>
            <a:endParaRPr lang="en-US" dirty="0" smtClean="0"/>
          </a:p>
          <a:p>
            <a:pPr marL="0" indent="0" rtl="1">
              <a:buNone/>
            </a:pPr>
            <a:r>
              <a:rPr lang="he-IL" dirty="0" smtClean="0"/>
              <a:t>ליציאה מהמשחק יש ללחוץ על 2. – כלומר על כפתור </a:t>
            </a:r>
            <a:r>
              <a:rPr lang="en-US" dirty="0" smtClean="0"/>
              <a:t>Exit</a:t>
            </a:r>
            <a:r>
              <a:rPr lang="he-IL" dirty="0" smtClean="0"/>
              <a:t> .</a:t>
            </a:r>
          </a:p>
          <a:p>
            <a:pPr marL="0" indent="0" rtl="1">
              <a:buNone/>
            </a:pPr>
            <a:r>
              <a:rPr lang="he-IL" dirty="0" smtClean="0"/>
              <a:t>למידע על המשחק יש ללחוץ על 1. – כלומר על כפתור </a:t>
            </a:r>
            <a:r>
              <a:rPr lang="en-US" dirty="0" smtClean="0"/>
              <a:t>Info</a:t>
            </a:r>
            <a:r>
              <a:rPr lang="he-IL" dirty="0" smtClean="0"/>
              <a:t> .</a:t>
            </a:r>
          </a:p>
          <a:p>
            <a:pPr marL="0" indent="0" rtl="1">
              <a:buNone/>
            </a:pPr>
            <a:r>
              <a:rPr lang="he-IL" dirty="0" smtClean="0"/>
              <a:t>להתחלת המשחק יש ללחוץ על 0. – כלומר על כפתור </a:t>
            </a:r>
            <a:r>
              <a:rPr lang="en-US" dirty="0" smtClean="0"/>
              <a:t>Start</a:t>
            </a:r>
            <a:r>
              <a:rPr lang="he-IL" dirty="0" smtClean="0"/>
              <a:t> .</a:t>
            </a:r>
          </a:p>
          <a:p>
            <a:pPr marL="0" indent="0" rtl="1">
              <a:buNone/>
            </a:pPr>
            <a:r>
              <a:rPr lang="he-IL" dirty="0" smtClean="0"/>
              <a:t>במידה ונלחץ כפתור 1. יש לצאת מהוראת על ידי לחיצת מקש </a:t>
            </a:r>
            <a:r>
              <a:rPr lang="en-US" dirty="0" smtClean="0"/>
              <a:t>Esc</a:t>
            </a:r>
            <a:r>
              <a:rPr lang="he-IL" dirty="0"/>
              <a:t> </a:t>
            </a:r>
            <a:r>
              <a:rPr lang="he-IL" dirty="0" smtClean="0"/>
              <a:t>שתוביל למסך הפתיחה .</a:t>
            </a:r>
          </a:p>
          <a:p>
            <a:pPr marL="0" indent="0" rtl="1">
              <a:buNone/>
            </a:pPr>
            <a:r>
              <a:rPr lang="he-IL" dirty="0" smtClean="0"/>
              <a:t>במידה ונלחץ כפתור 0. יש להקליד שורה , טור , ומספר ( יש ללחוץ על </a:t>
            </a:r>
            <a:r>
              <a:rPr lang="he-IL" dirty="0" err="1" smtClean="0"/>
              <a:t>אנטר</a:t>
            </a:r>
            <a:r>
              <a:rPr lang="he-IL" dirty="0" smtClean="0"/>
              <a:t> לאישור או על </a:t>
            </a:r>
            <a:r>
              <a:rPr lang="en-US" dirty="0" smtClean="0"/>
              <a:t>Backspace</a:t>
            </a:r>
            <a:r>
              <a:rPr lang="he-IL" dirty="0" smtClean="0"/>
              <a:t> למחיקה ) .</a:t>
            </a:r>
          </a:p>
        </p:txBody>
      </p:sp>
    </p:spTree>
    <p:extLst>
      <p:ext uri="{BB962C8B-B14F-4D97-AF65-F5344CB8AC3E}">
        <p14:creationId xmlns:p14="http://schemas.microsoft.com/office/powerpoint/2010/main" val="6941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גרסאות המערכת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גרסת המערכת הנוכחית היא גרסה ניסיונית ( בטא ) אשר כוללת את הנדרש כדי לשחק במשחק .</a:t>
            </a:r>
          </a:p>
          <a:p>
            <a:pPr marL="0" indent="0">
              <a:buNone/>
            </a:pPr>
            <a:r>
              <a:rPr lang="he-IL" dirty="0" smtClean="0"/>
              <a:t>גרסת הבטא אינה מכילה מחיקה של מספר מוקלד ולכן בגרסאות הבאות נוסיף כפתור מחיקה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2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תיעוד והסבר הפתרון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rtl="1">
              <a:buNone/>
            </a:pPr>
            <a:r>
              <a:rPr lang="he-IL" dirty="0" smtClean="0"/>
              <a:t>הלוגיקה מאחורי התוכנית :</a:t>
            </a:r>
            <a:r>
              <a:rPr lang="he-IL" dirty="0"/>
              <a:t> </a:t>
            </a:r>
            <a:r>
              <a:rPr lang="he-IL" dirty="0" smtClean="0"/>
              <a:t>התוכנית מורכבת מלוח סודוקו מלא ( בצורה נכונה ) ומלוח סודוקו ריק .</a:t>
            </a:r>
          </a:p>
          <a:p>
            <a:pPr marL="0" indent="0" rtl="1">
              <a:buNone/>
            </a:pPr>
            <a:r>
              <a:rPr lang="he-IL" dirty="0" smtClean="0"/>
              <a:t>הרנדומליות בתוכנית מבוססת על העובדה שלוח סודוקו הינו לוח המכיל סימנים , לכן כל מספר הינו סימן – שבהחליפו עם סימן אחר , ישאיר אותנו עם לוח סודוקו מלא ופתיר . </a:t>
            </a:r>
          </a:p>
          <a:p>
            <a:pPr marL="0" indent="0" rtl="1">
              <a:buNone/>
            </a:pPr>
            <a:r>
              <a:rPr lang="he-IL" dirty="0" smtClean="0"/>
              <a:t>דוגמא : אם נחליף את כל מספרי 2 במספרי 3 ייווצר לנו סודוקו חדש ונכון . </a:t>
            </a:r>
          </a:p>
          <a:p>
            <a:pPr marL="0" indent="0" rtl="1">
              <a:buNone/>
            </a:pPr>
            <a:r>
              <a:rPr lang="he-IL" dirty="0" smtClean="0"/>
              <a:t>השאלה המתבקשת כעת היא – שבעצם עם הפעלת הסודוקו על אף שככל הנראה לא נשים לב שרק הסימנים התחלפו , עדיין יהיה לנו יותר קל לפתור את הסודוקו כי התבנית אותה תבנית אז מה נעשה ? </a:t>
            </a:r>
          </a:p>
          <a:p>
            <a:pPr marL="0" indent="0" rtl="1">
              <a:buNone/>
            </a:pPr>
            <a:r>
              <a:rPr lang="he-IL" dirty="0" smtClean="0"/>
              <a:t>לשם כך בניתי פרוצדורה שמחליפה את שורות 1 , 3  במלבן </a:t>
            </a:r>
            <a:r>
              <a:rPr lang="en-US" dirty="0" smtClean="0"/>
              <a:t>3 x 9 </a:t>
            </a:r>
            <a:r>
              <a:rPr lang="he-IL" dirty="0" smtClean="0"/>
              <a:t> רנדומלי ובכך מגדילה את מספר האפשרויות של התוכנית , בנוסף יצרתי שלושה סוגים של מספרים שניתנים עם הפעלת המשחק , כך שזה נותן לנו עוד אופציות למען אי שעמום המשתמש . </a:t>
            </a:r>
          </a:p>
        </p:txBody>
      </p:sp>
    </p:spTree>
    <p:extLst>
      <p:ext uri="{BB962C8B-B14F-4D97-AF65-F5344CB8AC3E}">
        <p14:creationId xmlns:p14="http://schemas.microsoft.com/office/powerpoint/2010/main" val="2520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0800" y="-246505"/>
            <a:ext cx="9601200" cy="1142385"/>
          </a:xfrm>
        </p:spPr>
        <p:txBody>
          <a:bodyPr/>
          <a:lstStyle/>
          <a:p>
            <a:r>
              <a:rPr lang="en-US" dirty="0" smtClean="0"/>
              <a:t>: </a:t>
            </a:r>
            <a:r>
              <a:rPr lang="he-IL" dirty="0" smtClean="0"/>
              <a:t>עץ פעולות</a:t>
            </a:r>
            <a:endParaRPr lang="en-US" dirty="0"/>
          </a:p>
        </p:txBody>
      </p:sp>
      <p:sp>
        <p:nvSpPr>
          <p:cNvPr id="42" name="מלבן 41"/>
          <p:cNvSpPr/>
          <p:nvPr/>
        </p:nvSpPr>
        <p:spPr>
          <a:xfrm>
            <a:off x="3908553" y="1156062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800" b="1" dirty="0" smtClean="0"/>
              <a:t>מדפיס מסך פתיחה ( </a:t>
            </a:r>
            <a:r>
              <a:rPr lang="en-US" sz="800" b="1" dirty="0" smtClean="0"/>
              <a:t>word +yellow</a:t>
            </a:r>
            <a:r>
              <a:rPr lang="en-US" sz="800" b="1" dirty="0" smtClean="0"/>
              <a:t>color</a:t>
            </a:r>
          </a:p>
          <a:p>
            <a:pPr algn="ctr" rtl="1"/>
            <a:r>
              <a:rPr lang="en-US" sz="800" b="1" dirty="0" smtClean="0"/>
              <a:t> +lightredcolor</a:t>
            </a:r>
          </a:p>
          <a:p>
            <a:pPr algn="ctr" rtl="1"/>
            <a:r>
              <a:rPr lang="en-US" sz="800" b="1" dirty="0" smtClean="0"/>
              <a:t>+button</a:t>
            </a:r>
          </a:p>
          <a:p>
            <a:pPr algn="ctr" rtl="1"/>
            <a:r>
              <a:rPr lang="en-US" sz="800" b="1" dirty="0" smtClean="0"/>
              <a:t>proc)</a:t>
            </a:r>
            <a:endParaRPr lang="en-US" sz="800" b="1" dirty="0"/>
          </a:p>
        </p:txBody>
      </p:sp>
      <p:cxnSp>
        <p:nvCxnSpPr>
          <p:cNvPr id="43" name="מחבר חץ ישר 42"/>
          <p:cNvCxnSpPr>
            <a:stCxn id="42" idx="3"/>
            <a:endCxn id="44" idx="1"/>
          </p:cNvCxnSpPr>
          <p:nvPr/>
        </p:nvCxnSpPr>
        <p:spPr>
          <a:xfrm flipV="1">
            <a:off x="4822953" y="385354"/>
            <a:ext cx="940526" cy="115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 43"/>
          <p:cNvSpPr/>
          <p:nvPr/>
        </p:nvSpPr>
        <p:spPr>
          <a:xfrm>
            <a:off x="5763479" y="0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 smtClean="0"/>
              <a:t>Info</a:t>
            </a:r>
            <a:endParaRPr lang="en-US" dirty="0"/>
          </a:p>
        </p:txBody>
      </p:sp>
      <p:cxnSp>
        <p:nvCxnSpPr>
          <p:cNvPr id="45" name="מחבר חץ ישר 44"/>
          <p:cNvCxnSpPr>
            <a:stCxn id="42" idx="3"/>
            <a:endCxn id="46" idx="1"/>
          </p:cNvCxnSpPr>
          <p:nvPr/>
        </p:nvCxnSpPr>
        <p:spPr>
          <a:xfrm>
            <a:off x="4822953" y="1541416"/>
            <a:ext cx="94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מלבן 45"/>
          <p:cNvSpPr/>
          <p:nvPr/>
        </p:nvSpPr>
        <p:spPr>
          <a:xfrm>
            <a:off x="5763479" y="1156062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7" name="מלבן 46"/>
          <p:cNvSpPr/>
          <p:nvPr/>
        </p:nvSpPr>
        <p:spPr>
          <a:xfrm>
            <a:off x="5763479" y="2312124"/>
            <a:ext cx="914400" cy="770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48" name="מחבר חץ ישר 47"/>
          <p:cNvCxnSpPr>
            <a:stCxn id="42" idx="3"/>
            <a:endCxn id="47" idx="1"/>
          </p:cNvCxnSpPr>
          <p:nvPr/>
        </p:nvCxnSpPr>
        <p:spPr>
          <a:xfrm>
            <a:off x="4822953" y="1541416"/>
            <a:ext cx="940526" cy="115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/>
          <p:cNvCxnSpPr>
            <a:stCxn id="46" idx="3"/>
            <a:endCxn id="50" idx="1"/>
          </p:cNvCxnSpPr>
          <p:nvPr/>
        </p:nvCxnSpPr>
        <p:spPr>
          <a:xfrm>
            <a:off x="6677879" y="154141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מלבן 49"/>
          <p:cNvSpPr/>
          <p:nvPr/>
        </p:nvSpPr>
        <p:spPr>
          <a:xfrm>
            <a:off x="7592279" y="1156062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800" dirty="0" smtClean="0"/>
              <a:t>בוחרים באקראי אופציה להדפסת הסודוקו ומדפיסים</a:t>
            </a:r>
          </a:p>
          <a:p>
            <a:pPr algn="ctr" rtl="1"/>
            <a:r>
              <a:rPr lang="en-US" sz="800" dirty="0" smtClean="0"/>
              <a:t>( random, cyancolorproc3, delay  )</a:t>
            </a:r>
            <a:endParaRPr lang="en-US" sz="800" dirty="0"/>
          </a:p>
        </p:txBody>
      </p:sp>
      <p:sp>
        <p:nvSpPr>
          <p:cNvPr id="51" name="מלבן 50"/>
          <p:cNvSpPr/>
          <p:nvPr/>
        </p:nvSpPr>
        <p:spPr>
          <a:xfrm>
            <a:off x="9421079" y="1156062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800" dirty="0" smtClean="0"/>
              <a:t>קליטה מהמשתמש תווים ומחיקתם במידת הצורך </a:t>
            </a:r>
            <a:r>
              <a:rPr lang="en-US" sz="800" dirty="0" smtClean="0"/>
              <a:t>( black color proc )</a:t>
            </a:r>
            <a:endParaRPr lang="en-US" sz="800" dirty="0"/>
          </a:p>
        </p:txBody>
      </p:sp>
      <p:cxnSp>
        <p:nvCxnSpPr>
          <p:cNvPr id="52" name="מחבר חץ ישר 51"/>
          <p:cNvCxnSpPr>
            <a:endCxn id="51" idx="1"/>
          </p:cNvCxnSpPr>
          <p:nvPr/>
        </p:nvCxnSpPr>
        <p:spPr>
          <a:xfrm>
            <a:off x="8506679" y="154141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מלבן 52"/>
          <p:cNvSpPr/>
          <p:nvPr/>
        </p:nvSpPr>
        <p:spPr>
          <a:xfrm>
            <a:off x="2053627" y="1156062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800" dirty="0" smtClean="0"/>
              <a:t>יוצר סודוקו</a:t>
            </a:r>
            <a:r>
              <a:rPr lang="en-US" sz="800" dirty="0" smtClean="0"/>
              <a:t> </a:t>
            </a:r>
          </a:p>
          <a:p>
            <a:pPr algn="ctr" rtl="1"/>
            <a:r>
              <a:rPr lang="en-US" sz="800" dirty="0" smtClean="0"/>
              <a:t>( random + delay + switchnumber + RowSwitcher13 process ) </a:t>
            </a:r>
            <a:endParaRPr lang="en-US" sz="800" dirty="0"/>
          </a:p>
        </p:txBody>
      </p:sp>
      <p:cxnSp>
        <p:nvCxnSpPr>
          <p:cNvPr id="54" name="מחבר חץ ישר 53"/>
          <p:cNvCxnSpPr>
            <a:stCxn id="53" idx="3"/>
            <a:endCxn id="42" idx="1"/>
          </p:cNvCxnSpPr>
          <p:nvPr/>
        </p:nvCxnSpPr>
        <p:spPr>
          <a:xfrm>
            <a:off x="2968027" y="1541416"/>
            <a:ext cx="94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מלבן 54"/>
          <p:cNvSpPr/>
          <p:nvPr/>
        </p:nvSpPr>
        <p:spPr>
          <a:xfrm>
            <a:off x="198701" y="1156062"/>
            <a:ext cx="914400" cy="7707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1600" dirty="0" smtClean="0"/>
              <a:t>הרצת התוכנית</a:t>
            </a:r>
            <a:endParaRPr lang="en-US" sz="1600" dirty="0"/>
          </a:p>
        </p:txBody>
      </p:sp>
      <p:cxnSp>
        <p:nvCxnSpPr>
          <p:cNvPr id="56" name="מחבר חץ ישר 55"/>
          <p:cNvCxnSpPr>
            <a:stCxn id="55" idx="3"/>
            <a:endCxn id="53" idx="1"/>
          </p:cNvCxnSpPr>
          <p:nvPr/>
        </p:nvCxnSpPr>
        <p:spPr>
          <a:xfrm>
            <a:off x="1113101" y="1541416"/>
            <a:ext cx="94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מלבן 56"/>
          <p:cNvSpPr/>
          <p:nvPr/>
        </p:nvSpPr>
        <p:spPr>
          <a:xfrm>
            <a:off x="9421079" y="2312124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800" dirty="0" smtClean="0"/>
              <a:t>קליטה מהמשתמש תווים ומחיקתם במידת הצורך </a:t>
            </a:r>
            <a:r>
              <a:rPr lang="en-US" sz="800" dirty="0" smtClean="0"/>
              <a:t>( black color proc )</a:t>
            </a:r>
            <a:endParaRPr lang="en-US" sz="800" dirty="0"/>
          </a:p>
        </p:txBody>
      </p:sp>
      <p:cxnSp>
        <p:nvCxnSpPr>
          <p:cNvPr id="58" name="מחבר חץ ישר 57"/>
          <p:cNvCxnSpPr>
            <a:stCxn id="51" idx="2"/>
            <a:endCxn id="57" idx="0"/>
          </p:cNvCxnSpPr>
          <p:nvPr/>
        </p:nvCxnSpPr>
        <p:spPr>
          <a:xfrm>
            <a:off x="9878279" y="1926770"/>
            <a:ext cx="0" cy="38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מלבן 58"/>
          <p:cNvSpPr/>
          <p:nvPr/>
        </p:nvSpPr>
        <p:spPr>
          <a:xfrm>
            <a:off x="9421079" y="3468186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700" dirty="0" smtClean="0"/>
              <a:t>בדיקה האם המשתמש סיים להקליד </a:t>
            </a:r>
          </a:p>
          <a:p>
            <a:pPr algn="ctr" rtl="1"/>
            <a:r>
              <a:rPr lang="he-IL" sz="700" dirty="0" smtClean="0"/>
              <a:t>ותקינות ההקלדה </a:t>
            </a:r>
          </a:p>
          <a:p>
            <a:pPr algn="ctr" rtl="1"/>
            <a:r>
              <a:rPr lang="en-US" sz="700" dirty="0" smtClean="0"/>
              <a:t>(Checkiffinish , Endkelet process )</a:t>
            </a:r>
          </a:p>
        </p:txBody>
      </p:sp>
      <p:cxnSp>
        <p:nvCxnSpPr>
          <p:cNvPr id="60" name="מחבר חץ ישר 59"/>
          <p:cNvCxnSpPr>
            <a:stCxn id="57" idx="2"/>
            <a:endCxn id="59" idx="0"/>
          </p:cNvCxnSpPr>
          <p:nvPr/>
        </p:nvCxnSpPr>
        <p:spPr>
          <a:xfrm>
            <a:off x="9878279" y="3082832"/>
            <a:ext cx="0" cy="38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מלבן 60"/>
          <p:cNvSpPr/>
          <p:nvPr/>
        </p:nvSpPr>
        <p:spPr>
          <a:xfrm>
            <a:off x="10335479" y="4624248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לא</a:t>
            </a:r>
            <a:endParaRPr lang="en-US" b="1" dirty="0" smtClean="0"/>
          </a:p>
        </p:txBody>
      </p:sp>
      <p:cxnSp>
        <p:nvCxnSpPr>
          <p:cNvPr id="62" name="מחבר חץ ישר 61"/>
          <p:cNvCxnSpPr>
            <a:stCxn id="59" idx="2"/>
            <a:endCxn id="61" idx="0"/>
          </p:cNvCxnSpPr>
          <p:nvPr/>
        </p:nvCxnSpPr>
        <p:spPr>
          <a:xfrm>
            <a:off x="9878279" y="4238894"/>
            <a:ext cx="914400" cy="38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מלבן 62"/>
          <p:cNvSpPr/>
          <p:nvPr/>
        </p:nvSpPr>
        <p:spPr>
          <a:xfrm>
            <a:off x="8506679" y="4624248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כן</a:t>
            </a:r>
            <a:endParaRPr lang="en-US" b="1" dirty="0" smtClean="0"/>
          </a:p>
        </p:txBody>
      </p:sp>
      <p:cxnSp>
        <p:nvCxnSpPr>
          <p:cNvPr id="64" name="מחבר חץ ישר 63"/>
          <p:cNvCxnSpPr>
            <a:stCxn id="59" idx="2"/>
            <a:endCxn id="63" idx="0"/>
          </p:cNvCxnSpPr>
          <p:nvPr/>
        </p:nvCxnSpPr>
        <p:spPr>
          <a:xfrm flipH="1">
            <a:off x="8963879" y="4238894"/>
            <a:ext cx="914400" cy="38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מרפקי 64"/>
          <p:cNvCxnSpPr>
            <a:stCxn id="61" idx="3"/>
            <a:endCxn id="57" idx="3"/>
          </p:cNvCxnSpPr>
          <p:nvPr/>
        </p:nvCxnSpPr>
        <p:spPr>
          <a:xfrm flipH="1" flipV="1">
            <a:off x="10335479" y="2697478"/>
            <a:ext cx="914400" cy="2312124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/>
          <p:cNvCxnSpPr>
            <a:stCxn id="63" idx="1"/>
            <a:endCxn id="67" idx="3"/>
          </p:cNvCxnSpPr>
          <p:nvPr/>
        </p:nvCxnSpPr>
        <p:spPr>
          <a:xfrm flipH="1">
            <a:off x="7592279" y="500960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מלבן 66"/>
          <p:cNvSpPr/>
          <p:nvPr/>
        </p:nvSpPr>
        <p:spPr>
          <a:xfrm>
            <a:off x="6677879" y="4624248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700" b="1" dirty="0" smtClean="0"/>
              <a:t>בדיקה האם הסודוקו נכון (</a:t>
            </a:r>
            <a:r>
              <a:rPr lang="en-US" sz="700" b="1" dirty="0" err="1" smtClean="0"/>
              <a:t>CheckingSudoku</a:t>
            </a:r>
            <a:r>
              <a:rPr lang="he-IL" sz="700" b="1" dirty="0" smtClean="0"/>
              <a:t> )</a:t>
            </a:r>
            <a:endParaRPr lang="en-US" sz="700" b="1" dirty="0" smtClean="0"/>
          </a:p>
        </p:txBody>
      </p:sp>
      <p:sp>
        <p:nvSpPr>
          <p:cNvPr id="68" name="מלבן 67"/>
          <p:cNvSpPr/>
          <p:nvPr/>
        </p:nvSpPr>
        <p:spPr>
          <a:xfrm>
            <a:off x="4822953" y="3853540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כן</a:t>
            </a:r>
            <a:endParaRPr lang="en-US" sz="2000" b="1" dirty="0" smtClean="0"/>
          </a:p>
        </p:txBody>
      </p:sp>
      <p:cxnSp>
        <p:nvCxnSpPr>
          <p:cNvPr id="69" name="מחבר חץ ישר 68"/>
          <p:cNvCxnSpPr>
            <a:stCxn id="67" idx="1"/>
            <a:endCxn id="68" idx="3"/>
          </p:cNvCxnSpPr>
          <p:nvPr/>
        </p:nvCxnSpPr>
        <p:spPr>
          <a:xfrm flipH="1" flipV="1">
            <a:off x="5737353" y="4238894"/>
            <a:ext cx="940526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מלבן 69"/>
          <p:cNvSpPr/>
          <p:nvPr/>
        </p:nvSpPr>
        <p:spPr>
          <a:xfrm>
            <a:off x="4849079" y="5394956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לא</a:t>
            </a:r>
            <a:endParaRPr lang="en-US" sz="2000" b="1" dirty="0" smtClean="0"/>
          </a:p>
        </p:txBody>
      </p:sp>
      <p:cxnSp>
        <p:nvCxnSpPr>
          <p:cNvPr id="71" name="מחבר חץ ישר 70"/>
          <p:cNvCxnSpPr>
            <a:stCxn id="67" idx="1"/>
            <a:endCxn id="70" idx="3"/>
          </p:cNvCxnSpPr>
          <p:nvPr/>
        </p:nvCxnSpPr>
        <p:spPr>
          <a:xfrm flipH="1">
            <a:off x="5763479" y="5009602"/>
            <a:ext cx="914400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>
            <a:stCxn id="68" idx="1"/>
            <a:endCxn id="75" idx="3"/>
          </p:cNvCxnSpPr>
          <p:nvPr/>
        </p:nvCxnSpPr>
        <p:spPr>
          <a:xfrm flipH="1">
            <a:off x="3934679" y="4238894"/>
            <a:ext cx="888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/>
          <p:cNvCxnSpPr>
            <a:stCxn id="70" idx="1"/>
            <a:endCxn id="74" idx="3"/>
          </p:cNvCxnSpPr>
          <p:nvPr/>
        </p:nvCxnSpPr>
        <p:spPr>
          <a:xfrm flipH="1">
            <a:off x="3934679" y="578031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מלבן 73"/>
          <p:cNvSpPr/>
          <p:nvPr/>
        </p:nvSpPr>
        <p:spPr>
          <a:xfrm>
            <a:off x="3020279" y="5394956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700" b="1" dirty="0" smtClean="0"/>
              <a:t>הדפסת תמונת  </a:t>
            </a:r>
          </a:p>
          <a:p>
            <a:pPr algn="ctr" rtl="1"/>
            <a:r>
              <a:rPr lang="en-US" sz="700" b="1" dirty="0" smtClean="0"/>
              <a:t>loser</a:t>
            </a:r>
            <a:endParaRPr lang="he-IL" sz="700" b="1" dirty="0" smtClean="0"/>
          </a:p>
          <a:p>
            <a:pPr algn="ctr" rtl="1"/>
            <a:r>
              <a:rPr lang="en-US" sz="700" b="1" dirty="0" smtClean="0"/>
              <a:t>(</a:t>
            </a:r>
            <a:r>
              <a:rPr lang="en-US" sz="700" b="1" dirty="0" err="1" smtClean="0"/>
              <a:t>openfile</a:t>
            </a:r>
            <a:r>
              <a:rPr lang="en-US" sz="700" b="1" dirty="0" smtClean="0"/>
              <a:t> </a:t>
            </a:r>
            <a:r>
              <a:rPr lang="en-US" sz="700" b="1" dirty="0" err="1" smtClean="0"/>
              <a:t>readheader</a:t>
            </a:r>
            <a:r>
              <a:rPr lang="en-US" sz="700" b="1" dirty="0" smtClean="0"/>
              <a:t> </a:t>
            </a:r>
            <a:r>
              <a:rPr lang="en-US" sz="700" b="1" dirty="0" err="1" smtClean="0"/>
              <a:t>readpalette</a:t>
            </a:r>
            <a:endParaRPr lang="en-US" sz="700" b="1" dirty="0" smtClean="0"/>
          </a:p>
          <a:p>
            <a:pPr algn="ctr" rtl="1"/>
            <a:r>
              <a:rPr lang="en-US" sz="700" b="1" dirty="0" err="1" smtClean="0"/>
              <a:t>Copypal</a:t>
            </a:r>
            <a:endParaRPr lang="en-US" sz="700" b="1" dirty="0" smtClean="0"/>
          </a:p>
          <a:p>
            <a:pPr algn="ctr" rtl="1"/>
            <a:r>
              <a:rPr lang="en-US" sz="700" b="1" dirty="0" err="1" smtClean="0"/>
              <a:t>Copybiymap</a:t>
            </a:r>
            <a:r>
              <a:rPr lang="en-US" sz="700" b="1" dirty="0" smtClean="0"/>
              <a:t>)</a:t>
            </a:r>
            <a:endParaRPr lang="en-US" sz="1200" b="1" dirty="0" smtClean="0"/>
          </a:p>
        </p:txBody>
      </p:sp>
      <p:sp>
        <p:nvSpPr>
          <p:cNvPr id="75" name="מלבן 74"/>
          <p:cNvSpPr/>
          <p:nvPr/>
        </p:nvSpPr>
        <p:spPr>
          <a:xfrm>
            <a:off x="3020279" y="3853540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700" b="1" dirty="0" smtClean="0"/>
              <a:t>הדפסת תמונת  </a:t>
            </a:r>
          </a:p>
          <a:p>
            <a:pPr algn="ctr" rtl="1"/>
            <a:r>
              <a:rPr lang="en-US" sz="700" b="1" dirty="0" smtClean="0"/>
              <a:t>Winner</a:t>
            </a:r>
            <a:endParaRPr lang="he-IL" sz="700" b="1" dirty="0" smtClean="0"/>
          </a:p>
          <a:p>
            <a:pPr algn="ctr" rtl="1"/>
            <a:r>
              <a:rPr lang="en-US" sz="700" b="1" dirty="0" smtClean="0"/>
              <a:t>(</a:t>
            </a:r>
            <a:r>
              <a:rPr lang="en-US" sz="700" b="1" dirty="0" err="1" smtClean="0"/>
              <a:t>openfile</a:t>
            </a:r>
            <a:r>
              <a:rPr lang="en-US" sz="700" b="1" dirty="0" smtClean="0"/>
              <a:t> </a:t>
            </a:r>
            <a:r>
              <a:rPr lang="en-US" sz="700" b="1" dirty="0" err="1" smtClean="0"/>
              <a:t>readheader</a:t>
            </a:r>
            <a:r>
              <a:rPr lang="en-US" sz="700" b="1" dirty="0" smtClean="0"/>
              <a:t> </a:t>
            </a:r>
            <a:r>
              <a:rPr lang="en-US" sz="700" b="1" dirty="0" err="1" smtClean="0"/>
              <a:t>readpalette</a:t>
            </a:r>
            <a:endParaRPr lang="en-US" sz="700" b="1" dirty="0" smtClean="0"/>
          </a:p>
          <a:p>
            <a:pPr algn="ctr" rtl="1"/>
            <a:r>
              <a:rPr lang="en-US" sz="700" b="1" dirty="0" err="1" smtClean="0"/>
              <a:t>Copypal</a:t>
            </a:r>
            <a:endParaRPr lang="en-US" sz="700" b="1" dirty="0" smtClean="0"/>
          </a:p>
          <a:p>
            <a:pPr algn="ctr" rtl="1"/>
            <a:r>
              <a:rPr lang="en-US" sz="700" b="1" dirty="0" err="1" smtClean="0"/>
              <a:t>Copybiymap</a:t>
            </a:r>
            <a:r>
              <a:rPr lang="en-US" sz="700" b="1" dirty="0" smtClean="0"/>
              <a:t>)</a:t>
            </a:r>
            <a:endParaRPr lang="en-US" sz="800" b="1" dirty="0" smtClean="0"/>
          </a:p>
        </p:txBody>
      </p:sp>
      <p:cxnSp>
        <p:nvCxnSpPr>
          <p:cNvPr id="76" name="מחבר מרפקי 75"/>
          <p:cNvCxnSpPr>
            <a:stCxn id="75" idx="1"/>
            <a:endCxn id="47" idx="1"/>
          </p:cNvCxnSpPr>
          <p:nvPr/>
        </p:nvCxnSpPr>
        <p:spPr>
          <a:xfrm rot="10800000" flipH="1">
            <a:off x="3020279" y="2697478"/>
            <a:ext cx="2743200" cy="1541416"/>
          </a:xfrm>
          <a:prstGeom prst="bentConnector3">
            <a:avLst>
              <a:gd name="adj1" fmla="val -8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מרפקי 76"/>
          <p:cNvCxnSpPr>
            <a:stCxn id="74" idx="1"/>
            <a:endCxn id="47" idx="1"/>
          </p:cNvCxnSpPr>
          <p:nvPr/>
        </p:nvCxnSpPr>
        <p:spPr>
          <a:xfrm rot="10800000" flipH="1">
            <a:off x="3020279" y="2697478"/>
            <a:ext cx="2743200" cy="3082832"/>
          </a:xfrm>
          <a:prstGeom prst="bentConnector3">
            <a:avLst>
              <a:gd name="adj1" fmla="val -87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חץ ישר 77"/>
          <p:cNvCxnSpPr>
            <a:stCxn id="44" idx="3"/>
            <a:endCxn id="79" idx="1"/>
          </p:cNvCxnSpPr>
          <p:nvPr/>
        </p:nvCxnSpPr>
        <p:spPr>
          <a:xfrm>
            <a:off x="6677879" y="38535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מלבן 78"/>
          <p:cNvSpPr/>
          <p:nvPr/>
        </p:nvSpPr>
        <p:spPr>
          <a:xfrm>
            <a:off x="7592279" y="0"/>
            <a:ext cx="914400" cy="77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dirty="0" smtClean="0"/>
              <a:t>הדפסת הוראות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רשת יהלומים (מסך רחב)</Template>
  <TotalTime>0</TotalTime>
  <Words>694</Words>
  <Application>Microsoft Office PowerPoint</Application>
  <PresentationFormat>מסך רחב</PresentationFormat>
  <Paragraphs>96</Paragraphs>
  <Slides>17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Gisha</vt:lpstr>
      <vt:lpstr>Tahoma</vt:lpstr>
      <vt:lpstr>Diamond Grid 16x9</vt:lpstr>
      <vt:lpstr>תיק פרויקט  </vt:lpstr>
      <vt:lpstr>מידע כללי :  </vt:lpstr>
      <vt:lpstr>תוכן עניינים</vt:lpstr>
      <vt:lpstr>מבוא</vt:lpstr>
      <vt:lpstr>נושא העבודה </vt:lpstr>
      <vt:lpstr>אופן ההפעלה</vt:lpstr>
      <vt:lpstr>גרסאות המערכת </vt:lpstr>
      <vt:lpstr>תיעוד והסבר הפתרון</vt:lpstr>
      <vt:lpstr>: עץ פעולות</vt:lpstr>
      <vt:lpstr>דוגמאות הרצה </vt:lpstr>
      <vt:lpstr>המשך דוגמאות הרצה </vt:lpstr>
      <vt:lpstr>סיכום אישי </vt:lpstr>
      <vt:lpstr>סייבראוויזיון</vt:lpstr>
      <vt:lpstr>המוצר : </vt:lpstr>
      <vt:lpstr>יתרונות :</vt:lpstr>
      <vt:lpstr>תמונות למשחק : 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2016-05-19T19:12:35Z</dcterms:created>
  <dcterms:modified xsi:type="dcterms:W3CDTF">2016-05-19T21:29:37Z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