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177"/>
  </p:normalViewPr>
  <p:slideViewPr>
    <p:cSldViewPr snapToGrid="0" snapToObjects="1">
      <p:cViewPr varScale="1">
        <p:scale>
          <a:sx n="79" d="100"/>
          <a:sy n="79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3E7B5-961D-9D43-BDA3-1A4A7B4A3FC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C18B2-6830-A942-A98E-41B70AE8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6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FAB-46E2-4542-9909-5B1FA828A2AB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93D-D42D-2E41-8CD5-56281CD5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FAB-46E2-4542-9909-5B1FA828A2AB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93D-D42D-2E41-8CD5-56281CD5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FAB-46E2-4542-9909-5B1FA828A2AB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93D-D42D-2E41-8CD5-56281CD5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FAB-46E2-4542-9909-5B1FA828A2AB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93D-D42D-2E41-8CD5-56281CD5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FAB-46E2-4542-9909-5B1FA828A2AB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93D-D42D-2E41-8CD5-56281CD5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0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FAB-46E2-4542-9909-5B1FA828A2AB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93D-D42D-2E41-8CD5-56281CD5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8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FAB-46E2-4542-9909-5B1FA828A2AB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93D-D42D-2E41-8CD5-56281CD5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FAB-46E2-4542-9909-5B1FA828A2AB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93D-D42D-2E41-8CD5-56281CD5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4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FAB-46E2-4542-9909-5B1FA828A2AB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93D-D42D-2E41-8CD5-56281CD5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FAB-46E2-4542-9909-5B1FA828A2AB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93D-D42D-2E41-8CD5-56281CD5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8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FAB-46E2-4542-9909-5B1FA828A2AB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93D-D42D-2E41-8CD5-56281CD5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1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9FAB-46E2-4542-9909-5B1FA828A2AB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D93D-D42D-2E41-8CD5-56281CD5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4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668986" cy="132692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Boston University – MET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Omer TAS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MRI –SEGMENTATION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271" y="2785609"/>
            <a:ext cx="10591800" cy="340292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“This dataset contains brain MR images together with manual FLAIR abnormality segmentation masks</a:t>
            </a:r>
            <a:r>
              <a:rPr lang="en-US" sz="2800" dirty="0" smtClean="0"/>
              <a:t>. The </a:t>
            </a:r>
            <a:r>
              <a:rPr lang="en-US" sz="2800" dirty="0"/>
              <a:t>images were obtained from The Cancer Imaging Archive (TCIA).</a:t>
            </a:r>
            <a:br>
              <a:rPr lang="en-US" sz="2800" dirty="0"/>
            </a:br>
            <a:r>
              <a:rPr lang="en-US" sz="2800" dirty="0"/>
              <a:t>They correspond to 110 patients included in The Cancer Genome Atlas (TCGA) lower-grade glioma collection with at least fluid-attenuated inversion recovery (FLAIR) sequence and genomic cluster data available</a:t>
            </a:r>
            <a:r>
              <a:rPr lang="en-US" sz="2800" dirty="0" smtClean="0"/>
              <a:t>”</a:t>
            </a:r>
          </a:p>
          <a:p>
            <a:r>
              <a:rPr lang="en-US" sz="2800" dirty="0"/>
              <a:t>14 attributes 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5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35895" y="1590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356" y="3583609"/>
            <a:ext cx="2802836" cy="280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03" y="3665327"/>
            <a:ext cx="2657053" cy="265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411356" y="35311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04" y="3647523"/>
            <a:ext cx="2781852" cy="267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8904" y="2114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356" y="347591"/>
            <a:ext cx="2603225" cy="26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1093304" y="489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155" y="484807"/>
            <a:ext cx="2466009" cy="24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04" y="342073"/>
            <a:ext cx="2781852" cy="278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42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800100"/>
            <a:ext cx="10831286" cy="537686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Data Preprocessing </a:t>
            </a:r>
            <a:endParaRPr lang="en-US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/>
              <a:t>Data.csv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Last row removed </a:t>
            </a:r>
            <a:r>
              <a:rPr lang="en-US" dirty="0" smtClean="0"/>
              <a:t>missing class labels and attributes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Missing values replaced with either mode or mean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Removed </a:t>
            </a:r>
            <a:r>
              <a:rPr lang="en-US" dirty="0" err="1" smtClean="0"/>
              <a:t>attibutes</a:t>
            </a:r>
            <a:r>
              <a:rPr lang="en-US" dirty="0" smtClean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Cleandata.csv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'Unnamed: 0'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/>
              <a:t>"</a:t>
            </a:r>
            <a:r>
              <a:rPr lang="en-US" dirty="0" smtClean="0"/>
              <a:t>Patient”&gt;&gt; (TCGA_CS_4942 ), </a:t>
            </a:r>
            <a:r>
              <a:rPr lang="en-US" dirty="0"/>
              <a:t>"</a:t>
            </a:r>
            <a:r>
              <a:rPr lang="en-US" dirty="0" err="1" smtClean="0"/>
              <a:t>tumor_tissue_site</a:t>
            </a:r>
            <a:r>
              <a:rPr lang="en-US" dirty="0" smtClean="0"/>
              <a:t>” 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1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132713"/>
              </p:ext>
            </p:extLst>
          </p:nvPr>
        </p:nvGraphicFramePr>
        <p:xfrm>
          <a:off x="0" y="2385391"/>
          <a:ext cx="11708296" cy="4883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148"/>
                <a:gridCol w="770244"/>
                <a:gridCol w="2106701"/>
                <a:gridCol w="1447642"/>
                <a:gridCol w="1445197"/>
                <a:gridCol w="1460894"/>
                <a:gridCol w="1480852"/>
                <a:gridCol w="1381618"/>
              </a:tblGrid>
              <a:tr h="808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Model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TP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FP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TN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FN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accuracy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TPR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TNR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808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Tree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26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7510" algn="l"/>
                        </a:tabLst>
                      </a:pPr>
                      <a:r>
                        <a:rPr lang="en-US" sz="2400">
                          <a:effectLst/>
                        </a:rPr>
                        <a:t>100.0%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100.0%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100.0%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808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Logistic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77.14%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96.15%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22.22%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808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Best KNN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71.43%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96.15%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0.0%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808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Naïve Bayes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22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68.57%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84.62%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22.22%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808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Best SVM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26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74.29%</a:t>
                      </a:r>
                      <a:endParaRPr lang="en-US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100.0%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0.0%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8904" y="656343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Project.py</a:t>
            </a:r>
            <a:r>
              <a:rPr lang="en-US" sz="3600" dirty="0" smtClean="0"/>
              <a:t>, </a:t>
            </a:r>
          </a:p>
          <a:p>
            <a:r>
              <a:rPr lang="en-US" sz="3600" dirty="0" err="1" smtClean="0"/>
              <a:t>tree.py</a:t>
            </a:r>
            <a:r>
              <a:rPr lang="en-US" sz="3600" dirty="0" smtClean="0"/>
              <a:t>, </a:t>
            </a:r>
            <a:r>
              <a:rPr lang="en-US" sz="3600" dirty="0" err="1" smtClean="0"/>
              <a:t>logistic.py</a:t>
            </a:r>
            <a:r>
              <a:rPr lang="en-US" sz="3600" dirty="0" smtClean="0"/>
              <a:t>, </a:t>
            </a:r>
            <a:r>
              <a:rPr lang="en-US" sz="3600" dirty="0" err="1" smtClean="0"/>
              <a:t>knn.py</a:t>
            </a:r>
            <a:r>
              <a:rPr lang="en-US" sz="3600" dirty="0" smtClean="0"/>
              <a:t>, </a:t>
            </a:r>
            <a:r>
              <a:rPr lang="en-US" sz="3600" dirty="0" err="1" smtClean="0"/>
              <a:t>bayes.py,svm.py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83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478559"/>
              </p:ext>
            </p:extLst>
          </p:nvPr>
        </p:nvGraphicFramePr>
        <p:xfrm>
          <a:off x="238540" y="1093303"/>
          <a:ext cx="11787807" cy="524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495"/>
                <a:gridCol w="1854533"/>
                <a:gridCol w="1854533"/>
                <a:gridCol w="1854533"/>
                <a:gridCol w="1854533"/>
                <a:gridCol w="2314180"/>
              </a:tblGrid>
              <a:tr h="8746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 dirty="0">
                          <a:effectLst/>
                        </a:rPr>
                        <a:t>Tree</a:t>
                      </a:r>
                      <a:endParaRPr lang="en-US" sz="3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 dirty="0">
                          <a:effectLst/>
                        </a:rPr>
                        <a:t>logistic</a:t>
                      </a:r>
                      <a:endParaRPr lang="en-US" sz="3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KNN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Bayes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SVM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Ensemble 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8746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0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8746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 dirty="0">
                          <a:effectLst/>
                        </a:rPr>
                        <a:t>0</a:t>
                      </a:r>
                      <a:endParaRPr lang="en-US" sz="3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 dirty="0">
                          <a:effectLst/>
                        </a:rPr>
                        <a:t>0</a:t>
                      </a:r>
                      <a:endParaRPr lang="en-US" sz="3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0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0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0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8746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8746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0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0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0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 dirty="0">
                          <a:effectLst/>
                        </a:rPr>
                        <a:t>0</a:t>
                      </a:r>
                      <a:endParaRPr lang="en-US" sz="3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0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8746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0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0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>
                          <a:effectLst/>
                        </a:rPr>
                        <a:t>0</a:t>
                      </a:r>
                      <a:endParaRPr lang="en-US" sz="3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 dirty="0">
                          <a:effectLst/>
                        </a:rPr>
                        <a:t>0</a:t>
                      </a:r>
                      <a:endParaRPr lang="en-US" sz="3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69265" algn="l"/>
                          <a:tab pos="991870" algn="l"/>
                        </a:tabLst>
                      </a:pPr>
                      <a:r>
                        <a:rPr lang="en-US" sz="3600" dirty="0">
                          <a:effectLst/>
                        </a:rPr>
                        <a:t>0</a:t>
                      </a:r>
                      <a:endParaRPr lang="en-US" sz="3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6956" y="258417"/>
            <a:ext cx="417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 random new instance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264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6955" y="238538"/>
            <a:ext cx="383389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 descr="Screen%20Shot%202020-08-19%20at%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3" y="238538"/>
            <a:ext cx="8825949" cy="627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"/>
            <a:ext cx="373313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" descr="Screen%20Shot%202020-08-19%20at%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90" y="238538"/>
            <a:ext cx="8845827" cy="606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05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182</Words>
  <Application>Microsoft Macintosh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Arial</vt:lpstr>
      <vt:lpstr>Office Theme</vt:lpstr>
      <vt:lpstr>Boston University – MET Omer TAS MRI –SEGMENTATION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</dc:title>
  <dc:creator>Microsoft Office User</dc:creator>
  <cp:lastModifiedBy>Microsoft Office User</cp:lastModifiedBy>
  <cp:revision>5</cp:revision>
  <dcterms:created xsi:type="dcterms:W3CDTF">2020-08-20T00:46:16Z</dcterms:created>
  <dcterms:modified xsi:type="dcterms:W3CDTF">2020-08-20T02:07:30Z</dcterms:modified>
</cp:coreProperties>
</file>