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Governance Policies: Naming &amp; Describing Data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Standardizing Metadata with Business Objects and Class Words</a:t>
            </a:r>
          </a:p>
          <a:p>
            <a:r>
              <a:t>Presented by: [Your Name]  |  Date: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Let’s review how we can apply this in your team or 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Naming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Ensures clarity and consistency across systems</a:t>
            </a:r>
          </a:p>
          <a:p>
            <a:pPr/>
            <a:r>
              <a:t>Facilitates data integration and interoperability</a:t>
            </a:r>
          </a:p>
          <a:p>
            <a:pPr/>
            <a:r>
              <a:t>Enhances discoverability in catalogs and reports</a:t>
            </a:r>
          </a:p>
          <a:p>
            <a:pPr/>
            <a:r>
              <a:t>Supports compliance and governance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Element Naming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clear, business-meaningful terms</a:t>
            </a:r>
          </a:p>
          <a:p>
            <a:pPr/>
            <a:r>
              <a:t>Avoid abbreviations unless standardized</a:t>
            </a:r>
          </a:p>
          <a:p>
            <a:pPr/>
            <a:r>
              <a:t>Stick to a consistent case format (e.g., CamelCase or snake_case)</a:t>
            </a:r>
          </a:p>
          <a:p>
            <a:pPr/>
            <a:r>
              <a:t>No special characters or spaces</a:t>
            </a:r>
          </a:p>
          <a:p>
            <a:pPr/>
            <a:r>
              <a:t>Follow [BusinessObject][Qualifier][ClassWord] 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Class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Class Word defines what kind of value the data element holds</a:t>
            </a:r>
          </a:p>
          <a:p>
            <a:pPr/>
            <a:r>
              <a:t>Examples:</a:t>
            </a:r>
          </a:p>
          <a:p>
            <a:pPr/>
            <a:r>
              <a:t> - Amount – monetary values</a:t>
            </a:r>
          </a:p>
          <a:p>
            <a:pPr/>
            <a:r>
              <a:t> - Rate – interest or percentage rates</a:t>
            </a:r>
          </a:p>
          <a:p>
            <a:pPr/>
            <a:r>
              <a:t> - Identifier – keys or IDs</a:t>
            </a:r>
          </a:p>
          <a:p>
            <a:pPr/>
            <a:r>
              <a:t> - Date – timestamps</a:t>
            </a:r>
          </a:p>
          <a:p>
            <a:pPr/>
            <a:r>
              <a:t>Use in combination with business context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Naming Convention Pattern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274320">
                <a:tc>
                  <a:txBody>
                    <a:bodyPr/>
                    <a:lstStyle/>
                    <a:p>
                      <a:r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CustomerCreditInterestRate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Business Object: Customer Credit</a:t>
                      </a:r>
                    </a:p>
                    <a:p>
                      <a:r>
                        <a:t>Class Word: Rate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Business Object: Employee</a:t>
                      </a:r>
                    </a:p>
                    <a:p>
                      <a:r>
                        <a:t>Class Word: Identifier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InvoiceTotalAmount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Business Object: Invoice</a:t>
                      </a:r>
                    </a:p>
                    <a:p>
                      <a:r>
                        <a:t>Class Word: Amount</a:t>
                      </a:r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r>
                        <a:t>OrderSubmissionDate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Business Object: Order</a:t>
                      </a:r>
                    </a:p>
                    <a:p>
                      <a:r>
                        <a:t>Class Word: Date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Naming Best Practices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3200400"/>
                <a:gridCol w="2743200"/>
              </a:tblGrid>
              <a:tr h="457200">
                <a:tc>
                  <a:txBody>
                    <a:bodyPr/>
                    <a:lstStyle/>
                    <a:p>
                      <a:r>
                        <a:t>❌ Poor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Good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Why it’s Better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val1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CustomerCreditInterestRate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Clear, business-meaningful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amount_due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InvoiceTotalAmount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Combines object and class word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emp_no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EmployeeIdentifier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Uses standard class word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full sentences</a:t>
            </a:r>
          </a:p>
          <a:p>
            <a:pPr/>
            <a:r>
              <a:t>Avoid repeating the element name</a:t>
            </a:r>
          </a:p>
          <a:p>
            <a:pPr/>
            <a:r>
              <a:t>Include: business meaning, units, valid values, source, update frequency</a:t>
            </a:r>
          </a:p>
          <a:p>
            <a:pPr/>
            <a:r>
              <a:t>Example:</a:t>
            </a:r>
          </a:p>
          <a:p>
            <a:pPr/>
            <a:r>
              <a:t>CustomerCreditInterestRate – Annual interest rate applied to the customer's outstanding credit balance. Expressed as a percentage. Sourced from Loan Servicing System. Updated monthly.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Enforcing Naming &amp; Description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Automated checks in data catalog (e.g., Azure Purview, Collibra)</a:t>
            </a:r>
          </a:p>
          <a:p>
            <a:pPr/>
            <a:r>
              <a:t>Manual review during onboarding</a:t>
            </a:r>
          </a:p>
          <a:p>
            <a:pPr/>
            <a:r>
              <a:t>Data steward and business owner sign-off</a:t>
            </a:r>
          </a:p>
          <a:p>
            <a:pPr/>
            <a:r>
              <a:t>Training for developers and analysts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Naming conventions improve understanding and reduce errors</a:t>
            </a:r>
          </a:p>
          <a:p>
            <a:pPr/>
            <a:r>
              <a:t>Class words bring semantic clarity</a:t>
            </a:r>
          </a:p>
          <a:p>
            <a:pPr/>
            <a:r>
              <a:t>Descriptions ensure consistent metadata across teams</a:t>
            </a:r>
          </a:p>
          <a:p>
            <a:pPr/>
            <a:r>
              <a:t>Policies promote governance, trust, and data quality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