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65" r:id="rId5"/>
  </p:sldMasterIdLst>
  <p:notesMasterIdLst>
    <p:notesMasterId r:id="rId25"/>
  </p:notesMasterIdLst>
  <p:sldIdLst>
    <p:sldId id="289" r:id="rId6"/>
    <p:sldId id="395" r:id="rId7"/>
    <p:sldId id="312" r:id="rId8"/>
    <p:sldId id="268" r:id="rId9"/>
    <p:sldId id="428" r:id="rId10"/>
    <p:sldId id="429" r:id="rId11"/>
    <p:sldId id="430" r:id="rId12"/>
    <p:sldId id="431" r:id="rId13"/>
    <p:sldId id="441" r:id="rId14"/>
    <p:sldId id="432" r:id="rId15"/>
    <p:sldId id="433" r:id="rId16"/>
    <p:sldId id="434" r:id="rId17"/>
    <p:sldId id="435" r:id="rId18"/>
    <p:sldId id="440" r:id="rId19"/>
    <p:sldId id="436" r:id="rId20"/>
    <p:sldId id="437" r:id="rId21"/>
    <p:sldId id="438" r:id="rId22"/>
    <p:sldId id="439" r:id="rId23"/>
    <p:sldId id="427"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1">
          <p15:clr>
            <a:srgbClr val="A4A3A4"/>
          </p15:clr>
        </p15:guide>
        <p15:guide id="2" pos="306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24C"/>
    <a:srgbClr val="0EBEA9"/>
    <a:srgbClr val="2F5597"/>
    <a:srgbClr val="7F7F7F"/>
    <a:srgbClr val="D1493B"/>
    <a:srgbClr val="006F51"/>
    <a:srgbClr val="595959"/>
    <a:srgbClr val="FFFFFF"/>
    <a:srgbClr val="A6A6A6"/>
    <a:srgbClr val="F5C3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47" autoAdjust="0"/>
    <p:restoredTop sz="73550" autoAdjust="0"/>
  </p:normalViewPr>
  <p:slideViewPr>
    <p:cSldViewPr snapToGrid="0">
      <p:cViewPr varScale="1">
        <p:scale>
          <a:sx n="85" d="100"/>
          <a:sy n="85" d="100"/>
        </p:scale>
        <p:origin x="1986" y="78"/>
      </p:cViewPr>
      <p:guideLst>
        <p:guide orient="horz" pos="2221"/>
        <p:guide pos="306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613"/>
    </p:cViewPr>
  </p:sorterViewPr>
  <p:notesViewPr>
    <p:cSldViewPr snapToGrid="0">
      <p:cViewPr varScale="1">
        <p:scale>
          <a:sx n="61" d="100"/>
          <a:sy n="61" d="100"/>
        </p:scale>
        <p:origin x="3168" y="6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B7417-2225-4CB8-B261-776B25CBC717}" type="datetimeFigureOut">
              <a:rPr lang="tr-TR" smtClean="0"/>
              <a:t>23.04.2019</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460C7-4E8C-477C-8EFD-E36B5288BADF}" type="slidenum">
              <a:rPr lang="tr-TR" smtClean="0"/>
              <a:t>‹#›</a:t>
            </a:fld>
            <a:endParaRPr lang="tr-TR"/>
          </a:p>
        </p:txBody>
      </p:sp>
    </p:spTree>
    <p:extLst>
      <p:ext uri="{BB962C8B-B14F-4D97-AF65-F5344CB8AC3E}">
        <p14:creationId xmlns:p14="http://schemas.microsoft.com/office/powerpoint/2010/main" val="80987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BB460C7-4E8C-477C-8EFD-E36B5288BADF}" type="slidenum">
              <a:rPr lang="tr-TR" smtClean="0"/>
              <a:t>2</a:t>
            </a:fld>
            <a:endParaRPr lang="tr-TR" dirty="0"/>
          </a:p>
        </p:txBody>
      </p:sp>
    </p:spTree>
    <p:extLst>
      <p:ext uri="{BB962C8B-B14F-4D97-AF65-F5344CB8AC3E}">
        <p14:creationId xmlns:p14="http://schemas.microsoft.com/office/powerpoint/2010/main" val="4202335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Geliştiricilerin API içeriğini keşfetmeleri, kullanmaları ve test etmeleri için kurulan ve çoğunlukla bir web sitesi formatında olan bileşendir. API dokümantasyonu, kullanım şartları, iletişim kanalları gibi sayfaları içerir. Bir API Market sayfası geliştiricilere aşağıdaki gibi hizmetler sunar:</a:t>
            </a:r>
            <a:endParaRPr lang="tr-TR" sz="120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DBB460C7-4E8C-477C-8EFD-E36B5288BADF}" type="slidenum">
              <a:rPr lang="tr-TR" smtClean="0"/>
              <a:t>13</a:t>
            </a:fld>
            <a:endParaRPr lang="tr-TR"/>
          </a:p>
        </p:txBody>
      </p:sp>
    </p:spTree>
    <p:extLst>
      <p:ext uri="{BB962C8B-B14F-4D97-AF65-F5344CB8AC3E}">
        <p14:creationId xmlns:p14="http://schemas.microsoft.com/office/powerpoint/2010/main" val="2348606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Geliştiricilerin API içeriğini keşfetmeleri, kullanmaları ve test etmeleri için kurulan ve çoğunlukla bir web sitesi formatında olan bileşendir. API dokümantasyonu, kullanım şartları, iletişim kanalları gibi sayfaları içerir. Bir API Market sayfası geliştiricilere aşağıdaki gibi hizmetler sunar:</a:t>
            </a:r>
            <a:endParaRPr lang="tr-TR" sz="120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DBB460C7-4E8C-477C-8EFD-E36B5288BADF}" type="slidenum">
              <a:rPr lang="tr-TR" smtClean="0"/>
              <a:t>14</a:t>
            </a:fld>
            <a:endParaRPr lang="tr-TR"/>
          </a:p>
        </p:txBody>
      </p:sp>
    </p:spTree>
    <p:extLst>
      <p:ext uri="{BB962C8B-B14F-4D97-AF65-F5344CB8AC3E}">
        <p14:creationId xmlns:p14="http://schemas.microsoft.com/office/powerpoint/2010/main" val="75930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BB460C7-4E8C-477C-8EFD-E36B5288BADF}" type="slidenum">
              <a:rPr lang="tr-TR" smtClean="0"/>
              <a:t>15</a:t>
            </a:fld>
            <a:endParaRPr lang="tr-TR"/>
          </a:p>
        </p:txBody>
      </p:sp>
    </p:spTree>
    <p:extLst>
      <p:ext uri="{BB962C8B-B14F-4D97-AF65-F5344CB8AC3E}">
        <p14:creationId xmlns:p14="http://schemas.microsoft.com/office/powerpoint/2010/main" val="1550201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API Bankacılık Platformu büyük resimde iki ana ortamdan oluşmaktadır. Banka dışı ortamda üçüncü parti yazılım geliştiriciler, API Market üzerinde yayınlanan API’leri kullanmak amacıyla, uygulama fikirleri üretirler ve API’lere göre uygulamalarını şekillendirirler. Bu uygulamalar herhangi bir platformda geliştirilebilir. Bir mobil uygulama olabileceği gibi internet sayfası üzerinden hizmet sunan bir uygulama da olabilir.</a:t>
            </a:r>
          </a:p>
          <a:p>
            <a:r>
              <a:rPr lang="tr-TR" sz="1200" kern="1200" dirty="0" smtClean="0">
                <a:solidFill>
                  <a:schemeClr val="tx1"/>
                </a:solidFill>
                <a:effectLst/>
                <a:latin typeface="+mn-lt"/>
                <a:ea typeface="+mn-ea"/>
                <a:cs typeface="+mn-cs"/>
              </a:rPr>
              <a:t>Geliştiriciler, uygulamalarının yapısına karar verirken, API bilgilerine erişim için API Market platformundan faydalanırlar. Bu amaçla geliştiriciler, API Market üzerinden üye kaydı işlemi gerçekleştirir. Geliştiriciler, platforma, geliştirmek istediği uygulama ayrıntıları ve kullanmak istediği API’leri kaydeder. Uygulama ekleme, güncelleme işlemlerine ve API kullanım ayrıntıları gibi bilgilere API Market üzerinden erişir. </a:t>
            </a:r>
          </a:p>
          <a:p>
            <a:r>
              <a:rPr lang="tr-TR" sz="1200" kern="1200" dirty="0" smtClean="0">
                <a:solidFill>
                  <a:schemeClr val="tx1"/>
                </a:solidFill>
                <a:effectLst/>
                <a:latin typeface="+mn-lt"/>
                <a:ea typeface="+mn-ea"/>
                <a:cs typeface="+mn-cs"/>
              </a:rPr>
              <a:t>API Market, geliştiricilere API’leri kullanmak üzere bazı gizli anahtarlar (Access/Refresh Token) temin eder. API Market bu anahtarları Identity Server platformundan alır ve geliştiricilere sunar.</a:t>
            </a:r>
          </a:p>
          <a:p>
            <a:r>
              <a:rPr lang="tr-TR" sz="1200" kern="1200" dirty="0" smtClean="0">
                <a:solidFill>
                  <a:schemeClr val="tx1"/>
                </a:solidFill>
                <a:effectLst/>
                <a:latin typeface="+mn-lt"/>
                <a:ea typeface="+mn-ea"/>
                <a:cs typeface="+mn-cs"/>
              </a:rPr>
              <a:t>Geliştiriciler, API’leri kullanmak amacıyla API Gateway platformuna, API Market tarafından temin edilen gizli anahtarlar ile gelir. API Gateway platformu, kendisine gelen API kullanım isteklerinde, geliştiricinin API Market platformundan edindiği anahtarları, Identity Server aracılığı ile doğrular. Doğrulama başarılı olursa isteği ana bankacılık uygulama sunucusuna iletir. Uygulama sunucusundan alınan cevabı geliştiriciye teslim eder.</a:t>
            </a:r>
          </a:p>
          <a:p>
            <a:endParaRPr lang="tr-TR" dirty="0"/>
          </a:p>
        </p:txBody>
      </p:sp>
      <p:sp>
        <p:nvSpPr>
          <p:cNvPr id="4" name="Slayt Numarası Yer Tutucusu 3"/>
          <p:cNvSpPr>
            <a:spLocks noGrp="1"/>
          </p:cNvSpPr>
          <p:nvPr>
            <p:ph type="sldNum" sz="quarter" idx="10"/>
          </p:nvPr>
        </p:nvSpPr>
        <p:spPr/>
        <p:txBody>
          <a:bodyPr/>
          <a:lstStyle/>
          <a:p>
            <a:fld id="{DBB460C7-4E8C-477C-8EFD-E36B5288BADF}" type="slidenum">
              <a:rPr lang="tr-TR" smtClean="0"/>
              <a:t>17</a:t>
            </a:fld>
            <a:endParaRPr lang="tr-TR"/>
          </a:p>
        </p:txBody>
      </p:sp>
    </p:spTree>
    <p:extLst>
      <p:ext uri="{BB962C8B-B14F-4D97-AF65-F5344CB8AC3E}">
        <p14:creationId xmlns:p14="http://schemas.microsoft.com/office/powerpoint/2010/main" val="2801054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lvl="0"/>
            <a:r>
              <a:rPr lang="tr-TR" sz="1200" kern="1200" dirty="0" smtClean="0">
                <a:solidFill>
                  <a:schemeClr val="tx1"/>
                </a:solidFill>
                <a:effectLst/>
                <a:latin typeface="+mn-lt"/>
                <a:ea typeface="+mn-ea"/>
                <a:cs typeface="+mn-cs"/>
              </a:rPr>
              <a:t>Müşteri uygulamaya giriş yapar.</a:t>
            </a:r>
          </a:p>
          <a:p>
            <a:pPr lvl="0"/>
            <a:r>
              <a:rPr lang="tr-TR" sz="1200" kern="1200" dirty="0" smtClean="0">
                <a:solidFill>
                  <a:schemeClr val="tx1"/>
                </a:solidFill>
                <a:effectLst/>
                <a:latin typeface="+mn-lt"/>
                <a:ea typeface="+mn-ea"/>
                <a:cs typeface="+mn-cs"/>
              </a:rPr>
              <a:t>Müşteri, uygulamadan banka hesaplarına erişim isteği gönderir.</a:t>
            </a:r>
          </a:p>
          <a:p>
            <a:pPr lvl="0"/>
            <a:r>
              <a:rPr lang="tr-TR" sz="1200" kern="1200" dirty="0" smtClean="0">
                <a:solidFill>
                  <a:schemeClr val="tx1"/>
                </a:solidFill>
                <a:effectLst/>
                <a:latin typeface="+mn-lt"/>
                <a:ea typeface="+mn-ea"/>
                <a:cs typeface="+mn-cs"/>
              </a:rPr>
              <a:t>Uygulama, bankaya bir müşterisinin erişim izni istediği bilgisini gönderir.</a:t>
            </a:r>
          </a:p>
          <a:p>
            <a:pPr lvl="0"/>
            <a:r>
              <a:rPr lang="tr-TR" sz="1200" kern="1200" dirty="0" smtClean="0">
                <a:solidFill>
                  <a:schemeClr val="tx1"/>
                </a:solidFill>
                <a:effectLst/>
                <a:latin typeface="+mn-lt"/>
                <a:ea typeface="+mn-ea"/>
                <a:cs typeface="+mn-cs"/>
              </a:rPr>
              <a:t>Banka, müşteriye internet bankacılığına giriş ekranını gösterir. (üçüncü parti uygulamanın dışına çıkarak bir web sayfasına yönlendirilir)</a:t>
            </a:r>
          </a:p>
          <a:p>
            <a:pPr lvl="0"/>
            <a:r>
              <a:rPr lang="tr-TR" sz="1200" kern="1200" dirty="0" smtClean="0">
                <a:solidFill>
                  <a:schemeClr val="tx1"/>
                </a:solidFill>
                <a:effectLst/>
                <a:latin typeface="+mn-lt"/>
                <a:ea typeface="+mn-ea"/>
                <a:cs typeface="+mn-cs"/>
              </a:rPr>
              <a:t>Müşteri, banka internet şubesine bağlanır gibi, müşteri numarası /şifre kombinasyonunu girer.</a:t>
            </a:r>
          </a:p>
          <a:p>
            <a:pPr lvl="0"/>
            <a:r>
              <a:rPr lang="tr-TR" sz="1200" kern="1200" dirty="0" smtClean="0">
                <a:solidFill>
                  <a:schemeClr val="tx1"/>
                </a:solidFill>
                <a:effectLst/>
                <a:latin typeface="+mn-lt"/>
                <a:ea typeface="+mn-ea"/>
                <a:cs typeface="+mn-cs"/>
              </a:rPr>
              <a:t>Kombinasyon doğru ise iki faktörlü doğrulamanın gerçekleştirilebilmesi için müşteriye SMS ile şifre yollanır ve bu şifrenin girilmesi istenir.</a:t>
            </a:r>
          </a:p>
          <a:p>
            <a:pPr lvl="0"/>
            <a:r>
              <a:rPr lang="tr-TR" sz="1200" kern="1200" dirty="0" smtClean="0">
                <a:solidFill>
                  <a:schemeClr val="tx1"/>
                </a:solidFill>
                <a:effectLst/>
                <a:latin typeface="+mn-lt"/>
                <a:ea typeface="+mn-ea"/>
                <a:cs typeface="+mn-cs"/>
              </a:rPr>
              <a:t>Doğrulama işleminin bitmesi ile müşteriye uygulamanın talep ettiği işlemler listesine dair bir rıza formu gönderilir.</a:t>
            </a:r>
          </a:p>
          <a:p>
            <a:pPr lvl="0"/>
            <a:r>
              <a:rPr lang="tr-TR" sz="1200" kern="1200" dirty="0" smtClean="0">
                <a:solidFill>
                  <a:schemeClr val="tx1"/>
                </a:solidFill>
                <a:effectLst/>
                <a:latin typeface="+mn-lt"/>
                <a:ea typeface="+mn-ea"/>
                <a:cs typeface="+mn-cs"/>
              </a:rPr>
              <a:t>Müşteri, rıza formunu onaylar ise uygulamaya rızası verilen bilgi ve işlemler için erişim yetkisi verilir.</a:t>
            </a:r>
          </a:p>
          <a:p>
            <a:pPr lvl="0"/>
            <a:r>
              <a:rPr lang="tr-TR" sz="1200" kern="1200" dirty="0" smtClean="0">
                <a:solidFill>
                  <a:schemeClr val="tx1"/>
                </a:solidFill>
                <a:effectLst/>
                <a:latin typeface="+mn-lt"/>
                <a:ea typeface="+mn-ea"/>
                <a:cs typeface="+mn-cs"/>
              </a:rPr>
              <a:t>Uygulama müşteri hesap ayrıntıları için bankadan müşterinin hesap bilgilerini ister.</a:t>
            </a:r>
          </a:p>
          <a:p>
            <a:pPr lvl="0"/>
            <a:r>
              <a:rPr lang="tr-TR" sz="1200" kern="1200" dirty="0" smtClean="0">
                <a:solidFill>
                  <a:schemeClr val="tx1"/>
                </a:solidFill>
                <a:effectLst/>
                <a:latin typeface="+mn-lt"/>
                <a:ea typeface="+mn-ea"/>
                <a:cs typeface="+mn-cs"/>
              </a:rPr>
              <a:t>Banka, uygulamaya müşterinin hesap bilgilerini gönderir.</a:t>
            </a:r>
          </a:p>
          <a:p>
            <a:pPr lvl="0"/>
            <a:r>
              <a:rPr lang="tr-TR" sz="1200" kern="1200" dirty="0" smtClean="0">
                <a:solidFill>
                  <a:schemeClr val="tx1"/>
                </a:solidFill>
                <a:effectLst/>
                <a:latin typeface="+mn-lt"/>
                <a:ea typeface="+mn-ea"/>
                <a:cs typeface="+mn-cs"/>
              </a:rPr>
              <a:t>Müşteri hesap detaylarını uygulama üzerinden görüntüler.</a:t>
            </a:r>
          </a:p>
          <a:p>
            <a:endParaRPr lang="tr-TR" dirty="0"/>
          </a:p>
        </p:txBody>
      </p:sp>
      <p:sp>
        <p:nvSpPr>
          <p:cNvPr id="4" name="Slayt Numarası Yer Tutucusu 3"/>
          <p:cNvSpPr>
            <a:spLocks noGrp="1"/>
          </p:cNvSpPr>
          <p:nvPr>
            <p:ph type="sldNum" sz="quarter" idx="10"/>
          </p:nvPr>
        </p:nvSpPr>
        <p:spPr/>
        <p:txBody>
          <a:bodyPr/>
          <a:lstStyle/>
          <a:p>
            <a:fld id="{DBB460C7-4E8C-477C-8EFD-E36B5288BADF}" type="slidenum">
              <a:rPr lang="tr-TR" smtClean="0"/>
              <a:t>18</a:t>
            </a:fld>
            <a:endParaRPr lang="tr-TR"/>
          </a:p>
        </p:txBody>
      </p:sp>
    </p:spTree>
    <p:extLst>
      <p:ext uri="{BB962C8B-B14F-4D97-AF65-F5344CB8AC3E}">
        <p14:creationId xmlns:p14="http://schemas.microsoft.com/office/powerpoint/2010/main" val="417557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Kurumsal yazılımların üçüncü parti uygulamalara entegre edilmesi sıklıkla ihtiyaç duyulan bir durumdur. Kurumsal uygulamaların boyutu ve üçüncü parti uygulamaların yaygınlığı arttıkça bu entegrasyon ihtiyacı da artar.</a:t>
            </a:r>
            <a:endParaRPr lang="tr-TR" dirty="0"/>
          </a:p>
        </p:txBody>
      </p:sp>
      <p:sp>
        <p:nvSpPr>
          <p:cNvPr id="4" name="Slayt Numarası Yer Tutucusu 3"/>
          <p:cNvSpPr>
            <a:spLocks noGrp="1"/>
          </p:cNvSpPr>
          <p:nvPr>
            <p:ph type="sldNum" sz="quarter" idx="10"/>
          </p:nvPr>
        </p:nvSpPr>
        <p:spPr/>
        <p:txBody>
          <a:bodyPr/>
          <a:lstStyle/>
          <a:p>
            <a:fld id="{DBB460C7-4E8C-477C-8EFD-E36B5288BADF}" type="slidenum">
              <a:rPr lang="tr-TR" smtClean="0"/>
              <a:t>4</a:t>
            </a:fld>
            <a:endParaRPr lang="tr-TR"/>
          </a:p>
        </p:txBody>
      </p:sp>
    </p:spTree>
    <p:extLst>
      <p:ext uri="{BB962C8B-B14F-4D97-AF65-F5344CB8AC3E}">
        <p14:creationId xmlns:p14="http://schemas.microsoft.com/office/powerpoint/2010/main" val="377435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Ancak özellikle bankalar gibi veri güvenliğine birinci derecede önem veren ve kişisel verilerin korunması konusunda ilgili regülasyonlarla denetlenen kurumlar için bu entegrasyonların yapılması daha güvenli bir yöntemi zorunlu kılmaktadır. Buna ek olarak, entegre edilmek istenen her uygulama için ayrı bir yazılım geliştirme sürecinin işletilmesi, örneğin karşılıklı web servislerin geliştirilmesi, hem maliyeti arttırmakta hem de entegrasyonların birbirinden farklı standartlarla yapılması ihtimali nedeniyle güvenlik riskini ve uygulama karmaşıklığını arttırmaktadır. </a:t>
            </a:r>
            <a:endParaRPr lang="tr-TR" dirty="0"/>
          </a:p>
        </p:txBody>
      </p:sp>
      <p:sp>
        <p:nvSpPr>
          <p:cNvPr id="4" name="Slayt Numarası Yer Tutucusu 3"/>
          <p:cNvSpPr>
            <a:spLocks noGrp="1"/>
          </p:cNvSpPr>
          <p:nvPr>
            <p:ph type="sldNum" sz="quarter" idx="10"/>
          </p:nvPr>
        </p:nvSpPr>
        <p:spPr/>
        <p:txBody>
          <a:bodyPr/>
          <a:lstStyle/>
          <a:p>
            <a:fld id="{DBB460C7-4E8C-477C-8EFD-E36B5288BADF}" type="slidenum">
              <a:rPr lang="tr-TR" smtClean="0"/>
              <a:t>5</a:t>
            </a:fld>
            <a:endParaRPr lang="tr-TR"/>
          </a:p>
        </p:txBody>
      </p:sp>
    </p:spTree>
    <p:extLst>
      <p:ext uri="{BB962C8B-B14F-4D97-AF65-F5344CB8AC3E}">
        <p14:creationId xmlns:p14="http://schemas.microsoft.com/office/powerpoint/2010/main" val="359799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DBB460C7-4E8C-477C-8EFD-E36B5288BADF}" type="slidenum">
              <a:rPr lang="tr-TR" smtClean="0"/>
              <a:t>7</a:t>
            </a:fld>
            <a:endParaRPr lang="tr-TR"/>
          </a:p>
        </p:txBody>
      </p:sp>
    </p:spTree>
    <p:extLst>
      <p:ext uri="{BB962C8B-B14F-4D97-AF65-F5344CB8AC3E}">
        <p14:creationId xmlns:p14="http://schemas.microsoft.com/office/powerpoint/2010/main" val="405922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Kimlik Sunucusu, kimlik doğrulama ve yetkilendirme (authentication&amp;authorization), işlemlerini yönetmek için oluşturulan bileşendir. Kimlik doğrulama bileşeninin asıl işlemleri gerçekleştirecek ana servisten ayrı bir modül olarak geliştirilmesinin sunduğu bazı avantajlar vardır. Çok farklı iş kollarına hizmet veren, hatta farklı teknolojiler kullanılarak geliştirilen servisler aynı kimlik doğrulama servisini kullanabilirler. Bazı servisler için yalnızca birinci seviye doğrulama (ör: kullanıcı adı-şifre çifti) yeterli iken, bazı servisler ikinci seviye doğrulama (ör: para transferlerinde SMS kodu alınması) kullanabilir. Kimlik Sunucusu, her servisin ihtiyaç duyduğu gizlilik seviyesine göre tanım tabanlı yetkilendirme yapabilir.</a:t>
            </a:r>
          </a:p>
          <a:p>
            <a:endParaRPr lang="tr-TR" dirty="0"/>
          </a:p>
        </p:txBody>
      </p:sp>
      <p:sp>
        <p:nvSpPr>
          <p:cNvPr id="4" name="Slayt Numarası Yer Tutucusu 3"/>
          <p:cNvSpPr>
            <a:spLocks noGrp="1"/>
          </p:cNvSpPr>
          <p:nvPr>
            <p:ph type="sldNum" sz="quarter" idx="10"/>
          </p:nvPr>
        </p:nvSpPr>
        <p:spPr/>
        <p:txBody>
          <a:bodyPr/>
          <a:lstStyle/>
          <a:p>
            <a:fld id="{DBB460C7-4E8C-477C-8EFD-E36B5288BADF}" type="slidenum">
              <a:rPr lang="tr-TR" smtClean="0"/>
              <a:t>8</a:t>
            </a:fld>
            <a:endParaRPr lang="tr-TR"/>
          </a:p>
        </p:txBody>
      </p:sp>
    </p:spTree>
    <p:extLst>
      <p:ext uri="{BB962C8B-B14F-4D97-AF65-F5344CB8AC3E}">
        <p14:creationId xmlns:p14="http://schemas.microsoft.com/office/powerpoint/2010/main" val="9513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Kimlik Sunucusu bileşeni için kullanılabilecek birçok protokol mevcuttur. Örnek çalışmada OAuth 2.0 protoklü tercih edilmiştir. Bu protokol sayesinde bir istemci uygulama, kullanıcı bilgilerini paylaşmadan kullanıcı adına işlem yapabilir veya bir sunucudaki kaynaklara erişebilir.</a:t>
            </a:r>
          </a:p>
          <a:p>
            <a:endParaRPr lang="tr-TR" dirty="0"/>
          </a:p>
        </p:txBody>
      </p:sp>
      <p:sp>
        <p:nvSpPr>
          <p:cNvPr id="4" name="Slayt Numarası Yer Tutucusu 3"/>
          <p:cNvSpPr>
            <a:spLocks noGrp="1"/>
          </p:cNvSpPr>
          <p:nvPr>
            <p:ph type="sldNum" sz="quarter" idx="10"/>
          </p:nvPr>
        </p:nvSpPr>
        <p:spPr/>
        <p:txBody>
          <a:bodyPr/>
          <a:lstStyle/>
          <a:p>
            <a:fld id="{DBB460C7-4E8C-477C-8EFD-E36B5288BADF}" type="slidenum">
              <a:rPr lang="tr-TR" smtClean="0"/>
              <a:t>9</a:t>
            </a:fld>
            <a:endParaRPr lang="tr-TR"/>
          </a:p>
        </p:txBody>
      </p:sp>
    </p:spTree>
    <p:extLst>
      <p:ext uri="{BB962C8B-B14F-4D97-AF65-F5344CB8AC3E}">
        <p14:creationId xmlns:p14="http://schemas.microsoft.com/office/powerpoint/2010/main" val="1952054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API Gateway, istemci ile arka katman (backend) iletişimini, güvenli şekilde sağlayan katmandır. API Gateway, istemci tarafından yapılan istekleri karşılayarak, istekler ile ilgili gerekli kontrolleri yapar. Olası erişim kısıtları olduğunda, istemcilere kısıtlar ile alakalı anlamlı mesajlar döner. Herhangi bir kısıt yok ise, istemcinin isteğini gerekli kanallara iletir. İleten kanaldan, yapılan istekle ilgili çalışma sonucu alınır ve istemciye belirli bir formatta dönülür.</a:t>
            </a:r>
          </a:p>
          <a:p>
            <a:r>
              <a:rPr lang="tr-TR" sz="1200" kern="1200" dirty="0" smtClean="0">
                <a:solidFill>
                  <a:schemeClr val="tx1"/>
                </a:solidFill>
                <a:effectLst/>
                <a:latin typeface="+mn-lt"/>
                <a:ea typeface="+mn-ea"/>
                <a:cs typeface="+mn-cs"/>
              </a:rPr>
              <a:t>API Gateway, izleme (monitoring), yük dengeleme (load balancing), önbellek yönetimi (caching), istek şekillendirme  (request shaping) ve statik yanıt işleme (static response handling) gibi özellikleri barındırır. Gateway geliştirmesinde dikkat edilmesi gereken noktalar şunlardır:</a:t>
            </a:r>
          </a:p>
          <a:p>
            <a:endParaRPr lang="tr-TR" dirty="0"/>
          </a:p>
        </p:txBody>
      </p:sp>
      <p:sp>
        <p:nvSpPr>
          <p:cNvPr id="4" name="Slayt Numarası Yer Tutucusu 3"/>
          <p:cNvSpPr>
            <a:spLocks noGrp="1"/>
          </p:cNvSpPr>
          <p:nvPr>
            <p:ph type="sldNum" sz="quarter" idx="10"/>
          </p:nvPr>
        </p:nvSpPr>
        <p:spPr/>
        <p:txBody>
          <a:bodyPr/>
          <a:lstStyle/>
          <a:p>
            <a:fld id="{DBB460C7-4E8C-477C-8EFD-E36B5288BADF}" type="slidenum">
              <a:rPr lang="tr-TR" smtClean="0"/>
              <a:t>10</a:t>
            </a:fld>
            <a:endParaRPr lang="tr-TR"/>
          </a:p>
        </p:txBody>
      </p:sp>
    </p:spTree>
    <p:extLst>
      <p:ext uri="{BB962C8B-B14F-4D97-AF65-F5344CB8AC3E}">
        <p14:creationId xmlns:p14="http://schemas.microsoft.com/office/powerpoint/2010/main" val="4187256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BB460C7-4E8C-477C-8EFD-E36B5288BADF}" type="slidenum">
              <a:rPr lang="tr-TR" smtClean="0"/>
              <a:t>11</a:t>
            </a:fld>
            <a:endParaRPr lang="tr-TR"/>
          </a:p>
        </p:txBody>
      </p:sp>
    </p:spTree>
    <p:extLst>
      <p:ext uri="{BB962C8B-B14F-4D97-AF65-F5344CB8AC3E}">
        <p14:creationId xmlns:p14="http://schemas.microsoft.com/office/powerpoint/2010/main" val="3739107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smtClean="0">
                <a:solidFill>
                  <a:schemeClr val="tx1"/>
                </a:solidFill>
                <a:effectLst/>
                <a:latin typeface="+mn-lt"/>
                <a:ea typeface="+mn-ea"/>
                <a:cs typeface="+mn-cs"/>
              </a:rPr>
              <a:t>API Gateway hizmeti bireysel olarak geliştirilebileceği gibi, Microsoft, Amazon gibi teknoloji firmalarının sunduğu bulut servisler üzerinden de kullanılabilir. Örneğin Microsoft Azure API Yönetimi, API’leri dış ve iç kullanıcılara yayımlamaya yönelik olarak tasarlanan, kullanıma hazır bir çözümdür. Mevcut arka uç (backend) hizmetleri için istenilen yerde barındırılan tutarlı ve modern API ağ geçitleri hızla oluşturulabilir. Gateway kullanımı ve sistem durumu Azure platformu üzerinden takip edilebilir.</a:t>
            </a:r>
            <a:endParaRPr lang="tr-TR" sz="120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DBB460C7-4E8C-477C-8EFD-E36B5288BADF}" type="slidenum">
              <a:rPr lang="tr-TR" smtClean="0"/>
              <a:t>12</a:t>
            </a:fld>
            <a:endParaRPr lang="tr-TR"/>
          </a:p>
        </p:txBody>
      </p:sp>
    </p:spTree>
    <p:extLst>
      <p:ext uri="{BB962C8B-B14F-4D97-AF65-F5344CB8AC3E}">
        <p14:creationId xmlns:p14="http://schemas.microsoft.com/office/powerpoint/2010/main" val="714426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aşlık ve İçeri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099776" y="6297383"/>
            <a:ext cx="650451" cy="446340"/>
          </a:xfrm>
        </p:spPr>
        <p:txBody>
          <a:bodyPr/>
          <a:lstStyle>
            <a:lvl1pPr>
              <a:defRPr sz="1200">
                <a:solidFill>
                  <a:srgbClr val="8F8F8F"/>
                </a:solidFill>
              </a:defRPr>
            </a:lvl1pPr>
          </a:lstStyle>
          <a:p>
            <a:fld id="{DEA958F9-DCDA-492A-AD93-774F8148CBE3}" type="slidenum">
              <a:rPr lang="tr-TR" smtClean="0"/>
              <a:pPr/>
              <a:t>‹#›</a:t>
            </a:fld>
            <a:r>
              <a:rPr lang="tr-TR" smtClean="0"/>
              <a:t>/35</a:t>
            </a:r>
            <a:endParaRPr lang="tr-TR"/>
          </a:p>
        </p:txBody>
      </p:sp>
    </p:spTree>
    <p:extLst>
      <p:ext uri="{BB962C8B-B14F-4D97-AF65-F5344CB8AC3E}">
        <p14:creationId xmlns:p14="http://schemas.microsoft.com/office/powerpoint/2010/main" val="2981891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aşlık ve İçerik">
    <p:spTree>
      <p:nvGrpSpPr>
        <p:cNvPr id="1" name=""/>
        <p:cNvGrpSpPr/>
        <p:nvPr/>
      </p:nvGrpSpPr>
      <p:grpSpPr>
        <a:xfrm>
          <a:off x="0" y="0"/>
          <a:ext cx="0" cy="0"/>
          <a:chOff x="0" y="0"/>
          <a:chExt cx="0" cy="0"/>
        </a:xfrm>
      </p:grpSpPr>
      <p:sp>
        <p:nvSpPr>
          <p:cNvPr id="3" name="Title 1"/>
          <p:cNvSpPr txBox="1">
            <a:spLocks/>
          </p:cNvSpPr>
          <p:nvPr/>
        </p:nvSpPr>
        <p:spPr>
          <a:xfrm>
            <a:off x="0" y="0"/>
            <a:ext cx="9144000" cy="62150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anchor="ctr">
            <a:noAutofit/>
          </a:bodyPr>
          <a:lstStyle>
            <a:lvl1pPr marL="468000" algn="l" defTabSz="914400" rtl="0" eaLnBrk="1" latinLnBrk="0" hangingPunct="1">
              <a:lnSpc>
                <a:spcPct val="90000"/>
              </a:lnSpc>
              <a:spcBef>
                <a:spcPct val="0"/>
              </a:spcBef>
              <a:buNone/>
              <a:defRPr sz="2800" b="1" kern="1200">
                <a:solidFill>
                  <a:srgbClr val="2C5D48"/>
                </a:solidFill>
                <a:latin typeface="+mn-lt"/>
                <a:ea typeface="+mj-ea"/>
                <a:cs typeface="+mj-cs"/>
              </a:defRPr>
            </a:lvl1pPr>
          </a:lstStyle>
          <a:p>
            <a:pPr marL="432000">
              <a:lnSpc>
                <a:spcPts val="2800"/>
              </a:lnSpc>
            </a:pPr>
            <a:endParaRPr lang="en-US" sz="2000">
              <a:solidFill>
                <a:schemeClr val="bg1"/>
              </a:solidFill>
              <a:latin typeface="Cambria" panose="02040503050406030204" pitchFamily="18" charset="0"/>
            </a:endParaRPr>
          </a:p>
        </p:txBody>
      </p:sp>
      <p:sp>
        <p:nvSpPr>
          <p:cNvPr id="4" name="Metin Yer Tutucusu 3"/>
          <p:cNvSpPr>
            <a:spLocks noGrp="1"/>
          </p:cNvSpPr>
          <p:nvPr>
            <p:ph type="body" sz="quarter" idx="13" hasCustomPrompt="1"/>
          </p:nvPr>
        </p:nvSpPr>
        <p:spPr>
          <a:xfrm>
            <a:off x="-103239" y="156413"/>
            <a:ext cx="7551173" cy="352924"/>
          </a:xfrm>
        </p:spPr>
        <p:txBody>
          <a:bodyPr/>
          <a:lstStyle>
            <a:lvl2pPr marL="2880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1"/>
            </a:lvl2p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tr-TR" sz="2000" dirty="0" smtClean="0">
                <a:solidFill>
                  <a:schemeClr val="bg1"/>
                </a:solidFill>
                <a:latin typeface="Cambria" panose="02040503050406030204" pitchFamily="18" charset="0"/>
              </a:rPr>
              <a:t>Slayt Başlığı </a:t>
            </a:r>
            <a:r>
              <a:rPr lang="tr-TR" sz="2000" dirty="0" err="1" smtClean="0">
                <a:solidFill>
                  <a:schemeClr val="bg1"/>
                </a:solidFill>
                <a:latin typeface="Cambria" panose="02040503050406030204" pitchFamily="18" charset="0"/>
              </a:rPr>
              <a:t>Cambria</a:t>
            </a:r>
            <a:r>
              <a:rPr lang="tr-TR" sz="2000" dirty="0" smtClean="0">
                <a:solidFill>
                  <a:schemeClr val="bg1"/>
                </a:solidFill>
                <a:latin typeface="Cambria" panose="02040503050406030204" pitchFamily="18" charset="0"/>
              </a:rPr>
              <a:t> </a:t>
            </a:r>
            <a:r>
              <a:rPr lang="tr-TR" sz="2000" dirty="0" err="1" smtClean="0">
                <a:solidFill>
                  <a:schemeClr val="bg1"/>
                </a:solidFill>
                <a:latin typeface="Cambria" panose="02040503050406030204" pitchFamily="18" charset="0"/>
              </a:rPr>
              <a:t>Bold</a:t>
            </a:r>
            <a:r>
              <a:rPr lang="tr-TR" sz="2000" dirty="0" smtClean="0">
                <a:solidFill>
                  <a:schemeClr val="bg1"/>
                </a:solidFill>
                <a:latin typeface="Cambria" panose="02040503050406030204" pitchFamily="18" charset="0"/>
              </a:rPr>
              <a:t> 20 </a:t>
            </a:r>
            <a:r>
              <a:rPr lang="tr-TR" sz="2000" dirty="0" err="1" smtClean="0">
                <a:solidFill>
                  <a:schemeClr val="bg1"/>
                </a:solidFill>
                <a:latin typeface="Cambria" panose="02040503050406030204" pitchFamily="18" charset="0"/>
              </a:rPr>
              <a:t>pt</a:t>
            </a:r>
            <a:endParaRPr lang="tr-TR" dirty="0"/>
          </a:p>
        </p:txBody>
      </p:sp>
    </p:spTree>
    <p:extLst>
      <p:ext uri="{BB962C8B-B14F-4D97-AF65-F5344CB8AC3E}">
        <p14:creationId xmlns:p14="http://schemas.microsoft.com/office/powerpoint/2010/main" val="28315601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Özel Düze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FE4011-B24E-48CE-A0BB-A44F6DEAB12C}" type="slidenum">
              <a:rPr lang="tr-TR" smtClean="0"/>
              <a:t>‹#›</a:t>
            </a:fld>
            <a:endParaRPr lang="tr-TR"/>
          </a:p>
        </p:txBody>
      </p:sp>
    </p:spTree>
    <p:extLst>
      <p:ext uri="{BB962C8B-B14F-4D97-AF65-F5344CB8AC3E}">
        <p14:creationId xmlns:p14="http://schemas.microsoft.com/office/powerpoint/2010/main" val="283149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Başlık ve İçeri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099776" y="6297383"/>
            <a:ext cx="650451" cy="446340"/>
          </a:xfrm>
        </p:spPr>
        <p:txBody>
          <a:bodyPr/>
          <a:lstStyle>
            <a:lvl1pPr>
              <a:defRPr sz="1200">
                <a:solidFill>
                  <a:srgbClr val="8F8F8F"/>
                </a:solidFill>
              </a:defRPr>
            </a:lvl1pPr>
          </a:lstStyle>
          <a:p>
            <a:fld id="{DEA958F9-DCDA-492A-AD93-774F8148CBE3}" type="slidenum">
              <a:rPr lang="tr-TR" smtClean="0"/>
              <a:pPr/>
              <a:t>‹#›</a:t>
            </a:fld>
            <a:r>
              <a:rPr lang="tr-TR" smtClean="0"/>
              <a:t>/35</a:t>
            </a:r>
            <a:endParaRPr lang="tr-TR"/>
          </a:p>
        </p:txBody>
      </p:sp>
    </p:spTree>
    <p:extLst>
      <p:ext uri="{BB962C8B-B14F-4D97-AF65-F5344CB8AC3E}">
        <p14:creationId xmlns:p14="http://schemas.microsoft.com/office/powerpoint/2010/main" val="42379637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noProof="0" dirty="0" err="1" smtClean="0"/>
              <a:t>Click</a:t>
            </a:r>
            <a:r>
              <a:rPr lang="tr-TR" noProof="0" dirty="0" smtClean="0"/>
              <a:t> </a:t>
            </a:r>
            <a:r>
              <a:rPr lang="tr-TR" noProof="0" dirty="0" err="1" smtClean="0"/>
              <a:t>to</a:t>
            </a:r>
            <a:r>
              <a:rPr lang="tr-TR" noProof="0" dirty="0" smtClean="0"/>
              <a:t> </a:t>
            </a:r>
            <a:r>
              <a:rPr lang="tr-TR" noProof="0" dirty="0" err="1" smtClean="0"/>
              <a:t>edit</a:t>
            </a:r>
            <a:r>
              <a:rPr lang="tr-TR" noProof="0" dirty="0" smtClean="0"/>
              <a:t> Master </a:t>
            </a:r>
            <a:r>
              <a:rPr lang="tr-TR" noProof="0" dirty="0" err="1" smtClean="0"/>
              <a:t>title</a:t>
            </a:r>
            <a:r>
              <a:rPr lang="tr-TR" noProof="0" dirty="0" smtClean="0"/>
              <a:t> </a:t>
            </a:r>
            <a:r>
              <a:rPr lang="tr-TR" noProof="0" dirty="0" err="1" smtClean="0"/>
              <a:t>style</a:t>
            </a:r>
            <a:endParaRPr lang="tr-TR" noProof="0" dirty="0"/>
          </a:p>
        </p:txBody>
      </p:sp>
      <p:sp>
        <p:nvSpPr>
          <p:cNvPr id="3" name="Content Placeholder 2"/>
          <p:cNvSpPr>
            <a:spLocks noGrp="1"/>
          </p:cNvSpPr>
          <p:nvPr>
            <p:ph idx="1"/>
          </p:nvPr>
        </p:nvSpPr>
        <p:spPr/>
        <p:txBody>
          <a:bodyPr/>
          <a:lstStyle/>
          <a:p>
            <a:pPr lvl="0"/>
            <a:r>
              <a:rPr lang="tr-TR" noProof="0" dirty="0" err="1" smtClean="0"/>
              <a:t>Click</a:t>
            </a:r>
            <a:r>
              <a:rPr lang="tr-TR" noProof="0" dirty="0" smtClean="0"/>
              <a:t> </a:t>
            </a:r>
            <a:r>
              <a:rPr lang="tr-TR" noProof="0" dirty="0" err="1" smtClean="0"/>
              <a:t>to</a:t>
            </a:r>
            <a:r>
              <a:rPr lang="tr-TR" noProof="0" dirty="0" smtClean="0"/>
              <a:t> </a:t>
            </a:r>
            <a:r>
              <a:rPr lang="tr-TR" noProof="0" dirty="0" err="1" smtClean="0"/>
              <a:t>edit</a:t>
            </a:r>
            <a:r>
              <a:rPr lang="tr-TR" noProof="0" dirty="0" smtClean="0"/>
              <a:t> Master </a:t>
            </a:r>
            <a:r>
              <a:rPr lang="tr-TR" noProof="0" dirty="0" err="1" smtClean="0"/>
              <a:t>text</a:t>
            </a:r>
            <a:r>
              <a:rPr lang="tr-TR" noProof="0" dirty="0" smtClean="0"/>
              <a:t> </a:t>
            </a:r>
            <a:r>
              <a:rPr lang="tr-TR" noProof="0" dirty="0" err="1" smtClean="0"/>
              <a:t>styles</a:t>
            </a:r>
            <a:endParaRPr lang="tr-TR" noProof="0" dirty="0" smtClean="0"/>
          </a:p>
          <a:p>
            <a:pPr lvl="1"/>
            <a:r>
              <a:rPr lang="tr-TR" noProof="0" dirty="0" smtClean="0"/>
              <a:t>Second </a:t>
            </a:r>
            <a:r>
              <a:rPr lang="tr-TR" noProof="0" dirty="0" err="1" smtClean="0"/>
              <a:t>level</a:t>
            </a:r>
            <a:endParaRPr lang="tr-TR" noProof="0" dirty="0" smtClean="0"/>
          </a:p>
          <a:p>
            <a:pPr lvl="2"/>
            <a:r>
              <a:rPr lang="tr-TR" noProof="0" dirty="0" smtClean="0"/>
              <a:t>Third </a:t>
            </a:r>
            <a:r>
              <a:rPr lang="tr-TR" noProof="0" dirty="0" err="1" smtClean="0"/>
              <a:t>level</a:t>
            </a:r>
            <a:endParaRPr lang="tr-TR" noProof="0" dirty="0" smtClean="0"/>
          </a:p>
          <a:p>
            <a:pPr lvl="3"/>
            <a:r>
              <a:rPr lang="tr-TR" noProof="0" dirty="0" err="1" smtClean="0"/>
              <a:t>Fourth</a:t>
            </a:r>
            <a:r>
              <a:rPr lang="tr-TR" noProof="0" dirty="0" smtClean="0"/>
              <a:t> </a:t>
            </a:r>
            <a:r>
              <a:rPr lang="tr-TR" noProof="0" dirty="0" err="1" smtClean="0"/>
              <a:t>level</a:t>
            </a:r>
            <a:endParaRPr lang="tr-TR" noProof="0" dirty="0" smtClean="0"/>
          </a:p>
          <a:p>
            <a:pPr lvl="4"/>
            <a:r>
              <a:rPr lang="tr-TR" noProof="0" dirty="0" err="1" smtClean="0"/>
              <a:t>Fifth</a:t>
            </a:r>
            <a:r>
              <a:rPr lang="tr-TR" noProof="0" dirty="0" smtClean="0"/>
              <a:t> </a:t>
            </a:r>
            <a:r>
              <a:rPr lang="tr-TR" noProof="0" dirty="0" err="1" smtClean="0"/>
              <a:t>level</a:t>
            </a:r>
            <a:endParaRPr lang="tr-TR" noProof="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EE9E8-4134-49B0-9AA7-3089E6521627}" type="slidenum">
              <a:rPr lang="en-US" smtClean="0"/>
              <a:t>‹#›</a:t>
            </a:fld>
            <a:endParaRPr lang="en-US"/>
          </a:p>
        </p:txBody>
      </p:sp>
    </p:spTree>
    <p:extLst>
      <p:ext uri="{BB962C8B-B14F-4D97-AF65-F5344CB8AC3E}">
        <p14:creationId xmlns:p14="http://schemas.microsoft.com/office/powerpoint/2010/main" val="36167234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Başlık ve İçeri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099776" y="6297383"/>
            <a:ext cx="650451" cy="446340"/>
          </a:xfrm>
        </p:spPr>
        <p:txBody>
          <a:bodyPr/>
          <a:lstStyle>
            <a:lvl1pPr>
              <a:defRPr sz="1200">
                <a:solidFill>
                  <a:srgbClr val="8F8F8F"/>
                </a:solidFill>
              </a:defRPr>
            </a:lvl1pPr>
          </a:lstStyle>
          <a:p>
            <a:fld id="{DEA958F9-DCDA-492A-AD93-774F8148CBE3}" type="slidenum">
              <a:rPr lang="tr-TR" smtClean="0"/>
              <a:pPr/>
              <a:t>‹#›</a:t>
            </a:fld>
            <a:r>
              <a:rPr lang="tr-TR" dirty="0" smtClean="0"/>
              <a:t>/35</a:t>
            </a:r>
            <a:endParaRPr lang="tr-TR" dirty="0"/>
          </a:p>
        </p:txBody>
      </p:sp>
    </p:spTree>
    <p:extLst>
      <p:ext uri="{BB962C8B-B14F-4D97-AF65-F5344CB8AC3E}">
        <p14:creationId xmlns:p14="http://schemas.microsoft.com/office/powerpoint/2010/main" val="4440228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Altbilgi Yer Tutucusu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E4011-B24E-48CE-A0BB-A44F6DEAB12C}" type="slidenum">
              <a:rPr lang="tr-TR" smtClean="0"/>
              <a:t>‹#›</a:t>
            </a:fld>
            <a:endParaRPr lang="tr-TR"/>
          </a:p>
        </p:txBody>
      </p:sp>
    </p:spTree>
    <p:extLst>
      <p:ext uri="{BB962C8B-B14F-4D97-AF65-F5344CB8AC3E}">
        <p14:creationId xmlns:p14="http://schemas.microsoft.com/office/powerpoint/2010/main" val="1505642101"/>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noProof="0" dirty="0" smtClean="0"/>
              <a:t>Asıl metin stillerini düzenlemek için tıklatın</a:t>
            </a:r>
          </a:p>
          <a:p>
            <a:pPr lvl="1"/>
            <a:r>
              <a:rPr lang="tr-TR" noProof="0" dirty="0" smtClean="0"/>
              <a:t>İkinci düzey</a:t>
            </a:r>
          </a:p>
          <a:p>
            <a:pPr lvl="2"/>
            <a:r>
              <a:rPr lang="tr-TR" noProof="0" dirty="0" smtClean="0"/>
              <a:t>Üçüncü düzey</a:t>
            </a:r>
          </a:p>
          <a:p>
            <a:pPr lvl="3"/>
            <a:r>
              <a:rPr lang="tr-TR" noProof="0" dirty="0" smtClean="0"/>
              <a:t>Dördüncü düzey</a:t>
            </a:r>
          </a:p>
          <a:p>
            <a:pPr lvl="4"/>
            <a:r>
              <a:rPr lang="tr-TR" noProof="0" dirty="0" smtClean="0"/>
              <a:t>Beşinci düzey</a:t>
            </a:r>
            <a:endParaRPr lang="tr-TR" noProof="0" dirty="0"/>
          </a:p>
        </p:txBody>
      </p:sp>
      <p:sp>
        <p:nvSpPr>
          <p:cNvPr id="4" name="Veri Yer Tutucusu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Altbilgi Yer Tutucusu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E4011-B24E-48CE-A0BB-A44F6DEAB12C}" type="slidenum">
              <a:rPr lang="tr-TR" smtClean="0"/>
              <a:t>‹#›</a:t>
            </a:fld>
            <a:endParaRPr lang="tr-TR"/>
          </a:p>
        </p:txBody>
      </p:sp>
    </p:spTree>
    <p:extLst>
      <p:ext uri="{BB962C8B-B14F-4D97-AF65-F5344CB8AC3E}">
        <p14:creationId xmlns:p14="http://schemas.microsoft.com/office/powerpoint/2010/main" val="24594995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9" r:id="rId3"/>
    <p:sldLayoutId id="2147483676" r:id="rId4"/>
    <p:sldLayoutId id="2147483679" r:id="rId5"/>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9876" t="-111" r="31008"/>
          <a:stretch/>
        </p:blipFill>
        <p:spPr>
          <a:xfrm>
            <a:off x="5120640" y="-7620"/>
            <a:ext cx="4021836" cy="6868897"/>
          </a:xfrm>
          <a:prstGeom prst="rect">
            <a:avLst/>
          </a:prstGeom>
        </p:spPr>
      </p:pic>
      <p:sp>
        <p:nvSpPr>
          <p:cNvPr id="16" name="Rectangle 15"/>
          <p:cNvSpPr/>
          <p:nvPr/>
        </p:nvSpPr>
        <p:spPr>
          <a:xfrm>
            <a:off x="5128260" y="-7620"/>
            <a:ext cx="4014216" cy="6861275"/>
          </a:xfrm>
          <a:prstGeom prst="rect">
            <a:avLst/>
          </a:prstGeom>
          <a:solidFill>
            <a:srgbClr val="0EBEA9">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Metin kutusu 2"/>
          <p:cNvSpPr txBox="1"/>
          <p:nvPr/>
        </p:nvSpPr>
        <p:spPr>
          <a:xfrm>
            <a:off x="0" y="561422"/>
            <a:ext cx="5196840" cy="1631216"/>
          </a:xfrm>
          <a:prstGeom prst="rect">
            <a:avLst/>
          </a:prstGeom>
          <a:noFill/>
        </p:spPr>
        <p:txBody>
          <a:bodyPr wrap="square" rtlCol="0">
            <a:spAutoFit/>
          </a:bodyPr>
          <a:lstStyle/>
          <a:p>
            <a:pPr marL="432000"/>
            <a:r>
              <a:rPr lang="tr-TR" sz="2000" b="1" dirty="0">
                <a:solidFill>
                  <a:srgbClr val="006F51"/>
                </a:solidFill>
                <a:latin typeface="Cambria" panose="02040503050406030204" pitchFamily="18" charset="0"/>
                <a:cs typeface="Adobe Devanagari" panose="02040503050201020203" pitchFamily="18" charset="0"/>
              </a:rPr>
              <a:t>Kurumsal Yazılımların Uygulama Programlama Ara Yüzleri (API) ile Üçüncü Parti Geliştiricilere Açılmasında Kullanılacak Güvenlik Yaklaşımları: API Bankacılığı Örneği</a:t>
            </a:r>
            <a:endParaRPr lang="tr-TR" sz="2000" b="1" dirty="0" smtClean="0">
              <a:solidFill>
                <a:srgbClr val="006F51"/>
              </a:solidFill>
              <a:latin typeface="Cambria" panose="02040503050406030204" pitchFamily="18" charset="0"/>
              <a:cs typeface="Adobe Devanagari" panose="02040503050201020203"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9745" y="6395765"/>
            <a:ext cx="937894" cy="22431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943" y="6327227"/>
            <a:ext cx="1247092" cy="374128"/>
          </a:xfrm>
          <a:prstGeom prst="rect">
            <a:avLst/>
          </a:prstGeom>
        </p:spPr>
      </p:pic>
      <p:sp>
        <p:nvSpPr>
          <p:cNvPr id="9" name="Metin kutusu 3"/>
          <p:cNvSpPr txBox="1"/>
          <p:nvPr/>
        </p:nvSpPr>
        <p:spPr>
          <a:xfrm>
            <a:off x="452263" y="2536244"/>
            <a:ext cx="3064878" cy="1169551"/>
          </a:xfrm>
          <a:prstGeom prst="rect">
            <a:avLst/>
          </a:prstGeom>
          <a:noFill/>
        </p:spPr>
        <p:txBody>
          <a:bodyPr wrap="none" rtlCol="0">
            <a:spAutoFit/>
          </a:bodyPr>
          <a:lstStyle/>
          <a:p>
            <a:r>
              <a:rPr lang="tr-TR" sz="1400" b="1" dirty="0" smtClean="0">
                <a:solidFill>
                  <a:srgbClr val="006F51"/>
                </a:solidFill>
              </a:rPr>
              <a:t>Ömer YANAR</a:t>
            </a:r>
          </a:p>
          <a:p>
            <a:r>
              <a:rPr lang="tr-TR" sz="1400" b="1" dirty="0" smtClean="0">
                <a:solidFill>
                  <a:srgbClr val="006F51"/>
                </a:solidFill>
              </a:rPr>
              <a:t>Servis Yöneticisi</a:t>
            </a:r>
          </a:p>
          <a:p>
            <a:r>
              <a:rPr lang="tr-TR" sz="1400" b="1" dirty="0" smtClean="0">
                <a:solidFill>
                  <a:srgbClr val="006F51"/>
                </a:solidFill>
              </a:rPr>
              <a:t>Kuveyt Türk Katılım Bankası</a:t>
            </a:r>
            <a:endParaRPr lang="tr-TR" sz="1400" b="1" dirty="0">
              <a:solidFill>
                <a:srgbClr val="006F51"/>
              </a:solidFill>
            </a:endParaRPr>
          </a:p>
          <a:p>
            <a:r>
              <a:rPr lang="tr-TR" sz="1400" b="1" dirty="0">
                <a:solidFill>
                  <a:srgbClr val="006F51"/>
                </a:solidFill>
              </a:rPr>
              <a:t>AR-GE ve Kurumsal Mimari Müdürlüğü</a:t>
            </a:r>
          </a:p>
          <a:p>
            <a:r>
              <a:rPr lang="tr-TR" sz="1400" b="1" dirty="0" smtClean="0">
                <a:solidFill>
                  <a:srgbClr val="006F51"/>
                </a:solidFill>
              </a:rPr>
              <a:t>24</a:t>
            </a:r>
            <a:r>
              <a:rPr lang="tr-TR" sz="1400" b="1" dirty="0" smtClean="0">
                <a:solidFill>
                  <a:srgbClr val="006F51"/>
                </a:solidFill>
              </a:rPr>
              <a:t>.04.2019</a:t>
            </a:r>
            <a:endParaRPr lang="tr-TR" sz="1400" b="1" dirty="0">
              <a:solidFill>
                <a:srgbClr val="006F51"/>
              </a:solidFill>
            </a:endParaRPr>
          </a:p>
        </p:txBody>
      </p:sp>
    </p:spTree>
    <p:extLst>
      <p:ext uri="{BB962C8B-B14F-4D97-AF65-F5344CB8AC3E}">
        <p14:creationId xmlns:p14="http://schemas.microsoft.com/office/powerpoint/2010/main" val="42572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a:solidFill>
                    <a:schemeClr val="bg1"/>
                  </a:solidFill>
                </a:rPr>
                <a:t>API Ağ Geçidi (API Gateway)</a:t>
              </a: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4194944" y="1421814"/>
            <a:ext cx="4610735" cy="4572635"/>
          </a:xfrm>
          <a:prstGeom prst="rect">
            <a:avLst/>
          </a:prstGeom>
        </p:spPr>
      </p:pic>
      <p:sp>
        <p:nvSpPr>
          <p:cNvPr id="8" name="TextBox 7"/>
          <p:cNvSpPr txBox="1"/>
          <p:nvPr/>
        </p:nvSpPr>
        <p:spPr>
          <a:xfrm>
            <a:off x="664438" y="2623317"/>
            <a:ext cx="3907562" cy="1384995"/>
          </a:xfrm>
          <a:prstGeom prst="rect">
            <a:avLst/>
          </a:prstGeom>
          <a:noFill/>
        </p:spPr>
        <p:txBody>
          <a:bodyPr wrap="square" lIns="108000" rIns="36000" rtlCol="0">
            <a:spAutoFit/>
          </a:bodyPr>
          <a:lstStyle/>
          <a:p>
            <a:pPr marL="285750" indent="-285750">
              <a:lnSpc>
                <a:spcPct val="150000"/>
              </a:lnSpc>
              <a:buClr>
                <a:srgbClr val="0EBEA9"/>
              </a:buClr>
              <a:buSzPct val="125000"/>
              <a:buFont typeface="Wingdings" panose="05000000000000000000" pitchFamily="2" charset="2"/>
              <a:buChar char="ü"/>
            </a:pPr>
            <a:r>
              <a:rPr lang="tr-TR" sz="1400" dirty="0" smtClean="0">
                <a:solidFill>
                  <a:schemeClr val="tx1">
                    <a:lumMod val="65000"/>
                    <a:lumOff val="35000"/>
                  </a:schemeClr>
                </a:solidFill>
              </a:rPr>
              <a:t>İzleme (Monitoring)</a:t>
            </a:r>
            <a:endParaRPr lang="tr-TR" sz="1400" dirty="0">
              <a:solidFill>
                <a:schemeClr val="tx1">
                  <a:lumMod val="65000"/>
                  <a:lumOff val="35000"/>
                </a:schemeClr>
              </a:solidFill>
            </a:endParaRPr>
          </a:p>
          <a:p>
            <a:pPr marL="285750" indent="-285750">
              <a:lnSpc>
                <a:spcPct val="150000"/>
              </a:lnSpc>
              <a:buClr>
                <a:srgbClr val="0EBEA9"/>
              </a:buClr>
              <a:buSzPct val="125000"/>
              <a:buFont typeface="Wingdings" panose="05000000000000000000" pitchFamily="2" charset="2"/>
              <a:buChar char="ü"/>
            </a:pPr>
            <a:r>
              <a:rPr lang="tr-TR" sz="1400" dirty="0" smtClean="0">
                <a:solidFill>
                  <a:schemeClr val="tx1">
                    <a:lumMod val="65000"/>
                    <a:lumOff val="35000"/>
                  </a:schemeClr>
                </a:solidFill>
              </a:rPr>
              <a:t>Yük Dengeleme (Load Balancing)</a:t>
            </a:r>
            <a:endParaRPr lang="tr-TR" sz="1400" dirty="0">
              <a:solidFill>
                <a:schemeClr val="tx1">
                  <a:lumMod val="65000"/>
                  <a:lumOff val="35000"/>
                </a:schemeClr>
              </a:solidFill>
            </a:endParaRPr>
          </a:p>
          <a:p>
            <a:pPr marL="285750" indent="-285750">
              <a:lnSpc>
                <a:spcPct val="150000"/>
              </a:lnSpc>
              <a:buClr>
                <a:srgbClr val="0EBEA9"/>
              </a:buClr>
              <a:buSzPct val="125000"/>
              <a:buFont typeface="Wingdings" panose="05000000000000000000" pitchFamily="2" charset="2"/>
              <a:buChar char="ü"/>
            </a:pPr>
            <a:r>
              <a:rPr lang="tr-TR" sz="1400" dirty="0" smtClean="0">
                <a:solidFill>
                  <a:schemeClr val="tx1">
                    <a:lumMod val="65000"/>
                    <a:lumOff val="35000"/>
                  </a:schemeClr>
                </a:solidFill>
              </a:rPr>
              <a:t>Önbellek Yönetimi (Caching)</a:t>
            </a:r>
          </a:p>
          <a:p>
            <a:pPr marL="285750" indent="-285750">
              <a:lnSpc>
                <a:spcPct val="150000"/>
              </a:lnSpc>
              <a:buClr>
                <a:srgbClr val="0EBEA9"/>
              </a:buClr>
              <a:buSzPct val="125000"/>
              <a:buFont typeface="Wingdings" panose="05000000000000000000" pitchFamily="2" charset="2"/>
              <a:buChar char="ü"/>
            </a:pPr>
            <a:r>
              <a:rPr lang="tr-TR" sz="1400" dirty="0" smtClean="0">
                <a:solidFill>
                  <a:schemeClr val="tx1">
                    <a:lumMod val="65000"/>
                    <a:lumOff val="35000"/>
                  </a:schemeClr>
                </a:solidFill>
              </a:rPr>
              <a:t>İstek Şekillendirme  (Request Shaping</a:t>
            </a:r>
            <a:r>
              <a:rPr lang="tr-TR" sz="1400" dirty="0">
                <a:solidFill>
                  <a:schemeClr val="tx1">
                    <a:lumMod val="65000"/>
                    <a:lumOff val="35000"/>
                  </a:schemeClr>
                </a:solidFill>
              </a:rPr>
              <a:t>) </a:t>
            </a:r>
          </a:p>
        </p:txBody>
      </p:sp>
    </p:spTree>
    <p:extLst>
      <p:ext uri="{BB962C8B-B14F-4D97-AF65-F5344CB8AC3E}">
        <p14:creationId xmlns:p14="http://schemas.microsoft.com/office/powerpoint/2010/main" val="240819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a:solidFill>
                    <a:schemeClr val="bg1"/>
                  </a:solidFill>
                </a:rPr>
                <a:t>API Ağ Geçidi (API Gateway)</a:t>
              </a: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sp>
        <p:nvSpPr>
          <p:cNvPr id="8" name="TextBox 7"/>
          <p:cNvSpPr txBox="1"/>
          <p:nvPr/>
        </p:nvSpPr>
        <p:spPr>
          <a:xfrm>
            <a:off x="741542" y="2612028"/>
            <a:ext cx="8064137" cy="1711366"/>
          </a:xfrm>
          <a:prstGeom prst="rect">
            <a:avLst/>
          </a:prstGeom>
          <a:noFill/>
        </p:spPr>
        <p:txBody>
          <a:bodyPr wrap="square" lIns="108000" rIns="36000" rtlCol="0">
            <a:spAutoFit/>
          </a:bodyPr>
          <a:lstStyle/>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Verimlilik </a:t>
            </a:r>
            <a:r>
              <a:rPr lang="tr-TR" dirty="0">
                <a:solidFill>
                  <a:schemeClr val="tx1">
                    <a:lumMod val="65000"/>
                    <a:lumOff val="35000"/>
                  </a:schemeClr>
                </a:solidFill>
              </a:rPr>
              <a:t>ve Ölçeklenebilirlik (Performance and Scalability)</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Reaktif </a:t>
            </a:r>
            <a:r>
              <a:rPr lang="tr-TR" dirty="0">
                <a:solidFill>
                  <a:schemeClr val="tx1">
                    <a:lumMod val="65000"/>
                    <a:lumOff val="35000"/>
                  </a:schemeClr>
                </a:solidFill>
              </a:rPr>
              <a:t>Programlama Modeli (Reactive Programming Model)</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Servis </a:t>
            </a:r>
            <a:r>
              <a:rPr lang="tr-TR" dirty="0">
                <a:solidFill>
                  <a:schemeClr val="tx1">
                    <a:lumMod val="65000"/>
                    <a:lumOff val="35000"/>
                  </a:schemeClr>
                </a:solidFill>
              </a:rPr>
              <a:t>Çağırma ve Keşif (Service Invocation And Discovery)</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Kısmi </a:t>
            </a:r>
            <a:r>
              <a:rPr lang="tr-TR" dirty="0">
                <a:solidFill>
                  <a:schemeClr val="tx1">
                    <a:lumMod val="65000"/>
                    <a:lumOff val="35000"/>
                  </a:schemeClr>
                </a:solidFill>
              </a:rPr>
              <a:t>Arızaların Yönetimi (Handling Partial Failures)</a:t>
            </a:r>
          </a:p>
        </p:txBody>
      </p:sp>
    </p:spTree>
    <p:extLst>
      <p:ext uri="{BB962C8B-B14F-4D97-AF65-F5344CB8AC3E}">
        <p14:creationId xmlns:p14="http://schemas.microsoft.com/office/powerpoint/2010/main" val="2791932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a:solidFill>
                    <a:schemeClr val="bg1"/>
                  </a:solidFill>
                </a:rPr>
                <a:t>API Ağ Geçidi (API Gateway)</a:t>
              </a: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1691640" y="2065972"/>
            <a:ext cx="5760720" cy="2726055"/>
          </a:xfrm>
          <a:prstGeom prst="rect">
            <a:avLst/>
          </a:prstGeom>
        </p:spPr>
      </p:pic>
    </p:spTree>
    <p:extLst>
      <p:ext uri="{BB962C8B-B14F-4D97-AF65-F5344CB8AC3E}">
        <p14:creationId xmlns:p14="http://schemas.microsoft.com/office/powerpoint/2010/main" val="2262260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a:solidFill>
                    <a:schemeClr val="bg1"/>
                  </a:solidFill>
                </a:rPr>
                <a:t>API </a:t>
              </a:r>
              <a:r>
                <a:rPr lang="tr-TR" dirty="0" smtClean="0">
                  <a:solidFill>
                    <a:schemeClr val="bg1"/>
                  </a:solidFill>
                </a:rPr>
                <a:t>Market</a:t>
              </a:r>
              <a:endParaRPr lang="tr-TR" dirty="0">
                <a:solidFill>
                  <a:schemeClr val="bg1"/>
                </a:solidFill>
              </a:endParaRP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pic>
        <p:nvPicPr>
          <p:cNvPr id="3" name="Picture 2"/>
          <p:cNvPicPr>
            <a:picLocks noChangeAspect="1"/>
          </p:cNvPicPr>
          <p:nvPr/>
        </p:nvPicPr>
        <p:blipFill>
          <a:blip r:embed="rId4"/>
          <a:stretch>
            <a:fillRect/>
          </a:stretch>
        </p:blipFill>
        <p:spPr>
          <a:xfrm>
            <a:off x="622300" y="1379185"/>
            <a:ext cx="7949237" cy="4062060"/>
          </a:xfrm>
          <a:prstGeom prst="rect">
            <a:avLst/>
          </a:prstGeom>
        </p:spPr>
      </p:pic>
    </p:spTree>
    <p:extLst>
      <p:ext uri="{BB962C8B-B14F-4D97-AF65-F5344CB8AC3E}">
        <p14:creationId xmlns:p14="http://schemas.microsoft.com/office/powerpoint/2010/main" val="3054887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a:solidFill>
                    <a:schemeClr val="bg1"/>
                  </a:solidFill>
                </a:rPr>
                <a:t>API </a:t>
              </a:r>
              <a:r>
                <a:rPr lang="tr-TR" dirty="0" smtClean="0">
                  <a:solidFill>
                    <a:schemeClr val="bg1"/>
                  </a:solidFill>
                </a:rPr>
                <a:t>Market</a:t>
              </a:r>
              <a:endParaRPr lang="tr-TR" dirty="0">
                <a:solidFill>
                  <a:schemeClr val="bg1"/>
                </a:solidFill>
              </a:endParaRP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pic>
        <p:nvPicPr>
          <p:cNvPr id="2" name="Picture 1"/>
          <p:cNvPicPr>
            <a:picLocks noChangeAspect="1"/>
          </p:cNvPicPr>
          <p:nvPr/>
        </p:nvPicPr>
        <p:blipFill>
          <a:blip r:embed="rId4"/>
          <a:stretch>
            <a:fillRect/>
          </a:stretch>
        </p:blipFill>
        <p:spPr>
          <a:xfrm>
            <a:off x="1004712" y="1192204"/>
            <a:ext cx="7243056" cy="4560190"/>
          </a:xfrm>
          <a:prstGeom prst="rect">
            <a:avLst/>
          </a:prstGeom>
        </p:spPr>
      </p:pic>
    </p:spTree>
    <p:extLst>
      <p:ext uri="{BB962C8B-B14F-4D97-AF65-F5344CB8AC3E}">
        <p14:creationId xmlns:p14="http://schemas.microsoft.com/office/powerpoint/2010/main" val="1197231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a:solidFill>
                    <a:schemeClr val="bg1"/>
                  </a:solidFill>
                </a:rPr>
                <a:t>API Market</a:t>
              </a: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sp>
        <p:nvSpPr>
          <p:cNvPr id="8" name="TextBox 7"/>
          <p:cNvSpPr txBox="1"/>
          <p:nvPr/>
        </p:nvSpPr>
        <p:spPr>
          <a:xfrm>
            <a:off x="539931" y="2126606"/>
            <a:ext cx="8064137" cy="2542363"/>
          </a:xfrm>
          <a:prstGeom prst="rect">
            <a:avLst/>
          </a:prstGeom>
          <a:noFill/>
        </p:spPr>
        <p:txBody>
          <a:bodyPr wrap="square" lIns="108000" rIns="36000" rtlCol="0">
            <a:spAutoFit/>
          </a:bodyPr>
          <a:lstStyle/>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API </a:t>
            </a:r>
            <a:r>
              <a:rPr lang="tr-TR" dirty="0">
                <a:solidFill>
                  <a:schemeClr val="tx1">
                    <a:lumMod val="65000"/>
                    <a:lumOff val="35000"/>
                  </a:schemeClr>
                </a:solidFill>
              </a:rPr>
              <a:t>erişim için kayıt olma</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Tüm </a:t>
            </a:r>
            <a:r>
              <a:rPr lang="tr-TR" dirty="0">
                <a:solidFill>
                  <a:schemeClr val="tx1">
                    <a:lumMod val="65000"/>
                    <a:lumOff val="35000"/>
                  </a:schemeClr>
                </a:solidFill>
              </a:rPr>
              <a:t>API operasyonlarının nasıl yapılacağı konusunda güncel dokümanlara ulaşma</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Portal </a:t>
            </a:r>
            <a:r>
              <a:rPr lang="tr-TR" dirty="0">
                <a:solidFill>
                  <a:schemeClr val="tx1">
                    <a:lumMod val="65000"/>
                    <a:lumOff val="35000"/>
                  </a:schemeClr>
                </a:solidFill>
              </a:rPr>
              <a:t>üzerinde API testleri yapabilme</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API </a:t>
            </a:r>
            <a:r>
              <a:rPr lang="tr-TR" dirty="0">
                <a:solidFill>
                  <a:schemeClr val="tx1">
                    <a:lumMod val="65000"/>
                    <a:lumOff val="35000"/>
                  </a:schemeClr>
                </a:solidFill>
              </a:rPr>
              <a:t>kullanımı örnek kodları (SDK da olabilir)</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Geliştiricilerin </a:t>
            </a:r>
            <a:r>
              <a:rPr lang="tr-TR" dirty="0">
                <a:solidFill>
                  <a:schemeClr val="tx1">
                    <a:lumMod val="65000"/>
                    <a:lumOff val="35000"/>
                  </a:schemeClr>
                </a:solidFill>
              </a:rPr>
              <a:t>soru sorup, paylaşım yapabileceği online forumlar</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API </a:t>
            </a:r>
            <a:r>
              <a:rPr lang="tr-TR" dirty="0">
                <a:solidFill>
                  <a:schemeClr val="tx1">
                    <a:lumMod val="65000"/>
                    <a:lumOff val="35000"/>
                  </a:schemeClr>
                </a:solidFill>
              </a:rPr>
              <a:t>kullanımlarını izleme</a:t>
            </a:r>
          </a:p>
        </p:txBody>
      </p:sp>
    </p:spTree>
    <p:extLst>
      <p:ext uri="{BB962C8B-B14F-4D97-AF65-F5344CB8AC3E}">
        <p14:creationId xmlns:p14="http://schemas.microsoft.com/office/powerpoint/2010/main" val="4035814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10561" r="543"/>
          <a:stretch/>
        </p:blipFill>
        <p:spPr>
          <a:xfrm>
            <a:off x="-7620" y="0"/>
            <a:ext cx="9151620" cy="6863139"/>
          </a:xfrm>
          <a:prstGeom prst="rect">
            <a:avLst/>
          </a:prstGeom>
        </p:spPr>
      </p:pic>
      <p:sp>
        <p:nvSpPr>
          <p:cNvPr id="15" name="Rectangle 14"/>
          <p:cNvSpPr/>
          <p:nvPr/>
        </p:nvSpPr>
        <p:spPr>
          <a:xfrm>
            <a:off x="0" y="0"/>
            <a:ext cx="5506720" cy="3149111"/>
          </a:xfrm>
          <a:prstGeom prst="rect">
            <a:avLst/>
          </a:prstGeom>
          <a:solidFill>
            <a:srgbClr val="006F5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3641" y="6229687"/>
            <a:ext cx="1395239" cy="418572"/>
          </a:xfrm>
          <a:prstGeom prst="rect">
            <a:avLst/>
          </a:prstGeom>
        </p:spPr>
      </p:pic>
      <p:sp>
        <p:nvSpPr>
          <p:cNvPr id="23" name="Subtitle 2"/>
          <p:cNvSpPr txBox="1">
            <a:spLocks/>
          </p:cNvSpPr>
          <p:nvPr/>
        </p:nvSpPr>
        <p:spPr>
          <a:xfrm>
            <a:off x="454269" y="500928"/>
            <a:ext cx="4990942" cy="1316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spcBef>
                <a:spcPts val="0"/>
              </a:spcBef>
              <a:buNone/>
            </a:pPr>
            <a:r>
              <a:rPr lang="tr-TR" sz="5400" b="1" spc="-150" dirty="0" smtClean="0">
                <a:solidFill>
                  <a:schemeClr val="bg1"/>
                </a:solidFill>
                <a:latin typeface="Cambria" panose="02040503050406030204" pitchFamily="18" charset="0"/>
                <a:ea typeface="Franchise" pitchFamily="49" charset="0"/>
              </a:rPr>
              <a:t>Örnek</a:t>
            </a:r>
            <a:endParaRPr lang="tr-TR" sz="5400" b="1" spc="-150" dirty="0" smtClean="0">
              <a:solidFill>
                <a:schemeClr val="bg1"/>
              </a:solidFill>
              <a:latin typeface="Cambria" panose="02040503050406030204" pitchFamily="18" charset="0"/>
              <a:ea typeface="Franchise" pitchFamily="49" charset="0"/>
            </a:endParaRPr>
          </a:p>
          <a:p>
            <a:pPr marL="0" indent="0">
              <a:lnSpc>
                <a:spcPct val="80000"/>
              </a:lnSpc>
              <a:spcBef>
                <a:spcPts val="0"/>
              </a:spcBef>
              <a:buNone/>
            </a:pPr>
            <a:r>
              <a:rPr lang="tr-TR" sz="5400" b="1" spc="-150" dirty="0" smtClean="0">
                <a:solidFill>
                  <a:srgbClr val="FFC000"/>
                </a:solidFill>
                <a:latin typeface="Cambria" panose="02040503050406030204" pitchFamily="18" charset="0"/>
                <a:ea typeface="Franchise" pitchFamily="49" charset="0"/>
              </a:rPr>
              <a:t>Uygulama</a:t>
            </a:r>
            <a:endParaRPr lang="en-US" sz="5400" b="1" spc="-150" dirty="0" smtClean="0">
              <a:solidFill>
                <a:srgbClr val="FFC000"/>
              </a:solidFill>
              <a:latin typeface="Cambria" panose="02040503050406030204" pitchFamily="18" charset="0"/>
              <a:ea typeface="Franchise" pitchFamily="49" charset="0"/>
            </a:endParaRPr>
          </a:p>
        </p:txBody>
      </p:sp>
    </p:spTree>
    <p:extLst>
      <p:ext uri="{BB962C8B-B14F-4D97-AF65-F5344CB8AC3E}">
        <p14:creationId xmlns:p14="http://schemas.microsoft.com/office/powerpoint/2010/main" val="4292515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smtClean="0">
                  <a:solidFill>
                    <a:schemeClr val="bg1"/>
                  </a:solidFill>
                </a:rPr>
                <a:t>Örnek Uygulama</a:t>
              </a:r>
              <a:endParaRPr lang="tr-TR" dirty="0">
                <a:solidFill>
                  <a:schemeClr val="bg1"/>
                </a:solidFill>
              </a:endParaRP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1691640" y="1710372"/>
            <a:ext cx="5760720" cy="3437255"/>
          </a:xfrm>
          <a:prstGeom prst="rect">
            <a:avLst/>
          </a:prstGeom>
        </p:spPr>
      </p:pic>
    </p:spTree>
    <p:extLst>
      <p:ext uri="{BB962C8B-B14F-4D97-AF65-F5344CB8AC3E}">
        <p14:creationId xmlns:p14="http://schemas.microsoft.com/office/powerpoint/2010/main" val="3251180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smtClean="0">
                  <a:solidFill>
                    <a:schemeClr val="bg1"/>
                  </a:solidFill>
                </a:rPr>
                <a:t>Örnek Uygulama</a:t>
              </a:r>
              <a:endParaRPr lang="tr-TR" dirty="0">
                <a:solidFill>
                  <a:schemeClr val="bg1"/>
                </a:solidFill>
              </a:endParaRP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306" y="1208104"/>
            <a:ext cx="8430373" cy="4576875"/>
          </a:xfrm>
          <a:prstGeom prst="rect">
            <a:avLst/>
          </a:prstGeom>
        </p:spPr>
      </p:pic>
    </p:spTree>
    <p:extLst>
      <p:ext uri="{BB962C8B-B14F-4D97-AF65-F5344CB8AC3E}">
        <p14:creationId xmlns:p14="http://schemas.microsoft.com/office/powerpoint/2010/main" val="3218830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9876" t="-111" r="31008"/>
          <a:stretch/>
        </p:blipFill>
        <p:spPr>
          <a:xfrm>
            <a:off x="5120640" y="-7620"/>
            <a:ext cx="4021836" cy="6868897"/>
          </a:xfrm>
          <a:prstGeom prst="rect">
            <a:avLst/>
          </a:prstGeom>
        </p:spPr>
      </p:pic>
      <p:sp>
        <p:nvSpPr>
          <p:cNvPr id="16" name="Rectangle 15"/>
          <p:cNvSpPr/>
          <p:nvPr/>
        </p:nvSpPr>
        <p:spPr>
          <a:xfrm>
            <a:off x="5128260" y="-7620"/>
            <a:ext cx="4014216" cy="6861275"/>
          </a:xfrm>
          <a:prstGeom prst="rect">
            <a:avLst/>
          </a:prstGeom>
          <a:solidFill>
            <a:srgbClr val="0EBEA9">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Metin kutusu 2"/>
          <p:cNvSpPr txBox="1"/>
          <p:nvPr/>
        </p:nvSpPr>
        <p:spPr>
          <a:xfrm>
            <a:off x="0" y="3106616"/>
            <a:ext cx="5196840" cy="632802"/>
          </a:xfrm>
          <a:prstGeom prst="rect">
            <a:avLst/>
          </a:prstGeom>
          <a:noFill/>
        </p:spPr>
        <p:txBody>
          <a:bodyPr wrap="square" rtlCol="0">
            <a:spAutoFit/>
          </a:bodyPr>
          <a:lstStyle/>
          <a:p>
            <a:pPr marL="432000">
              <a:lnSpc>
                <a:spcPts val="3800"/>
              </a:lnSpc>
            </a:pPr>
            <a:r>
              <a:rPr lang="tr-TR" sz="6000" b="1" dirty="0" smtClean="0">
                <a:solidFill>
                  <a:srgbClr val="006F51"/>
                </a:solidFill>
                <a:latin typeface="Cambria" panose="02040503050406030204" pitchFamily="18" charset="0"/>
                <a:cs typeface="Adobe Devanagari" panose="02040503050201020203" pitchFamily="18" charset="0"/>
              </a:rPr>
              <a:t>Teşekkürler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9745" y="6395765"/>
            <a:ext cx="937894" cy="22431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943" y="6327227"/>
            <a:ext cx="1247092" cy="374128"/>
          </a:xfrm>
          <a:prstGeom prst="rect">
            <a:avLst/>
          </a:prstGeom>
        </p:spPr>
      </p:pic>
    </p:spTree>
    <p:extLst>
      <p:ext uri="{BB962C8B-B14F-4D97-AF65-F5344CB8AC3E}">
        <p14:creationId xmlns:p14="http://schemas.microsoft.com/office/powerpoint/2010/main" val="3084157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Название 1"/>
          <p:cNvSpPr txBox="1">
            <a:spLocks/>
          </p:cNvSpPr>
          <p:nvPr/>
        </p:nvSpPr>
        <p:spPr>
          <a:xfrm>
            <a:off x="1210464" y="1058312"/>
            <a:ext cx="3729704" cy="274622"/>
          </a:xfrm>
          <a:prstGeom prst="rect">
            <a:avLst/>
          </a:prstGeom>
        </p:spPr>
        <p:txBody>
          <a:bodyPr vert="horz" lIns="121886" tIns="60943" rIns="121886" bIns="60943" rtlCol="0" anchor="ctr">
            <a:noAutofit/>
          </a:bodyPr>
          <a:lstStyle>
            <a:lvl1pPr algn="ctr" defTabSz="2438522" rtl="0" eaLnBrk="1" latinLnBrk="0" hangingPunct="1">
              <a:spcBef>
                <a:spcPct val="0"/>
              </a:spcBef>
              <a:buNone/>
              <a:defRPr sz="11700" kern="1200">
                <a:solidFill>
                  <a:schemeClr val="tx1"/>
                </a:solidFill>
                <a:latin typeface="+mj-lt"/>
                <a:ea typeface="+mj-ea"/>
                <a:cs typeface="+mj-cs"/>
              </a:defRPr>
            </a:lvl1pPr>
          </a:lstStyle>
          <a:p>
            <a:pPr algn="just"/>
            <a:r>
              <a:rPr lang="tr-TR" sz="1800" dirty="0" smtClean="0">
                <a:solidFill>
                  <a:schemeClr val="tx1">
                    <a:lumMod val="75000"/>
                    <a:lumOff val="25000"/>
                  </a:schemeClr>
                </a:solidFill>
                <a:latin typeface="+mn-lt"/>
                <a:cs typeface="Calibri"/>
              </a:rPr>
              <a:t>Entegrasyon İhtiyacı </a:t>
            </a:r>
            <a:r>
              <a:rPr lang="tr-TR" sz="1800" dirty="0">
                <a:solidFill>
                  <a:schemeClr val="tx1">
                    <a:lumMod val="75000"/>
                    <a:lumOff val="25000"/>
                  </a:schemeClr>
                </a:solidFill>
                <a:latin typeface="+mn-lt"/>
                <a:cs typeface="Calibri"/>
              </a:rPr>
              <a:t>ve Zorlukları</a:t>
            </a:r>
            <a:endParaRPr lang="en-US" sz="1800" dirty="0">
              <a:solidFill>
                <a:schemeClr val="tx1">
                  <a:lumMod val="75000"/>
                  <a:lumOff val="25000"/>
                </a:schemeClr>
              </a:solidFill>
              <a:latin typeface="+mn-lt"/>
              <a:cs typeface="Calibri"/>
            </a:endParaRPr>
          </a:p>
        </p:txBody>
      </p:sp>
      <p:sp>
        <p:nvSpPr>
          <p:cNvPr id="25" name="Название 1"/>
          <p:cNvSpPr txBox="1">
            <a:spLocks/>
          </p:cNvSpPr>
          <p:nvPr/>
        </p:nvSpPr>
        <p:spPr>
          <a:xfrm>
            <a:off x="1225027" y="2322929"/>
            <a:ext cx="4665027" cy="219493"/>
          </a:xfrm>
          <a:prstGeom prst="rect">
            <a:avLst/>
          </a:prstGeom>
        </p:spPr>
        <p:txBody>
          <a:bodyPr vert="horz" lIns="121886" tIns="60943" rIns="121886" bIns="60943" rtlCol="0" anchor="ctr">
            <a:noAutofit/>
          </a:bodyPr>
          <a:lstStyle>
            <a:lvl1pPr algn="ctr" defTabSz="2438522" rtl="0" eaLnBrk="1" latinLnBrk="0" hangingPunct="1">
              <a:spcBef>
                <a:spcPct val="0"/>
              </a:spcBef>
              <a:buNone/>
              <a:defRPr sz="11700" kern="1200">
                <a:solidFill>
                  <a:schemeClr val="tx1"/>
                </a:solidFill>
                <a:latin typeface="+mj-lt"/>
                <a:ea typeface="+mj-ea"/>
                <a:cs typeface="+mj-cs"/>
              </a:defRPr>
            </a:lvl1pPr>
          </a:lstStyle>
          <a:p>
            <a:pPr algn="just"/>
            <a:r>
              <a:rPr lang="tr-TR" sz="1800" dirty="0" smtClean="0">
                <a:solidFill>
                  <a:schemeClr val="tx1">
                    <a:lumMod val="75000"/>
                    <a:lumOff val="25000"/>
                  </a:schemeClr>
                </a:solidFill>
                <a:latin typeface="+mn-lt"/>
                <a:cs typeface="Calibri"/>
              </a:rPr>
              <a:t>Kimlik Sunucusu (Identity Server)</a:t>
            </a:r>
            <a:endParaRPr lang="tr-TR" sz="1800" dirty="0">
              <a:solidFill>
                <a:schemeClr val="tx1">
                  <a:lumMod val="75000"/>
                  <a:lumOff val="25000"/>
                </a:schemeClr>
              </a:solidFill>
              <a:latin typeface="+mn-lt"/>
              <a:cs typeface="Calibri"/>
            </a:endParaRPr>
          </a:p>
        </p:txBody>
      </p:sp>
      <p:sp>
        <p:nvSpPr>
          <p:cNvPr id="26" name="Название 1"/>
          <p:cNvSpPr txBox="1">
            <a:spLocks/>
          </p:cNvSpPr>
          <p:nvPr/>
        </p:nvSpPr>
        <p:spPr>
          <a:xfrm>
            <a:off x="1234213" y="4043679"/>
            <a:ext cx="4679590" cy="277805"/>
          </a:xfrm>
          <a:prstGeom prst="rect">
            <a:avLst/>
          </a:prstGeom>
        </p:spPr>
        <p:txBody>
          <a:bodyPr vert="horz" lIns="121886" tIns="60943" rIns="121886" bIns="60943" rtlCol="0" anchor="ctr">
            <a:noAutofit/>
          </a:bodyPr>
          <a:lstStyle>
            <a:lvl1pPr algn="ctr" defTabSz="2438522" rtl="0" eaLnBrk="1" latinLnBrk="0" hangingPunct="1">
              <a:spcBef>
                <a:spcPct val="0"/>
              </a:spcBef>
              <a:buNone/>
              <a:defRPr sz="11700" kern="1200">
                <a:solidFill>
                  <a:schemeClr val="tx1"/>
                </a:solidFill>
                <a:latin typeface="+mj-lt"/>
                <a:ea typeface="+mj-ea"/>
                <a:cs typeface="+mj-cs"/>
              </a:defRPr>
            </a:lvl1pPr>
          </a:lstStyle>
          <a:p>
            <a:pPr algn="just"/>
            <a:r>
              <a:rPr lang="tr-TR" sz="1800" dirty="0" smtClean="0">
                <a:solidFill>
                  <a:schemeClr val="tx1">
                    <a:lumMod val="75000"/>
                    <a:lumOff val="25000"/>
                  </a:schemeClr>
                </a:solidFill>
                <a:latin typeface="+mn-lt"/>
                <a:cs typeface="Calibri"/>
              </a:rPr>
              <a:t>Örnek Uygulama</a:t>
            </a:r>
            <a:endParaRPr lang="en-US" sz="1800" dirty="0">
              <a:solidFill>
                <a:schemeClr val="tx1">
                  <a:lumMod val="75000"/>
                  <a:lumOff val="25000"/>
                </a:schemeClr>
              </a:solidFill>
              <a:latin typeface="+mn-lt"/>
              <a:cs typeface="Calibri"/>
            </a:endParaRPr>
          </a:p>
        </p:txBody>
      </p:sp>
      <p:grpSp>
        <p:nvGrpSpPr>
          <p:cNvPr id="37" name="Group 36"/>
          <p:cNvGrpSpPr/>
          <p:nvPr/>
        </p:nvGrpSpPr>
        <p:grpSpPr>
          <a:xfrm>
            <a:off x="0" y="1660"/>
            <a:ext cx="9144000" cy="621506"/>
            <a:chOff x="0" y="1660"/>
            <a:chExt cx="9144000" cy="621506"/>
          </a:xfrm>
        </p:grpSpPr>
        <p:sp>
          <p:nvSpPr>
            <p:cNvPr id="38" name="Rectangle 37"/>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9" name="TextBox 38"/>
            <p:cNvSpPr txBox="1"/>
            <p:nvPr/>
          </p:nvSpPr>
          <p:spPr>
            <a:xfrm>
              <a:off x="287382" y="135367"/>
              <a:ext cx="7015943" cy="369332"/>
            </a:xfrm>
            <a:prstGeom prst="rect">
              <a:avLst/>
            </a:prstGeom>
          </p:spPr>
          <p:txBody>
            <a:bodyPr wrap="square" rtlCol="0">
              <a:spAutoFit/>
            </a:bodyPr>
            <a:lstStyle/>
            <a:p>
              <a:r>
                <a:rPr lang="tr-TR" dirty="0" smtClean="0">
                  <a:solidFill>
                    <a:schemeClr val="bg1"/>
                  </a:solidFill>
                </a:rPr>
                <a:t>İçerik</a:t>
              </a:r>
            </a:p>
          </p:txBody>
        </p:sp>
        <p:pic>
          <p:nvPicPr>
            <p:cNvPr id="40"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grpSp>
        <p:nvGrpSpPr>
          <p:cNvPr id="44" name="Group 43"/>
          <p:cNvGrpSpPr/>
          <p:nvPr/>
        </p:nvGrpSpPr>
        <p:grpSpPr>
          <a:xfrm>
            <a:off x="416476" y="993457"/>
            <a:ext cx="725496" cy="396147"/>
            <a:chOff x="3447299" y="2196680"/>
            <a:chExt cx="725496" cy="396147"/>
          </a:xfrm>
        </p:grpSpPr>
        <p:sp>
          <p:nvSpPr>
            <p:cNvPr id="45" name="Pentagon 44"/>
            <p:cNvSpPr/>
            <p:nvPr/>
          </p:nvSpPr>
          <p:spPr>
            <a:xfrm>
              <a:off x="3581855" y="2204865"/>
              <a:ext cx="590940" cy="387962"/>
            </a:xfrm>
            <a:prstGeom prst="homePlate">
              <a:avLst>
                <a:gd name="adj" fmla="val 32814"/>
              </a:avLst>
            </a:prstGeom>
            <a:solidFill>
              <a:srgbClr val="D14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46" name="Pentagon 45"/>
            <p:cNvSpPr/>
            <p:nvPr/>
          </p:nvSpPr>
          <p:spPr>
            <a:xfrm>
              <a:off x="3447299" y="2204865"/>
              <a:ext cx="566117" cy="387962"/>
            </a:xfrm>
            <a:prstGeom prst="homePlate">
              <a:avLst>
                <a:gd name="adj" fmla="val 2509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47" name="Subtitle 2"/>
            <p:cNvSpPr txBox="1">
              <a:spLocks/>
            </p:cNvSpPr>
            <p:nvPr/>
          </p:nvSpPr>
          <p:spPr>
            <a:xfrm>
              <a:off x="3513363" y="2196680"/>
              <a:ext cx="517581" cy="3933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spc="-150" dirty="0" smtClean="0">
                  <a:solidFill>
                    <a:schemeClr val="bg1"/>
                  </a:solidFill>
                  <a:latin typeface="Cambria" panose="02040503050406030204" pitchFamily="18" charset="0"/>
                  <a:ea typeface="Franchise" pitchFamily="49" charset="0"/>
                </a:rPr>
                <a:t>1.</a:t>
              </a:r>
            </a:p>
          </p:txBody>
        </p:sp>
      </p:grpSp>
      <p:grpSp>
        <p:nvGrpSpPr>
          <p:cNvPr id="49" name="Group 48"/>
          <p:cNvGrpSpPr/>
          <p:nvPr/>
        </p:nvGrpSpPr>
        <p:grpSpPr>
          <a:xfrm>
            <a:off x="416476" y="2236014"/>
            <a:ext cx="725496" cy="393324"/>
            <a:chOff x="3447299" y="2201511"/>
            <a:chExt cx="725496" cy="393324"/>
          </a:xfrm>
        </p:grpSpPr>
        <p:sp>
          <p:nvSpPr>
            <p:cNvPr id="50" name="Pentagon 49"/>
            <p:cNvSpPr/>
            <p:nvPr/>
          </p:nvSpPr>
          <p:spPr>
            <a:xfrm>
              <a:off x="3581855" y="2204865"/>
              <a:ext cx="590940" cy="387962"/>
            </a:xfrm>
            <a:prstGeom prst="homePlate">
              <a:avLst>
                <a:gd name="adj" fmla="val 32814"/>
              </a:avLst>
            </a:prstGeom>
            <a:solidFill>
              <a:srgbClr val="0EB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51" name="Pentagon 50"/>
            <p:cNvSpPr/>
            <p:nvPr/>
          </p:nvSpPr>
          <p:spPr>
            <a:xfrm>
              <a:off x="3447299" y="2204865"/>
              <a:ext cx="566117" cy="387962"/>
            </a:xfrm>
            <a:prstGeom prst="homePlate">
              <a:avLst>
                <a:gd name="adj" fmla="val 2509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52" name="Subtitle 2"/>
            <p:cNvSpPr txBox="1">
              <a:spLocks/>
            </p:cNvSpPr>
            <p:nvPr/>
          </p:nvSpPr>
          <p:spPr>
            <a:xfrm>
              <a:off x="3543257" y="2201511"/>
              <a:ext cx="517581" cy="3933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spc="-150" dirty="0" smtClean="0">
                  <a:solidFill>
                    <a:schemeClr val="bg1"/>
                  </a:solidFill>
                  <a:latin typeface="Cambria" panose="02040503050406030204" pitchFamily="18" charset="0"/>
                  <a:ea typeface="Franchise" pitchFamily="49" charset="0"/>
                </a:rPr>
                <a:t>3.</a:t>
              </a:r>
            </a:p>
          </p:txBody>
        </p:sp>
      </p:grpSp>
      <p:grpSp>
        <p:nvGrpSpPr>
          <p:cNvPr id="54" name="Group 53"/>
          <p:cNvGrpSpPr/>
          <p:nvPr/>
        </p:nvGrpSpPr>
        <p:grpSpPr>
          <a:xfrm>
            <a:off x="416476" y="1608606"/>
            <a:ext cx="725496" cy="399861"/>
            <a:chOff x="3447299" y="2192966"/>
            <a:chExt cx="725496" cy="399861"/>
          </a:xfrm>
        </p:grpSpPr>
        <p:sp>
          <p:nvSpPr>
            <p:cNvPr id="55" name="Pentagon 54"/>
            <p:cNvSpPr/>
            <p:nvPr/>
          </p:nvSpPr>
          <p:spPr>
            <a:xfrm>
              <a:off x="3581855" y="2204865"/>
              <a:ext cx="590940" cy="387962"/>
            </a:xfrm>
            <a:prstGeom prst="homePlate">
              <a:avLst>
                <a:gd name="adj" fmla="val 32814"/>
              </a:avLst>
            </a:prstGeom>
            <a:solidFill>
              <a:srgbClr val="F5C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56" name="Pentagon 55"/>
            <p:cNvSpPr/>
            <p:nvPr/>
          </p:nvSpPr>
          <p:spPr>
            <a:xfrm>
              <a:off x="3447299" y="2204865"/>
              <a:ext cx="566117" cy="387962"/>
            </a:xfrm>
            <a:prstGeom prst="homePlate">
              <a:avLst>
                <a:gd name="adj" fmla="val 2509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57" name="Subtitle 2"/>
            <p:cNvSpPr txBox="1">
              <a:spLocks/>
            </p:cNvSpPr>
            <p:nvPr/>
          </p:nvSpPr>
          <p:spPr>
            <a:xfrm>
              <a:off x="3529523" y="2192966"/>
              <a:ext cx="517581" cy="3933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spc="-150" dirty="0" smtClean="0">
                  <a:solidFill>
                    <a:schemeClr val="bg1"/>
                  </a:solidFill>
                  <a:latin typeface="Cambria" panose="02040503050406030204" pitchFamily="18" charset="0"/>
                  <a:ea typeface="Franchise" pitchFamily="49" charset="0"/>
                </a:rPr>
                <a:t>2.</a:t>
              </a:r>
            </a:p>
          </p:txBody>
        </p:sp>
      </p:grpSp>
      <p:grpSp>
        <p:nvGrpSpPr>
          <p:cNvPr id="59" name="Group 58"/>
          <p:cNvGrpSpPr/>
          <p:nvPr/>
        </p:nvGrpSpPr>
        <p:grpSpPr>
          <a:xfrm>
            <a:off x="436431" y="2824442"/>
            <a:ext cx="725496" cy="397340"/>
            <a:chOff x="3447299" y="2195487"/>
            <a:chExt cx="725496" cy="397340"/>
          </a:xfrm>
        </p:grpSpPr>
        <p:sp>
          <p:nvSpPr>
            <p:cNvPr id="60" name="Pentagon 59"/>
            <p:cNvSpPr/>
            <p:nvPr/>
          </p:nvSpPr>
          <p:spPr>
            <a:xfrm>
              <a:off x="3581855" y="2204865"/>
              <a:ext cx="590940" cy="387962"/>
            </a:xfrm>
            <a:prstGeom prst="homePlate">
              <a:avLst>
                <a:gd name="adj" fmla="val 32814"/>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61" name="Pentagon 60"/>
            <p:cNvSpPr/>
            <p:nvPr/>
          </p:nvSpPr>
          <p:spPr>
            <a:xfrm>
              <a:off x="3447299" y="2204865"/>
              <a:ext cx="566117" cy="387962"/>
            </a:xfrm>
            <a:prstGeom prst="homePlate">
              <a:avLst>
                <a:gd name="adj" fmla="val 2509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62" name="Subtitle 2"/>
            <p:cNvSpPr txBox="1">
              <a:spLocks/>
            </p:cNvSpPr>
            <p:nvPr/>
          </p:nvSpPr>
          <p:spPr>
            <a:xfrm>
              <a:off x="3523302" y="2195487"/>
              <a:ext cx="517581" cy="3933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spc="-150" dirty="0" smtClean="0">
                  <a:solidFill>
                    <a:schemeClr val="bg1"/>
                  </a:solidFill>
                  <a:latin typeface="Cambria" panose="02040503050406030204" pitchFamily="18" charset="0"/>
                  <a:ea typeface="Franchise" pitchFamily="49" charset="0"/>
                </a:rPr>
                <a:t>4.</a:t>
              </a:r>
            </a:p>
          </p:txBody>
        </p:sp>
      </p:grpSp>
      <p:grpSp>
        <p:nvGrpSpPr>
          <p:cNvPr id="64" name="Group 63"/>
          <p:cNvGrpSpPr/>
          <p:nvPr/>
        </p:nvGrpSpPr>
        <p:grpSpPr>
          <a:xfrm>
            <a:off x="416476" y="3380767"/>
            <a:ext cx="725496" cy="401344"/>
            <a:chOff x="3447299" y="2191483"/>
            <a:chExt cx="725496" cy="401344"/>
          </a:xfrm>
        </p:grpSpPr>
        <p:sp>
          <p:nvSpPr>
            <p:cNvPr id="65" name="Pentagon 64"/>
            <p:cNvSpPr/>
            <p:nvPr/>
          </p:nvSpPr>
          <p:spPr>
            <a:xfrm>
              <a:off x="3581855" y="2204865"/>
              <a:ext cx="590940" cy="387962"/>
            </a:xfrm>
            <a:prstGeom prst="homePlate">
              <a:avLst>
                <a:gd name="adj" fmla="val 32814"/>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66" name="Pentagon 65"/>
            <p:cNvSpPr/>
            <p:nvPr/>
          </p:nvSpPr>
          <p:spPr>
            <a:xfrm>
              <a:off x="3447299" y="2204865"/>
              <a:ext cx="566117" cy="387962"/>
            </a:xfrm>
            <a:prstGeom prst="homePlate">
              <a:avLst>
                <a:gd name="adj" fmla="val 2509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67" name="Subtitle 2"/>
            <p:cNvSpPr txBox="1">
              <a:spLocks/>
            </p:cNvSpPr>
            <p:nvPr/>
          </p:nvSpPr>
          <p:spPr>
            <a:xfrm>
              <a:off x="3529523" y="2191483"/>
              <a:ext cx="517581" cy="3933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1800" b="1" spc="-150" dirty="0" smtClean="0">
                  <a:solidFill>
                    <a:schemeClr val="bg1"/>
                  </a:solidFill>
                  <a:latin typeface="Cambria" panose="02040503050406030204" pitchFamily="18" charset="0"/>
                  <a:ea typeface="Franchise" pitchFamily="49" charset="0"/>
                </a:rPr>
                <a:t>5</a:t>
              </a:r>
              <a:r>
                <a:rPr lang="en-US" sz="1800" b="1" spc="-150" dirty="0" smtClean="0">
                  <a:solidFill>
                    <a:schemeClr val="bg1"/>
                  </a:solidFill>
                  <a:latin typeface="Cambria" panose="02040503050406030204" pitchFamily="18" charset="0"/>
                  <a:ea typeface="Franchise" pitchFamily="49" charset="0"/>
                </a:rPr>
                <a:t>.</a:t>
              </a:r>
            </a:p>
          </p:txBody>
        </p:sp>
      </p:grpSp>
      <p:grpSp>
        <p:nvGrpSpPr>
          <p:cNvPr id="68" name="Group 67"/>
          <p:cNvGrpSpPr/>
          <p:nvPr/>
        </p:nvGrpSpPr>
        <p:grpSpPr>
          <a:xfrm>
            <a:off x="436431" y="3976702"/>
            <a:ext cx="725496" cy="399861"/>
            <a:chOff x="3447299" y="2192966"/>
            <a:chExt cx="725496" cy="399861"/>
          </a:xfrm>
        </p:grpSpPr>
        <p:sp>
          <p:nvSpPr>
            <p:cNvPr id="69" name="Pentagon 68"/>
            <p:cNvSpPr/>
            <p:nvPr/>
          </p:nvSpPr>
          <p:spPr>
            <a:xfrm>
              <a:off x="3581855" y="2204865"/>
              <a:ext cx="590940" cy="387962"/>
            </a:xfrm>
            <a:prstGeom prst="homePlate">
              <a:avLst>
                <a:gd name="adj" fmla="val 32814"/>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70" name="Pentagon 69"/>
            <p:cNvSpPr/>
            <p:nvPr/>
          </p:nvSpPr>
          <p:spPr>
            <a:xfrm>
              <a:off x="3447299" y="2204865"/>
              <a:ext cx="566117" cy="387962"/>
            </a:xfrm>
            <a:prstGeom prst="homePlate">
              <a:avLst>
                <a:gd name="adj" fmla="val 2509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71" name="Subtitle 2"/>
            <p:cNvSpPr txBox="1">
              <a:spLocks/>
            </p:cNvSpPr>
            <p:nvPr/>
          </p:nvSpPr>
          <p:spPr>
            <a:xfrm>
              <a:off x="3509569" y="2192966"/>
              <a:ext cx="517581" cy="3933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1800" b="1" spc="-150" dirty="0" smtClean="0">
                  <a:solidFill>
                    <a:schemeClr val="bg1"/>
                  </a:solidFill>
                  <a:latin typeface="Cambria" panose="02040503050406030204" pitchFamily="18" charset="0"/>
                  <a:ea typeface="Franchise" pitchFamily="49" charset="0"/>
                </a:rPr>
                <a:t>6</a:t>
              </a:r>
              <a:r>
                <a:rPr lang="en-US" sz="1800" b="1" spc="-150" dirty="0" smtClean="0">
                  <a:solidFill>
                    <a:schemeClr val="bg1"/>
                  </a:solidFill>
                  <a:latin typeface="Cambria" panose="02040503050406030204" pitchFamily="18" charset="0"/>
                  <a:ea typeface="Franchise" pitchFamily="49" charset="0"/>
                </a:rPr>
                <a:t>.</a:t>
              </a:r>
            </a:p>
          </p:txBody>
        </p:sp>
      </p:grpSp>
      <p:sp>
        <p:nvSpPr>
          <p:cNvPr id="36" name="Название 1"/>
          <p:cNvSpPr txBox="1">
            <a:spLocks/>
          </p:cNvSpPr>
          <p:nvPr/>
        </p:nvSpPr>
        <p:spPr>
          <a:xfrm>
            <a:off x="1220480" y="2888898"/>
            <a:ext cx="4440693" cy="277805"/>
          </a:xfrm>
          <a:prstGeom prst="rect">
            <a:avLst/>
          </a:prstGeom>
        </p:spPr>
        <p:txBody>
          <a:bodyPr vert="horz" lIns="121886" tIns="60943" rIns="121886" bIns="60943" rtlCol="0" anchor="ctr">
            <a:noAutofit/>
          </a:bodyPr>
          <a:lstStyle>
            <a:lvl1pPr algn="ctr" defTabSz="2438522" rtl="0" eaLnBrk="1" latinLnBrk="0" hangingPunct="1">
              <a:spcBef>
                <a:spcPct val="0"/>
              </a:spcBef>
              <a:buNone/>
              <a:defRPr sz="11700" kern="1200">
                <a:solidFill>
                  <a:schemeClr val="tx1"/>
                </a:solidFill>
                <a:latin typeface="+mj-lt"/>
                <a:ea typeface="+mj-ea"/>
                <a:cs typeface="+mj-cs"/>
              </a:defRPr>
            </a:lvl1pPr>
          </a:lstStyle>
          <a:p>
            <a:pPr algn="just"/>
            <a:r>
              <a:rPr lang="tr-TR" sz="1800" dirty="0" smtClean="0">
                <a:solidFill>
                  <a:schemeClr val="tx1">
                    <a:lumMod val="75000"/>
                    <a:lumOff val="25000"/>
                  </a:schemeClr>
                </a:solidFill>
                <a:latin typeface="+mn-lt"/>
                <a:cs typeface="Calibri"/>
              </a:rPr>
              <a:t>API Ağ Geçidi (API Gateway)</a:t>
            </a:r>
            <a:endParaRPr lang="tr-TR" sz="1800" dirty="0">
              <a:solidFill>
                <a:schemeClr val="tx1">
                  <a:lumMod val="75000"/>
                  <a:lumOff val="25000"/>
                </a:schemeClr>
              </a:solidFill>
              <a:latin typeface="+mn-lt"/>
              <a:cs typeface="Calibri"/>
            </a:endParaRPr>
          </a:p>
        </p:txBody>
      </p:sp>
      <p:sp>
        <p:nvSpPr>
          <p:cNvPr id="75" name="Название 1"/>
          <p:cNvSpPr txBox="1">
            <a:spLocks/>
          </p:cNvSpPr>
          <p:nvPr/>
        </p:nvSpPr>
        <p:spPr>
          <a:xfrm>
            <a:off x="1225027" y="1695521"/>
            <a:ext cx="4665027" cy="219493"/>
          </a:xfrm>
          <a:prstGeom prst="rect">
            <a:avLst/>
          </a:prstGeom>
        </p:spPr>
        <p:txBody>
          <a:bodyPr vert="horz" lIns="121886" tIns="60943" rIns="121886" bIns="60943" rtlCol="0" anchor="ctr">
            <a:noAutofit/>
          </a:bodyPr>
          <a:lstStyle>
            <a:lvl1pPr algn="ctr" defTabSz="2438522" rtl="0" eaLnBrk="1" latinLnBrk="0" hangingPunct="1">
              <a:spcBef>
                <a:spcPct val="0"/>
              </a:spcBef>
              <a:buNone/>
              <a:defRPr sz="11700" kern="1200">
                <a:solidFill>
                  <a:schemeClr val="tx1"/>
                </a:solidFill>
                <a:latin typeface="+mj-lt"/>
                <a:ea typeface="+mj-ea"/>
                <a:cs typeface="+mj-cs"/>
              </a:defRPr>
            </a:lvl1pPr>
          </a:lstStyle>
          <a:p>
            <a:pPr algn="just"/>
            <a:r>
              <a:rPr lang="tr-TR" sz="1800" dirty="0" smtClean="0">
                <a:solidFill>
                  <a:schemeClr val="tx1">
                    <a:lumMod val="75000"/>
                    <a:lumOff val="25000"/>
                  </a:schemeClr>
                </a:solidFill>
                <a:latin typeface="+mn-lt"/>
                <a:cs typeface="Calibri"/>
              </a:rPr>
              <a:t>API Çözümü</a:t>
            </a:r>
            <a:endParaRPr lang="tr-TR" sz="1800" dirty="0">
              <a:solidFill>
                <a:schemeClr val="tx1">
                  <a:lumMod val="75000"/>
                  <a:lumOff val="25000"/>
                </a:schemeClr>
              </a:solidFill>
              <a:latin typeface="+mn-lt"/>
              <a:cs typeface="Calibri"/>
            </a:endParaRPr>
          </a:p>
        </p:txBody>
      </p:sp>
      <p:sp>
        <p:nvSpPr>
          <p:cNvPr id="76" name="Название 1"/>
          <p:cNvSpPr txBox="1">
            <a:spLocks/>
          </p:cNvSpPr>
          <p:nvPr/>
        </p:nvSpPr>
        <p:spPr>
          <a:xfrm>
            <a:off x="1210464" y="3449227"/>
            <a:ext cx="4440693" cy="277805"/>
          </a:xfrm>
          <a:prstGeom prst="rect">
            <a:avLst/>
          </a:prstGeom>
        </p:spPr>
        <p:txBody>
          <a:bodyPr vert="horz" lIns="121886" tIns="60943" rIns="121886" bIns="60943" rtlCol="0" anchor="ctr">
            <a:noAutofit/>
          </a:bodyPr>
          <a:lstStyle>
            <a:lvl1pPr algn="ctr" defTabSz="2438522" rtl="0" eaLnBrk="1" latinLnBrk="0" hangingPunct="1">
              <a:spcBef>
                <a:spcPct val="0"/>
              </a:spcBef>
              <a:buNone/>
              <a:defRPr sz="11700" kern="1200">
                <a:solidFill>
                  <a:schemeClr val="tx1"/>
                </a:solidFill>
                <a:latin typeface="+mj-lt"/>
                <a:ea typeface="+mj-ea"/>
                <a:cs typeface="+mj-cs"/>
              </a:defRPr>
            </a:lvl1pPr>
          </a:lstStyle>
          <a:p>
            <a:pPr algn="just"/>
            <a:r>
              <a:rPr lang="tr-TR" sz="1800" dirty="0" smtClean="0">
                <a:solidFill>
                  <a:schemeClr val="tx1">
                    <a:lumMod val="75000"/>
                    <a:lumOff val="25000"/>
                  </a:schemeClr>
                </a:solidFill>
                <a:latin typeface="+mn-lt"/>
                <a:cs typeface="Calibri"/>
              </a:rPr>
              <a:t>API Market</a:t>
            </a:r>
            <a:endParaRPr lang="tr-TR" sz="1800" dirty="0">
              <a:solidFill>
                <a:schemeClr val="tx1">
                  <a:lumMod val="75000"/>
                  <a:lumOff val="25000"/>
                </a:schemeClr>
              </a:solidFill>
              <a:latin typeface="+mn-lt"/>
              <a:cs typeface="Calibri"/>
            </a:endParaRPr>
          </a:p>
        </p:txBody>
      </p:sp>
    </p:spTree>
    <p:extLst>
      <p:ext uri="{BB962C8B-B14F-4D97-AF65-F5344CB8AC3E}">
        <p14:creationId xmlns:p14="http://schemas.microsoft.com/office/powerpoint/2010/main" val="3390075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10561" r="543"/>
          <a:stretch/>
        </p:blipFill>
        <p:spPr>
          <a:xfrm>
            <a:off x="-7620" y="0"/>
            <a:ext cx="9151620" cy="6863139"/>
          </a:xfrm>
          <a:prstGeom prst="rect">
            <a:avLst/>
          </a:prstGeom>
        </p:spPr>
      </p:pic>
      <p:sp>
        <p:nvSpPr>
          <p:cNvPr id="15" name="Rectangle 14"/>
          <p:cNvSpPr/>
          <p:nvPr/>
        </p:nvSpPr>
        <p:spPr>
          <a:xfrm>
            <a:off x="0" y="0"/>
            <a:ext cx="5506720" cy="3149111"/>
          </a:xfrm>
          <a:prstGeom prst="rect">
            <a:avLst/>
          </a:prstGeom>
          <a:solidFill>
            <a:srgbClr val="006F5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3641" y="6229687"/>
            <a:ext cx="1395239" cy="418572"/>
          </a:xfrm>
          <a:prstGeom prst="rect">
            <a:avLst/>
          </a:prstGeom>
        </p:spPr>
      </p:pic>
      <p:sp>
        <p:nvSpPr>
          <p:cNvPr id="23" name="Subtitle 2"/>
          <p:cNvSpPr txBox="1">
            <a:spLocks/>
          </p:cNvSpPr>
          <p:nvPr/>
        </p:nvSpPr>
        <p:spPr>
          <a:xfrm>
            <a:off x="454269" y="500928"/>
            <a:ext cx="4990942" cy="1316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spcBef>
                <a:spcPts val="0"/>
              </a:spcBef>
              <a:buNone/>
            </a:pPr>
            <a:r>
              <a:rPr lang="tr-TR" sz="5400" b="1" spc="-150" dirty="0" smtClean="0">
                <a:solidFill>
                  <a:schemeClr val="bg1"/>
                </a:solidFill>
                <a:latin typeface="Cambria" panose="02040503050406030204" pitchFamily="18" charset="0"/>
                <a:ea typeface="Franchise" pitchFamily="49" charset="0"/>
              </a:rPr>
              <a:t>Entegrasyon</a:t>
            </a:r>
            <a:endParaRPr lang="tr-TR" sz="5400" b="1" spc="-150" dirty="0" smtClean="0">
              <a:solidFill>
                <a:schemeClr val="bg1"/>
              </a:solidFill>
              <a:latin typeface="Cambria" panose="02040503050406030204" pitchFamily="18" charset="0"/>
              <a:ea typeface="Franchise" pitchFamily="49" charset="0"/>
            </a:endParaRPr>
          </a:p>
          <a:p>
            <a:pPr marL="0" indent="0">
              <a:lnSpc>
                <a:spcPct val="80000"/>
              </a:lnSpc>
              <a:spcBef>
                <a:spcPts val="0"/>
              </a:spcBef>
              <a:buNone/>
            </a:pPr>
            <a:r>
              <a:rPr lang="tr-TR" sz="5400" b="1" spc="-150" dirty="0" smtClean="0">
                <a:solidFill>
                  <a:srgbClr val="FFC000"/>
                </a:solidFill>
                <a:latin typeface="Cambria" panose="02040503050406030204" pitchFamily="18" charset="0"/>
                <a:ea typeface="Franchise" pitchFamily="49" charset="0"/>
              </a:rPr>
              <a:t>İhtiyacı ve Zorlukları</a:t>
            </a:r>
            <a:endParaRPr lang="en-US" sz="5400" b="1" spc="-150" dirty="0" smtClean="0">
              <a:solidFill>
                <a:srgbClr val="FFC000"/>
              </a:solidFill>
              <a:latin typeface="Cambria" panose="02040503050406030204" pitchFamily="18" charset="0"/>
              <a:ea typeface="Franchise" pitchFamily="49" charset="0"/>
            </a:endParaRPr>
          </a:p>
        </p:txBody>
      </p:sp>
    </p:spTree>
    <p:extLst>
      <p:ext uri="{BB962C8B-B14F-4D97-AF65-F5344CB8AC3E}">
        <p14:creationId xmlns:p14="http://schemas.microsoft.com/office/powerpoint/2010/main" val="254403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smtClean="0">
                  <a:solidFill>
                    <a:schemeClr val="bg1"/>
                  </a:solidFill>
                </a:rPr>
                <a:t>Entegrasyon İhtiyacı</a:t>
              </a:r>
              <a:endParaRPr lang="tr-TR" dirty="0" smtClean="0">
                <a:solidFill>
                  <a:schemeClr val="bg1"/>
                </a:solidFill>
              </a:endParaRP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sp>
        <p:nvSpPr>
          <p:cNvPr id="9" name="TextBox 8"/>
          <p:cNvSpPr txBox="1"/>
          <p:nvPr/>
        </p:nvSpPr>
        <p:spPr>
          <a:xfrm>
            <a:off x="287382" y="2944378"/>
            <a:ext cx="4375234" cy="1338828"/>
          </a:xfrm>
          <a:prstGeom prst="rect">
            <a:avLst/>
          </a:prstGeom>
          <a:noFill/>
        </p:spPr>
        <p:txBody>
          <a:bodyPr wrap="square" lIns="108000" rIns="36000" rtlCol="0">
            <a:spAutoFit/>
          </a:bodyPr>
          <a:lstStyle/>
          <a:p>
            <a:pPr marL="285750" indent="-285750">
              <a:lnSpc>
                <a:spcPct val="150000"/>
              </a:lnSpc>
              <a:buClr>
                <a:srgbClr val="0EBEA9"/>
              </a:buClr>
              <a:buSzPct val="125000"/>
              <a:buFont typeface="Wingdings" panose="05000000000000000000" pitchFamily="2" charset="2"/>
              <a:buChar char="ü"/>
            </a:pPr>
            <a:r>
              <a:rPr lang="tr-TR" dirty="0">
                <a:solidFill>
                  <a:schemeClr val="tx1">
                    <a:lumMod val="65000"/>
                    <a:lumOff val="35000"/>
                  </a:schemeClr>
                </a:solidFill>
              </a:rPr>
              <a:t>Uzman Dış Firma </a:t>
            </a:r>
            <a:endParaRPr lang="tr-TR" dirty="0" smtClean="0">
              <a:solidFill>
                <a:schemeClr val="tx1">
                  <a:lumMod val="65000"/>
                  <a:lumOff val="35000"/>
                </a:schemeClr>
              </a:solidFill>
            </a:endParaRPr>
          </a:p>
          <a:p>
            <a:pPr marL="285750" indent="-285750">
              <a:lnSpc>
                <a:spcPct val="150000"/>
              </a:lnSpc>
              <a:buClr>
                <a:srgbClr val="0EBEA9"/>
              </a:buClr>
              <a:buSzPct val="125000"/>
              <a:buFont typeface="Wingdings" panose="05000000000000000000" pitchFamily="2" charset="2"/>
              <a:buChar char="ü"/>
            </a:pPr>
            <a:r>
              <a:rPr lang="tr-TR" dirty="0">
                <a:solidFill>
                  <a:schemeClr val="tx1">
                    <a:lumMod val="65000"/>
                    <a:lumOff val="35000"/>
                  </a:schemeClr>
                </a:solidFill>
              </a:rPr>
              <a:t>Daha </a:t>
            </a:r>
            <a:r>
              <a:rPr lang="tr-TR" dirty="0" smtClean="0">
                <a:solidFill>
                  <a:schemeClr val="tx1">
                    <a:lumMod val="65000"/>
                    <a:lumOff val="35000"/>
                  </a:schemeClr>
                </a:solidFill>
              </a:rPr>
              <a:t>Hızlı </a:t>
            </a:r>
            <a:r>
              <a:rPr lang="tr-TR" dirty="0">
                <a:solidFill>
                  <a:schemeClr val="tx1">
                    <a:lumMod val="65000"/>
                    <a:lumOff val="35000"/>
                  </a:schemeClr>
                </a:solidFill>
              </a:rPr>
              <a:t>ve Daha </a:t>
            </a:r>
            <a:r>
              <a:rPr lang="tr-TR" dirty="0" smtClean="0">
                <a:solidFill>
                  <a:schemeClr val="tx1">
                    <a:lumMod val="65000"/>
                    <a:lumOff val="35000"/>
                  </a:schemeClr>
                </a:solidFill>
              </a:rPr>
              <a:t>Ucuz Çözüm </a:t>
            </a:r>
          </a:p>
          <a:p>
            <a:pPr marL="285750" indent="-285750">
              <a:lnSpc>
                <a:spcPct val="150000"/>
              </a:lnSpc>
              <a:buClr>
                <a:srgbClr val="0EBEA9"/>
              </a:buClr>
              <a:buSzPct val="125000"/>
              <a:buFont typeface="Wingdings" panose="05000000000000000000" pitchFamily="2" charset="2"/>
              <a:buChar char="ü"/>
            </a:pPr>
            <a:r>
              <a:rPr lang="tr-TR" dirty="0">
                <a:solidFill>
                  <a:schemeClr val="tx1">
                    <a:lumMod val="65000"/>
                    <a:lumOff val="35000"/>
                  </a:schemeClr>
                </a:solidFill>
              </a:rPr>
              <a:t>Yasal Yükümlülük </a:t>
            </a:r>
            <a:endParaRPr lang="tr-TR" dirty="0">
              <a:solidFill>
                <a:schemeClr val="tx1">
                  <a:lumMod val="65000"/>
                  <a:lumOff val="35000"/>
                </a:schemeClr>
              </a:solidFill>
            </a:endParaRPr>
          </a:p>
        </p:txBody>
      </p:sp>
      <p:pic>
        <p:nvPicPr>
          <p:cNvPr id="2050" name="Picture 2" descr="integration ile ilgili gÃ¶rsel sonuc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5444" y="1168818"/>
            <a:ext cx="4770235" cy="488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233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tegration ile ilgili gÃ¶rsel sonu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013" y="2274164"/>
            <a:ext cx="6589666" cy="3706687"/>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smtClean="0">
                  <a:solidFill>
                    <a:schemeClr val="bg1"/>
                  </a:solidFill>
                </a:rPr>
                <a:t>Entegrasyon Zorlukları</a:t>
              </a:r>
              <a:endParaRPr lang="tr-TR" dirty="0" smtClean="0">
                <a:solidFill>
                  <a:schemeClr val="bg1"/>
                </a:solidFill>
              </a:endParaRPr>
            </a:p>
          </p:txBody>
        </p:sp>
        <p:pic>
          <p:nvPicPr>
            <p:cNvPr id="24" name="Resi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sp>
        <p:nvSpPr>
          <p:cNvPr id="9" name="TextBox 8"/>
          <p:cNvSpPr txBox="1"/>
          <p:nvPr/>
        </p:nvSpPr>
        <p:spPr>
          <a:xfrm>
            <a:off x="196766" y="1727403"/>
            <a:ext cx="4375234" cy="1295868"/>
          </a:xfrm>
          <a:prstGeom prst="rect">
            <a:avLst/>
          </a:prstGeom>
          <a:noFill/>
        </p:spPr>
        <p:txBody>
          <a:bodyPr wrap="square" lIns="108000" rIns="36000" rtlCol="0">
            <a:spAutoFit/>
          </a:bodyPr>
          <a:lstStyle/>
          <a:p>
            <a:pPr marL="285750" indent="-285750">
              <a:lnSpc>
                <a:spcPct val="150000"/>
              </a:lnSpc>
              <a:buClr>
                <a:srgbClr val="0EBEA9"/>
              </a:buClr>
              <a:buSzPct val="125000"/>
              <a:buFont typeface="Wingdings" panose="05000000000000000000" pitchFamily="2" charset="2"/>
              <a:buChar char="ü"/>
            </a:pPr>
            <a:r>
              <a:rPr lang="tr-TR" dirty="0">
                <a:solidFill>
                  <a:schemeClr val="tx1">
                    <a:lumMod val="65000"/>
                    <a:lumOff val="35000"/>
                  </a:schemeClr>
                </a:solidFill>
              </a:rPr>
              <a:t>Farklı Yazılım Teknolojileri </a:t>
            </a:r>
            <a:endParaRPr lang="tr-TR" dirty="0" smtClean="0">
              <a:solidFill>
                <a:schemeClr val="tx1">
                  <a:lumMod val="65000"/>
                  <a:lumOff val="35000"/>
                </a:schemeClr>
              </a:solidFill>
            </a:endParaRP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Veri Güvenliği</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İletişim</a:t>
            </a:r>
            <a:endParaRPr lang="tr-TR" dirty="0">
              <a:solidFill>
                <a:schemeClr val="tx1">
                  <a:lumMod val="65000"/>
                  <a:lumOff val="35000"/>
                </a:schemeClr>
              </a:solidFill>
            </a:endParaRPr>
          </a:p>
        </p:txBody>
      </p:sp>
    </p:spTree>
    <p:extLst>
      <p:ext uri="{BB962C8B-B14F-4D97-AF65-F5344CB8AC3E}">
        <p14:creationId xmlns:p14="http://schemas.microsoft.com/office/powerpoint/2010/main" val="1011380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10561" r="543"/>
          <a:stretch/>
        </p:blipFill>
        <p:spPr>
          <a:xfrm>
            <a:off x="-7620" y="0"/>
            <a:ext cx="9151620" cy="6863139"/>
          </a:xfrm>
          <a:prstGeom prst="rect">
            <a:avLst/>
          </a:prstGeom>
        </p:spPr>
      </p:pic>
      <p:sp>
        <p:nvSpPr>
          <p:cNvPr id="15" name="Rectangle 14"/>
          <p:cNvSpPr/>
          <p:nvPr/>
        </p:nvSpPr>
        <p:spPr>
          <a:xfrm>
            <a:off x="0" y="0"/>
            <a:ext cx="5506720" cy="3149111"/>
          </a:xfrm>
          <a:prstGeom prst="rect">
            <a:avLst/>
          </a:prstGeom>
          <a:solidFill>
            <a:srgbClr val="006F5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3641" y="6229687"/>
            <a:ext cx="1395239" cy="418572"/>
          </a:xfrm>
          <a:prstGeom prst="rect">
            <a:avLst/>
          </a:prstGeom>
        </p:spPr>
      </p:pic>
      <p:sp>
        <p:nvSpPr>
          <p:cNvPr id="23" name="Subtitle 2"/>
          <p:cNvSpPr txBox="1">
            <a:spLocks/>
          </p:cNvSpPr>
          <p:nvPr/>
        </p:nvSpPr>
        <p:spPr>
          <a:xfrm>
            <a:off x="454269" y="500928"/>
            <a:ext cx="4990942" cy="1316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spcBef>
                <a:spcPts val="0"/>
              </a:spcBef>
              <a:buNone/>
            </a:pPr>
            <a:r>
              <a:rPr lang="tr-TR" sz="5400" b="1" spc="-150" dirty="0" smtClean="0">
                <a:solidFill>
                  <a:schemeClr val="bg1"/>
                </a:solidFill>
                <a:latin typeface="Cambria" panose="02040503050406030204" pitchFamily="18" charset="0"/>
                <a:ea typeface="Franchise" pitchFamily="49" charset="0"/>
              </a:rPr>
              <a:t>API</a:t>
            </a:r>
            <a:endParaRPr lang="tr-TR" sz="5400" b="1" spc="-150" dirty="0" smtClean="0">
              <a:solidFill>
                <a:schemeClr val="bg1"/>
              </a:solidFill>
              <a:latin typeface="Cambria" panose="02040503050406030204" pitchFamily="18" charset="0"/>
              <a:ea typeface="Franchise" pitchFamily="49" charset="0"/>
            </a:endParaRPr>
          </a:p>
          <a:p>
            <a:pPr marL="0" indent="0">
              <a:lnSpc>
                <a:spcPct val="80000"/>
              </a:lnSpc>
              <a:spcBef>
                <a:spcPts val="0"/>
              </a:spcBef>
              <a:buNone/>
            </a:pPr>
            <a:r>
              <a:rPr lang="tr-TR" sz="5400" b="1" spc="-150" dirty="0" smtClean="0">
                <a:solidFill>
                  <a:srgbClr val="FFC000"/>
                </a:solidFill>
                <a:latin typeface="Cambria" panose="02040503050406030204" pitchFamily="18" charset="0"/>
                <a:ea typeface="Franchise" pitchFamily="49" charset="0"/>
              </a:rPr>
              <a:t>Çözümü</a:t>
            </a:r>
            <a:endParaRPr lang="en-US" sz="5400" b="1" spc="-150" dirty="0" smtClean="0">
              <a:solidFill>
                <a:srgbClr val="FFC000"/>
              </a:solidFill>
              <a:latin typeface="Cambria" panose="02040503050406030204" pitchFamily="18" charset="0"/>
              <a:ea typeface="Franchise" pitchFamily="49" charset="0"/>
            </a:endParaRPr>
          </a:p>
        </p:txBody>
      </p:sp>
    </p:spTree>
    <p:extLst>
      <p:ext uri="{BB962C8B-B14F-4D97-AF65-F5344CB8AC3E}">
        <p14:creationId xmlns:p14="http://schemas.microsoft.com/office/powerpoint/2010/main" val="308514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smtClean="0">
                  <a:solidFill>
                    <a:schemeClr val="bg1"/>
                  </a:solidFill>
                </a:rPr>
                <a:t>API Bileşenleri</a:t>
              </a:r>
              <a:endParaRPr lang="tr-TR" dirty="0" smtClean="0">
                <a:solidFill>
                  <a:schemeClr val="bg1"/>
                </a:solidFill>
              </a:endParaRP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sp>
        <p:nvSpPr>
          <p:cNvPr id="9" name="TextBox 8"/>
          <p:cNvSpPr txBox="1"/>
          <p:nvPr/>
        </p:nvSpPr>
        <p:spPr>
          <a:xfrm>
            <a:off x="468006" y="2882666"/>
            <a:ext cx="4375234" cy="1295868"/>
          </a:xfrm>
          <a:prstGeom prst="rect">
            <a:avLst/>
          </a:prstGeom>
          <a:noFill/>
        </p:spPr>
        <p:txBody>
          <a:bodyPr wrap="square" lIns="108000" rIns="36000" rtlCol="0">
            <a:spAutoFit/>
          </a:bodyPr>
          <a:lstStyle/>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Kimlik </a:t>
            </a:r>
            <a:r>
              <a:rPr lang="tr-TR" dirty="0">
                <a:solidFill>
                  <a:schemeClr val="tx1">
                    <a:lumMod val="65000"/>
                    <a:lumOff val="35000"/>
                  </a:schemeClr>
                </a:solidFill>
              </a:rPr>
              <a:t>Sunucusu (Identity Server)</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API </a:t>
            </a:r>
            <a:r>
              <a:rPr lang="tr-TR" dirty="0">
                <a:solidFill>
                  <a:schemeClr val="tx1">
                    <a:lumMod val="65000"/>
                    <a:lumOff val="35000"/>
                  </a:schemeClr>
                </a:solidFill>
              </a:rPr>
              <a:t>Ağ Geçidi (API Gateway)</a:t>
            </a:r>
          </a:p>
          <a:p>
            <a:pPr marL="285750" indent="-285750">
              <a:lnSpc>
                <a:spcPct val="150000"/>
              </a:lnSpc>
              <a:buClr>
                <a:srgbClr val="0EBEA9"/>
              </a:buClr>
              <a:buSzPct val="125000"/>
              <a:buFont typeface="Wingdings" panose="05000000000000000000" pitchFamily="2" charset="2"/>
              <a:buChar char="ü"/>
            </a:pPr>
            <a:r>
              <a:rPr lang="tr-TR" dirty="0" smtClean="0">
                <a:solidFill>
                  <a:schemeClr val="tx1">
                    <a:lumMod val="65000"/>
                    <a:lumOff val="35000"/>
                  </a:schemeClr>
                </a:solidFill>
              </a:rPr>
              <a:t>API </a:t>
            </a:r>
            <a:r>
              <a:rPr lang="tr-TR" dirty="0">
                <a:solidFill>
                  <a:schemeClr val="tx1">
                    <a:lumMod val="65000"/>
                    <a:lumOff val="35000"/>
                  </a:schemeClr>
                </a:solidFill>
              </a:rPr>
              <a:t>Market</a:t>
            </a:r>
          </a:p>
        </p:txBody>
      </p:sp>
      <p:pic>
        <p:nvPicPr>
          <p:cNvPr id="2" name="Picture 1"/>
          <p:cNvPicPr>
            <a:picLocks noChangeAspect="1"/>
          </p:cNvPicPr>
          <p:nvPr/>
        </p:nvPicPr>
        <p:blipFill>
          <a:blip r:embed="rId4"/>
          <a:stretch>
            <a:fillRect/>
          </a:stretch>
        </p:blipFill>
        <p:spPr>
          <a:xfrm>
            <a:off x="5257447" y="2044700"/>
            <a:ext cx="2647950" cy="2971800"/>
          </a:xfrm>
          <a:prstGeom prst="rect">
            <a:avLst/>
          </a:prstGeom>
        </p:spPr>
      </p:pic>
    </p:spTree>
    <p:extLst>
      <p:ext uri="{BB962C8B-B14F-4D97-AF65-F5344CB8AC3E}">
        <p14:creationId xmlns:p14="http://schemas.microsoft.com/office/powerpoint/2010/main" val="917569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a:solidFill>
                    <a:schemeClr val="bg1"/>
                  </a:solidFill>
                </a:rPr>
                <a:t>Kimlik Sunucusu (Identity Server)</a:t>
              </a: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pic>
        <p:nvPicPr>
          <p:cNvPr id="1026" name="Picture 2" descr="identity server ile ilgili gÃ¶rsel sonuc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321152"/>
            <a:ext cx="68580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3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1660"/>
            <a:ext cx="9144000" cy="621506"/>
            <a:chOff x="0" y="1660"/>
            <a:chExt cx="9144000" cy="621506"/>
          </a:xfrm>
        </p:grpSpPr>
        <p:sp>
          <p:nvSpPr>
            <p:cNvPr id="22" name="Rectangle 21"/>
            <p:cNvSpPr/>
            <p:nvPr/>
          </p:nvSpPr>
          <p:spPr>
            <a:xfrm>
              <a:off x="0" y="1660"/>
              <a:ext cx="9144000" cy="621506"/>
            </a:xfrm>
            <a:prstGeom prst="rect">
              <a:avLst/>
            </a:prstGeom>
            <a:solidFill>
              <a:srgbClr val="00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287382" y="135367"/>
              <a:ext cx="7015943" cy="369332"/>
            </a:xfrm>
            <a:prstGeom prst="rect">
              <a:avLst/>
            </a:prstGeom>
          </p:spPr>
          <p:txBody>
            <a:bodyPr wrap="square" rtlCol="0">
              <a:spAutoFit/>
            </a:bodyPr>
            <a:lstStyle/>
            <a:p>
              <a:r>
                <a:rPr lang="tr-TR" dirty="0">
                  <a:solidFill>
                    <a:schemeClr val="bg1"/>
                  </a:solidFill>
                </a:rPr>
                <a:t>Kimlik Sunucusu (Identity Server)</a:t>
              </a:r>
            </a:p>
          </p:txBody>
        </p:sp>
        <p:pic>
          <p:nvPicPr>
            <p:cNvPr id="24"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5" y="215198"/>
              <a:ext cx="1209344" cy="209670"/>
            </a:xfrm>
            <a:prstGeom prst="rect">
              <a:avLst/>
            </a:prstGeom>
            <a:noFill/>
          </p:spPr>
        </p:pic>
      </p:grpSp>
      <p:graphicFrame>
        <p:nvGraphicFramePr>
          <p:cNvPr id="2" name="Table 1"/>
          <p:cNvGraphicFramePr>
            <a:graphicFrameLocks noGrp="1"/>
          </p:cNvGraphicFramePr>
          <p:nvPr>
            <p:extLst>
              <p:ext uri="{D42A27DB-BD31-4B8C-83A1-F6EECF244321}">
                <p14:modId xmlns:p14="http://schemas.microsoft.com/office/powerpoint/2010/main" val="3770545640"/>
              </p:ext>
            </p:extLst>
          </p:nvPr>
        </p:nvGraphicFramePr>
        <p:xfrm>
          <a:off x="628650" y="2232603"/>
          <a:ext cx="7886700" cy="2175510"/>
        </p:xfrm>
        <a:graphic>
          <a:graphicData uri="http://schemas.openxmlformats.org/drawingml/2006/table">
            <a:tbl>
              <a:tblPr firstRow="1" firstCol="1" bandRow="1">
                <a:tableStyleId>{5C22544A-7EE6-4342-B048-85BDC9FD1C3A}</a:tableStyleId>
              </a:tblPr>
              <a:tblGrid>
                <a:gridCol w="1971675">
                  <a:extLst>
                    <a:ext uri="{9D8B030D-6E8A-4147-A177-3AD203B41FA5}">
                      <a16:colId xmlns:a16="http://schemas.microsoft.com/office/drawing/2014/main" val="3269913030"/>
                    </a:ext>
                  </a:extLst>
                </a:gridCol>
                <a:gridCol w="1971675">
                  <a:extLst>
                    <a:ext uri="{9D8B030D-6E8A-4147-A177-3AD203B41FA5}">
                      <a16:colId xmlns:a16="http://schemas.microsoft.com/office/drawing/2014/main" val="2901583502"/>
                    </a:ext>
                  </a:extLst>
                </a:gridCol>
                <a:gridCol w="1971675">
                  <a:extLst>
                    <a:ext uri="{9D8B030D-6E8A-4147-A177-3AD203B41FA5}">
                      <a16:colId xmlns:a16="http://schemas.microsoft.com/office/drawing/2014/main" val="1496647199"/>
                    </a:ext>
                  </a:extLst>
                </a:gridCol>
                <a:gridCol w="1971675">
                  <a:extLst>
                    <a:ext uri="{9D8B030D-6E8A-4147-A177-3AD203B41FA5}">
                      <a16:colId xmlns:a16="http://schemas.microsoft.com/office/drawing/2014/main" val="2930729390"/>
                    </a:ext>
                  </a:extLst>
                </a:gridCol>
              </a:tblGrid>
              <a:tr h="0">
                <a:tc>
                  <a:txBody>
                    <a:bodyPr/>
                    <a:lstStyle/>
                    <a:p>
                      <a:endParaRPr lang="tr-TR" sz="1000">
                        <a:effectLst/>
                        <a:latin typeface="Calibri" panose="020F0502020204030204" pitchFamily="34"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OAuth2</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a:spcAft>
                          <a:spcPts val="0"/>
                        </a:spcAft>
                      </a:pPr>
                      <a:r>
                        <a:rPr lang="tr-TR" sz="1100">
                          <a:effectLst/>
                        </a:rPr>
                        <a:t>OpenId</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SAML</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414193226"/>
                  </a:ext>
                </a:extLst>
              </a:tr>
              <a:tr h="0">
                <a:tc>
                  <a:txBody>
                    <a:bodyPr/>
                    <a:lstStyle/>
                    <a:p>
                      <a:pPr fontAlgn="base">
                        <a:spcAft>
                          <a:spcPts val="0"/>
                        </a:spcAft>
                      </a:pPr>
                      <a:r>
                        <a:rPr lang="tr-TR" sz="1100">
                          <a:effectLst/>
                        </a:rPr>
                        <a:t>Erişim Belirteci formatı</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JSON, SAML2</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JSON</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XML</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4259350270"/>
                  </a:ext>
                </a:extLst>
              </a:tr>
              <a:tr h="0">
                <a:tc>
                  <a:txBody>
                    <a:bodyPr/>
                    <a:lstStyle/>
                    <a:p>
                      <a:pPr fontAlgn="base">
                        <a:spcAft>
                          <a:spcPts val="0"/>
                        </a:spcAft>
                      </a:pPr>
                      <a:r>
                        <a:rPr lang="tr-TR" sz="1100">
                          <a:effectLst/>
                        </a:rPr>
                        <a:t>Yetkilendirme</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a:spcAft>
                          <a:spcPts val="0"/>
                        </a:spcAft>
                      </a:pPr>
                      <a:r>
                        <a:rPr lang="tr-TR" sz="1100">
                          <a:effectLst/>
                        </a:rPr>
                        <a:t>Evet</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Hayır</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Evet</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4012693041"/>
                  </a:ext>
                </a:extLst>
              </a:tr>
              <a:tr h="0">
                <a:tc>
                  <a:txBody>
                    <a:bodyPr/>
                    <a:lstStyle/>
                    <a:p>
                      <a:pPr fontAlgn="base">
                        <a:spcAft>
                          <a:spcPts val="0"/>
                        </a:spcAft>
                      </a:pPr>
                      <a:r>
                        <a:rPr lang="tr-TR" sz="1100">
                          <a:effectLst/>
                        </a:rPr>
                        <a:t>Kimlik Doğrulama</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Evet</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Evet</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Evet</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792031244"/>
                  </a:ext>
                </a:extLst>
              </a:tr>
              <a:tr h="0">
                <a:tc>
                  <a:txBody>
                    <a:bodyPr/>
                    <a:lstStyle/>
                    <a:p>
                      <a:pPr fontAlgn="base">
                        <a:spcAft>
                          <a:spcPts val="0"/>
                        </a:spcAft>
                      </a:pPr>
                      <a:r>
                        <a:rPr lang="tr-TR" sz="1100">
                          <a:effectLst/>
                        </a:rPr>
                        <a:t>Güncel Sürüm</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OAuth2</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OpenID Connect</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SAML 2.0</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1395376968"/>
                  </a:ext>
                </a:extLst>
              </a:tr>
              <a:tr h="0">
                <a:tc>
                  <a:txBody>
                    <a:bodyPr/>
                    <a:lstStyle/>
                    <a:p>
                      <a:pPr fontAlgn="base">
                        <a:spcAft>
                          <a:spcPts val="0"/>
                        </a:spcAft>
                      </a:pPr>
                      <a:r>
                        <a:rPr lang="tr-TR" sz="1100">
                          <a:effectLst/>
                        </a:rPr>
                        <a:t>Protokol</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HTTP</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dirty="0">
                          <a:effectLst/>
                        </a:rPr>
                        <a:t>HTTP GET ve HTTP POST</a:t>
                      </a:r>
                      <a:endParaRPr lang="tr-TR"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HTTP Redirect (GET), SAML SOAP, HTTP POST</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475971408"/>
                  </a:ext>
                </a:extLst>
              </a:tr>
              <a:tr h="0">
                <a:tc>
                  <a:txBody>
                    <a:bodyPr/>
                    <a:lstStyle/>
                    <a:p>
                      <a:pPr fontAlgn="base">
                        <a:spcAft>
                          <a:spcPts val="0"/>
                        </a:spcAft>
                      </a:pPr>
                      <a:r>
                        <a:rPr lang="tr-TR" sz="1100">
                          <a:effectLst/>
                        </a:rPr>
                        <a:t>En uygun kullanım alanı</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dirty="0">
                          <a:effectLst/>
                        </a:rPr>
                        <a:t>API Yetkilendirme</a:t>
                      </a:r>
                      <a:endParaRPr lang="tr-TR"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a:effectLst/>
                        </a:rPr>
                        <a:t>Tek Seferlik Doğrulama</a:t>
                      </a:r>
                      <a:endParaRPr lang="tr-TR"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tc>
                  <a:txBody>
                    <a:bodyPr/>
                    <a:lstStyle/>
                    <a:p>
                      <a:pPr fontAlgn="base">
                        <a:spcAft>
                          <a:spcPts val="0"/>
                        </a:spcAft>
                      </a:pPr>
                      <a:r>
                        <a:rPr lang="tr-TR" sz="1100" dirty="0">
                          <a:effectLst/>
                        </a:rPr>
                        <a:t>Kurumsal uygulamalar için Tek Seferlik Doğrulama</a:t>
                      </a:r>
                      <a:endParaRPr lang="tr-TR"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758499002"/>
                  </a:ext>
                </a:extLst>
              </a:tr>
            </a:tbl>
          </a:graphicData>
        </a:graphic>
      </p:graphicFrame>
    </p:spTree>
    <p:extLst>
      <p:ext uri="{BB962C8B-B14F-4D97-AF65-F5344CB8AC3E}">
        <p14:creationId xmlns:p14="http://schemas.microsoft.com/office/powerpoint/2010/main" val="2242163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Özel Tasarı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r">
          <a:defRPr sz="1200" dirty="0" smtClean="0">
            <a:solidFill>
              <a:srgbClr val="8F8F8F"/>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r">
          <a:defRPr sz="1200" dirty="0" smtClean="0">
            <a:solidFill>
              <a:srgbClr val="8F8F8F"/>
            </a:solidFill>
          </a:defRPr>
        </a:defPPr>
      </a:lstStyle>
    </a:txDef>
  </a:objectDefaults>
  <a:extraClrSchemeLst/>
  <a:extLst>
    <a:ext uri="{05A4C25C-085E-4340-85A3-A5531E510DB2}">
      <thm15:themeFamily xmlns:thm15="http://schemas.microsoft.com/office/thememl/2012/main" name="Tema1" id="{CB1C20BF-4F67-42F9-8258-5E35E20072E4}" vid="{0CAE4AD5-E137-45B1-AF3B-F4A421536796}"/>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DD882F25C29743A1C8FC22CC523885" ma:contentTypeVersion="0" ma:contentTypeDescription="Create a new document." ma:contentTypeScope="" ma:versionID="e88baeebbfae757dfdd8e6cfa88e410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D2A5E6-9C5D-4A55-8FF2-7547A16BE45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B8B3254-149C-4AC3-A472-BDCE0CE90834}">
  <ds:schemaRefs>
    <ds:schemaRef ds:uri="http://schemas.microsoft.com/sharepoint/v3/contenttype/forms"/>
  </ds:schemaRefs>
</ds:datastoreItem>
</file>

<file path=customXml/itemProps3.xml><?xml version="1.0" encoding="utf-8"?>
<ds:datastoreItem xmlns:ds="http://schemas.openxmlformats.org/officeDocument/2006/customXml" ds:itemID="{6FFFD9C3-CFA4-4FFA-99DE-931CF4B5FA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10299</TotalTime>
  <Words>1184</Words>
  <Application>Microsoft Office PowerPoint</Application>
  <PresentationFormat>On-screen Show (4:3)</PresentationFormat>
  <Paragraphs>127</Paragraphs>
  <Slides>19</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Adobe Devanagari</vt:lpstr>
      <vt:lpstr>Arial</vt:lpstr>
      <vt:lpstr>Calibri</vt:lpstr>
      <vt:lpstr>Calibri Light</vt:lpstr>
      <vt:lpstr>Cambria</vt:lpstr>
      <vt:lpstr>Franchise</vt:lpstr>
      <vt:lpstr>Times New Roman</vt:lpstr>
      <vt:lpstr>Wingdings</vt:lpstr>
      <vt:lpstr>Özel Tasarım</vt:lpstr>
      <vt:lpstr>Tema1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Kuveyt Türk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Ömer Yanar</dc:creator>
  <cp:lastModifiedBy>Ömer Yanar</cp:lastModifiedBy>
  <cp:revision>559</cp:revision>
  <dcterms:created xsi:type="dcterms:W3CDTF">2014-08-11T12:18:37Z</dcterms:created>
  <dcterms:modified xsi:type="dcterms:W3CDTF">2019-04-23T20:49:24Z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0x01010025DD882F25C29743A1C8FC22CC523885</vt:lpwstr>
  </property>
</Properties>
</file>