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C1B36332-9A47-4B6E-9192-1B5E39B527E3}" type="datetimeFigureOut">
              <a:rPr lang="tr-TR" smtClean="0"/>
              <a:t>22.10.2025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26351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1B36332-9A47-4B6E-9192-1B5E39B527E3}" type="datetimeFigureOut">
              <a:rPr lang="tr-TR" smtClean="0"/>
              <a:t>22.10.2025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1359211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1B36332-9A47-4B6E-9192-1B5E39B527E3}" type="datetimeFigureOut">
              <a:rPr lang="tr-TR" smtClean="0"/>
              <a:t>22.10.2025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4345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1B36332-9A47-4B6E-9192-1B5E39B527E3}" type="datetimeFigureOut">
              <a:rPr lang="tr-TR" smtClean="0"/>
              <a:t>22.10.2025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1595989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1B36332-9A47-4B6E-9192-1B5E39B527E3}" type="datetimeFigureOut">
              <a:rPr lang="tr-TR" smtClean="0"/>
              <a:t>22.10.2025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494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1B36332-9A47-4B6E-9192-1B5E39B527E3}" type="datetimeFigureOut">
              <a:rPr lang="tr-TR" smtClean="0"/>
              <a:t>22.10.2025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1073630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1B36332-9A47-4B6E-9192-1B5E39B527E3}" type="datetimeFigureOut">
              <a:rPr lang="tr-TR" smtClean="0"/>
              <a:t>22.10.2025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293304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1B36332-9A47-4B6E-9192-1B5E39B527E3}" type="datetimeFigureOut">
              <a:rPr lang="tr-TR" smtClean="0"/>
              <a:t>22.10.2025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413566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1B36332-9A47-4B6E-9192-1B5E39B527E3}" type="datetimeFigureOut">
              <a:rPr lang="tr-TR" smtClean="0"/>
              <a:t>22.10.2025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299860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C1B36332-9A47-4B6E-9192-1B5E39B527E3}" type="datetimeFigureOut">
              <a:rPr lang="tr-TR" smtClean="0"/>
              <a:t>22.10.2025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1266483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1B36332-9A47-4B6E-9192-1B5E39B527E3}" type="datetimeFigureOut">
              <a:rPr lang="tr-TR" smtClean="0"/>
              <a:t>22.10.2025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819701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C1B36332-9A47-4B6E-9192-1B5E39B527E3}" type="datetimeFigureOut">
              <a:rPr lang="tr-TR" smtClean="0"/>
              <a:t>22.10.2025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208888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C1B36332-9A47-4B6E-9192-1B5E39B527E3}" type="datetimeFigureOut">
              <a:rPr lang="tr-TR" smtClean="0"/>
              <a:t>22.10.2025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2801737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36332-9A47-4B6E-9192-1B5E39B527E3}" type="datetimeFigureOut">
              <a:rPr lang="tr-TR" smtClean="0"/>
              <a:t>22.10.2025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202947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1B36332-9A47-4B6E-9192-1B5E39B527E3}" type="datetimeFigureOut">
              <a:rPr lang="tr-TR" smtClean="0"/>
              <a:t>22.10.2025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1284773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1B36332-9A47-4B6E-9192-1B5E39B527E3}" type="datetimeFigureOut">
              <a:rPr lang="tr-TR" smtClean="0"/>
              <a:t>22.10.2025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72023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B36332-9A47-4B6E-9192-1B5E39B527E3}" type="datetimeFigureOut">
              <a:rPr lang="tr-TR" smtClean="0"/>
              <a:t>22.10.2025</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4E759D-5F25-4F43-B5CD-6C4B99D3A8ED}" type="slidenum">
              <a:rPr lang="tr-TR" smtClean="0"/>
              <a:t>‹#›</a:t>
            </a:fld>
            <a:endParaRPr lang="tr-TR"/>
          </a:p>
        </p:txBody>
      </p:sp>
    </p:spTree>
    <p:extLst>
      <p:ext uri="{BB962C8B-B14F-4D97-AF65-F5344CB8AC3E}">
        <p14:creationId xmlns:p14="http://schemas.microsoft.com/office/powerpoint/2010/main" val="201121172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81EA07-7389-2EDF-A970-2F7D90615B88}"/>
              </a:ext>
            </a:extLst>
          </p:cNvPr>
          <p:cNvSpPr>
            <a:spLocks noGrp="1"/>
          </p:cNvSpPr>
          <p:nvPr>
            <p:ph type="ctrTitle"/>
          </p:nvPr>
        </p:nvSpPr>
        <p:spPr>
          <a:xfrm>
            <a:off x="559836" y="1372947"/>
            <a:ext cx="9358604" cy="2677886"/>
          </a:xfrm>
        </p:spPr>
        <p:txBody>
          <a:bodyPr>
            <a:normAutofit/>
          </a:bodyPr>
          <a:lstStyle/>
          <a:p>
            <a:r>
              <a:rPr lang="tr-TR" sz="3600" dirty="0"/>
              <a:t>Yapay Zeka Araçlarının Öğrencilerin Eleştirel Düşünme Becerilerine Etkisi</a:t>
            </a:r>
          </a:p>
        </p:txBody>
      </p:sp>
      <p:sp>
        <p:nvSpPr>
          <p:cNvPr id="3" name="Alt Başlık 2">
            <a:extLst>
              <a:ext uri="{FF2B5EF4-FFF2-40B4-BE49-F238E27FC236}">
                <a16:creationId xmlns:a16="http://schemas.microsoft.com/office/drawing/2014/main" id="{8D61BD29-5AF3-22CF-DAEA-C0E8638E1838}"/>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3894915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54AC80-BE59-DE18-D509-DC53D3F827F5}"/>
              </a:ext>
            </a:extLst>
          </p:cNvPr>
          <p:cNvSpPr>
            <a:spLocks noGrp="1"/>
          </p:cNvSpPr>
          <p:nvPr>
            <p:ph type="title"/>
          </p:nvPr>
        </p:nvSpPr>
        <p:spPr/>
        <p:txBody>
          <a:bodyPr/>
          <a:lstStyle/>
          <a:p>
            <a:r>
              <a:rPr lang="tr-TR" dirty="0"/>
              <a:t>Özet:</a:t>
            </a:r>
          </a:p>
        </p:txBody>
      </p:sp>
      <p:sp>
        <p:nvSpPr>
          <p:cNvPr id="3" name="İçerik Yer Tutucusu 2">
            <a:extLst>
              <a:ext uri="{FF2B5EF4-FFF2-40B4-BE49-F238E27FC236}">
                <a16:creationId xmlns:a16="http://schemas.microsoft.com/office/drawing/2014/main" id="{5043A63C-A213-59DB-3106-F81893F7FEFC}"/>
              </a:ext>
            </a:extLst>
          </p:cNvPr>
          <p:cNvSpPr>
            <a:spLocks noGrp="1"/>
          </p:cNvSpPr>
          <p:nvPr>
            <p:ph idx="1"/>
          </p:nvPr>
        </p:nvSpPr>
        <p:spPr/>
        <p:txBody>
          <a:bodyPr/>
          <a:lstStyle/>
          <a:p>
            <a:r>
              <a:rPr lang="tr-TR" dirty="0"/>
              <a:t>Bu çalışma, yapay zeka araçlarının öğrencilerin eleştirel düşünme becerileri üzerindeki etkisini incelemektedir. Günümüzde eğitimde sıkça kullanılan yapay zeka sistemleri, bilgiye ulaşmayı kolaylaştırsa da öğrencilerin sorgulama ve analiz etme alışkanlıklarını nasıl etkilediği henüz tam olarak bilinmemektedir. Araştırma, yapay zeka araçlarının eleştirel düşünmeyi destekleyip desteklemediğini belirlemeyi ve bu teknolojilerin eğitimde bilinçli kullanımına yönelik öneriler sunmayı amaçlamaktadır.</a:t>
            </a:r>
          </a:p>
          <a:p>
            <a:endParaRPr lang="tr-TR" dirty="0"/>
          </a:p>
        </p:txBody>
      </p:sp>
    </p:spTree>
    <p:extLst>
      <p:ext uri="{BB962C8B-B14F-4D97-AF65-F5344CB8AC3E}">
        <p14:creationId xmlns:p14="http://schemas.microsoft.com/office/powerpoint/2010/main" val="409073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1DD27F-EBDB-1856-C625-5320752DDBA8}"/>
              </a:ext>
            </a:extLst>
          </p:cNvPr>
          <p:cNvSpPr>
            <a:spLocks noGrp="1"/>
          </p:cNvSpPr>
          <p:nvPr>
            <p:ph type="title"/>
          </p:nvPr>
        </p:nvSpPr>
        <p:spPr>
          <a:xfrm>
            <a:off x="677334" y="609599"/>
            <a:ext cx="8596668" cy="1550989"/>
          </a:xfrm>
        </p:spPr>
        <p:txBody>
          <a:bodyPr>
            <a:normAutofit/>
          </a:bodyPr>
          <a:lstStyle/>
          <a:p>
            <a:r>
              <a:rPr lang="tr-TR" dirty="0"/>
              <a:t>Giriş</a:t>
            </a:r>
          </a:p>
        </p:txBody>
      </p:sp>
      <p:sp>
        <p:nvSpPr>
          <p:cNvPr id="3" name="İçerik Yer Tutucusu 2">
            <a:extLst>
              <a:ext uri="{FF2B5EF4-FFF2-40B4-BE49-F238E27FC236}">
                <a16:creationId xmlns:a16="http://schemas.microsoft.com/office/drawing/2014/main" id="{D2A639EE-56DC-8737-5A75-D218B1CD5C07}"/>
              </a:ext>
            </a:extLst>
          </p:cNvPr>
          <p:cNvSpPr>
            <a:spLocks noGrp="1"/>
          </p:cNvSpPr>
          <p:nvPr>
            <p:ph idx="1"/>
          </p:nvPr>
        </p:nvSpPr>
        <p:spPr/>
        <p:txBody>
          <a:bodyPr/>
          <a:lstStyle/>
          <a:p>
            <a:r>
              <a:rPr lang="tr-TR" dirty="0"/>
              <a:t>Ders: Araştırma Yöntem ve Teknikleri</a:t>
            </a:r>
          </a:p>
          <a:p>
            <a:endParaRPr lang="tr-TR" dirty="0"/>
          </a:p>
          <a:p>
            <a:r>
              <a:rPr lang="tr-TR" dirty="0"/>
              <a:t>Hazırlayanlar: Ömer Yiğit Kocabaş, Mert Emre Selek, Umut Kılavuz, Batuhan Baysal</a:t>
            </a:r>
          </a:p>
          <a:p>
            <a:endParaRPr lang="tr-TR" dirty="0"/>
          </a:p>
          <a:p>
            <a:r>
              <a:rPr lang="tr-TR" dirty="0"/>
              <a:t>Öğretim Görevlisi: Sezen Bal</a:t>
            </a:r>
          </a:p>
          <a:p>
            <a:endParaRPr lang="tr-TR" dirty="0"/>
          </a:p>
          <a:p>
            <a:r>
              <a:rPr lang="tr-TR" dirty="0"/>
              <a:t>Tarih: 22.10.2025</a:t>
            </a:r>
          </a:p>
        </p:txBody>
      </p:sp>
    </p:spTree>
    <p:extLst>
      <p:ext uri="{BB962C8B-B14F-4D97-AF65-F5344CB8AC3E}">
        <p14:creationId xmlns:p14="http://schemas.microsoft.com/office/powerpoint/2010/main" val="181505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77CDC67F-C899-67D4-F347-E56C11E85257}"/>
              </a:ext>
            </a:extLst>
          </p:cNvPr>
          <p:cNvSpPr>
            <a:spLocks noGrp="1"/>
          </p:cNvSpPr>
          <p:nvPr>
            <p:ph type="title"/>
          </p:nvPr>
        </p:nvSpPr>
        <p:spPr/>
        <p:txBody>
          <a:bodyPr>
            <a:normAutofit fontScale="90000"/>
          </a:bodyPr>
          <a:lstStyle/>
          <a:p>
            <a:pPr algn="ctr"/>
            <a:r>
              <a:rPr lang="tr-TR" sz="4000" dirty="0"/>
              <a:t>Yapay Zeka Araçlarının Öğrencilerin Eleştirel Düşünme Becerilerine Etkisi</a:t>
            </a:r>
            <a:br>
              <a:rPr lang="tr-TR" dirty="0"/>
            </a:br>
            <a:endParaRPr lang="tr-TR" dirty="0"/>
          </a:p>
        </p:txBody>
      </p:sp>
      <p:sp>
        <p:nvSpPr>
          <p:cNvPr id="5" name="Metin Yer Tutucusu 4">
            <a:extLst>
              <a:ext uri="{FF2B5EF4-FFF2-40B4-BE49-F238E27FC236}">
                <a16:creationId xmlns:a16="http://schemas.microsoft.com/office/drawing/2014/main" id="{11B8D64F-CD7E-3734-C2F4-A3B00B14373D}"/>
              </a:ext>
            </a:extLst>
          </p:cNvPr>
          <p:cNvSpPr>
            <a:spLocks noGrp="1"/>
          </p:cNvSpPr>
          <p:nvPr>
            <p:ph type="body" idx="1"/>
          </p:nvPr>
        </p:nvSpPr>
        <p:spPr/>
        <p:txBody>
          <a:bodyPr/>
          <a:lstStyle/>
          <a:p>
            <a:r>
              <a:rPr lang="tr-TR" dirty="0"/>
              <a:t>Tanım</a:t>
            </a:r>
          </a:p>
        </p:txBody>
      </p:sp>
      <p:sp>
        <p:nvSpPr>
          <p:cNvPr id="3" name="İçerik Yer Tutucusu 2">
            <a:extLst>
              <a:ext uri="{FF2B5EF4-FFF2-40B4-BE49-F238E27FC236}">
                <a16:creationId xmlns:a16="http://schemas.microsoft.com/office/drawing/2014/main" id="{E42B86FA-202C-C8FB-B23C-D8D9E4545037}"/>
              </a:ext>
            </a:extLst>
          </p:cNvPr>
          <p:cNvSpPr>
            <a:spLocks noGrp="1"/>
          </p:cNvSpPr>
          <p:nvPr>
            <p:ph sz="half" idx="2"/>
          </p:nvPr>
        </p:nvSpPr>
        <p:spPr/>
        <p:txBody>
          <a:bodyPr/>
          <a:lstStyle/>
          <a:p>
            <a:pPr marL="0" indent="0">
              <a:buNone/>
            </a:pPr>
            <a:endParaRPr lang="tr-TR" dirty="0"/>
          </a:p>
          <a:p>
            <a:r>
              <a:rPr lang="tr-TR" dirty="0"/>
              <a:t>Bu proje, yapay zeka araçlarının öğrencilerin eleştirel düşünme becerileri üzerindeki etkisini incelemeyi amaçlamaktadır.</a:t>
            </a:r>
          </a:p>
        </p:txBody>
      </p:sp>
      <p:sp>
        <p:nvSpPr>
          <p:cNvPr id="6" name="Metin Yer Tutucusu 5">
            <a:extLst>
              <a:ext uri="{FF2B5EF4-FFF2-40B4-BE49-F238E27FC236}">
                <a16:creationId xmlns:a16="http://schemas.microsoft.com/office/drawing/2014/main" id="{CDE8B70B-7D64-9A77-E921-180133765AD4}"/>
              </a:ext>
            </a:extLst>
          </p:cNvPr>
          <p:cNvSpPr>
            <a:spLocks noGrp="1"/>
          </p:cNvSpPr>
          <p:nvPr>
            <p:ph type="body" sz="quarter" idx="3"/>
          </p:nvPr>
        </p:nvSpPr>
        <p:spPr/>
        <p:txBody>
          <a:bodyPr/>
          <a:lstStyle/>
          <a:p>
            <a:r>
              <a:rPr lang="tr-TR" dirty="0"/>
              <a:t>Neden Bu Konu?</a:t>
            </a:r>
          </a:p>
        </p:txBody>
      </p:sp>
      <p:sp>
        <p:nvSpPr>
          <p:cNvPr id="7" name="İçerik Yer Tutucusu 6">
            <a:extLst>
              <a:ext uri="{FF2B5EF4-FFF2-40B4-BE49-F238E27FC236}">
                <a16:creationId xmlns:a16="http://schemas.microsoft.com/office/drawing/2014/main" id="{0621B07E-AB99-6E66-822B-2290968820E7}"/>
              </a:ext>
            </a:extLst>
          </p:cNvPr>
          <p:cNvSpPr>
            <a:spLocks noGrp="1"/>
          </p:cNvSpPr>
          <p:nvPr>
            <p:ph sz="quarter" idx="4"/>
          </p:nvPr>
        </p:nvSpPr>
        <p:spPr/>
        <p:txBody>
          <a:bodyPr/>
          <a:lstStyle/>
          <a:p>
            <a:endParaRPr lang="tr-TR" dirty="0"/>
          </a:p>
          <a:p>
            <a:r>
              <a:rPr lang="tr-TR" dirty="0"/>
              <a:t>Bu konu, yapay zeka araçlarının öğrencilerin eleştirel düşünme becerilerini nasıl etkilediğini anlayarak eğitimin teknolojiyle uyumlu ve bilinçli şekilde geliştirilmesini amaçladığı için seçilmiştir.</a:t>
            </a:r>
          </a:p>
        </p:txBody>
      </p:sp>
    </p:spTree>
    <p:extLst>
      <p:ext uri="{BB962C8B-B14F-4D97-AF65-F5344CB8AC3E}">
        <p14:creationId xmlns:p14="http://schemas.microsoft.com/office/powerpoint/2010/main" val="693181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F35424-9057-6BBF-ED67-1D6C032D4A2D}"/>
              </a:ext>
            </a:extLst>
          </p:cNvPr>
          <p:cNvSpPr>
            <a:spLocks noGrp="1"/>
          </p:cNvSpPr>
          <p:nvPr>
            <p:ph type="title"/>
          </p:nvPr>
        </p:nvSpPr>
        <p:spPr/>
        <p:txBody>
          <a:bodyPr/>
          <a:lstStyle/>
          <a:p>
            <a:r>
              <a:rPr lang="tr-TR" dirty="0"/>
              <a:t>Çözülmesi Gereken Sorun:</a:t>
            </a:r>
          </a:p>
        </p:txBody>
      </p:sp>
      <p:sp>
        <p:nvSpPr>
          <p:cNvPr id="3" name="İçerik Yer Tutucusu 2">
            <a:extLst>
              <a:ext uri="{FF2B5EF4-FFF2-40B4-BE49-F238E27FC236}">
                <a16:creationId xmlns:a16="http://schemas.microsoft.com/office/drawing/2014/main" id="{393115EB-4A2C-C379-D7C2-4698545FC834}"/>
              </a:ext>
            </a:extLst>
          </p:cNvPr>
          <p:cNvSpPr>
            <a:spLocks noGrp="1"/>
          </p:cNvSpPr>
          <p:nvPr>
            <p:ph idx="1"/>
          </p:nvPr>
        </p:nvSpPr>
        <p:spPr/>
        <p:txBody>
          <a:bodyPr>
            <a:normAutofit/>
          </a:bodyPr>
          <a:lstStyle/>
          <a:p>
            <a:r>
              <a:rPr lang="tr-TR" dirty="0"/>
              <a:t>Eğitimde yapay zeka araçlarının giderek yaygınlaşması, öğrencilerin bilgiye erişim biçimlerini ve öğrenme süreçlerini kökten değiştirmiştir. Ancak bu değişimle birlikte, öğrencilerin kendi düşüncelerini üretme, bilgiyi sorgulama ve analiz etme gibi eleştirel düşünme becerilerinin bu teknolojilerden nasıl etkilendiği net olarak bilinmemektedir. Bazı araştırmalar yapay zekanın öğrenmeyi destekleyebileceğini öne sürerken, bazıları öğrencilerin hazır cevaplara yönelmesi ve düşünme alışkanlıklarının zayıflaması gibi risklere dikkat çekmektedir. Bu nedenle çözülmesi gereken temel sorun, yapay zeka araçlarının öğrencilerin eleştirel düşünme becerilerini geliştirip geliştirmediğini veya tam tersine bu becerileri köreltiyor olup olmadığını ortaya koymaktır. Ayrıca, yapay zekanın eğitimde nasıl, ne ölçüde ve hangi koşullarda etkili biçimde kullanılabileceğinin belirlenmesi de bu araştırmanın odak noktasını oluşturmaktadır.</a:t>
            </a:r>
          </a:p>
        </p:txBody>
      </p:sp>
    </p:spTree>
    <p:extLst>
      <p:ext uri="{BB962C8B-B14F-4D97-AF65-F5344CB8AC3E}">
        <p14:creationId xmlns:p14="http://schemas.microsoft.com/office/powerpoint/2010/main" val="2447283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a:extLst>
              <a:ext uri="{FF2B5EF4-FFF2-40B4-BE49-F238E27FC236}">
                <a16:creationId xmlns:a16="http://schemas.microsoft.com/office/drawing/2014/main" id="{355EBF6D-7A2F-731C-9905-F86295EC8074}"/>
              </a:ext>
            </a:extLst>
          </p:cNvPr>
          <p:cNvSpPr>
            <a:spLocks noGrp="1"/>
          </p:cNvSpPr>
          <p:nvPr>
            <p:ph type="title"/>
          </p:nvPr>
        </p:nvSpPr>
        <p:spPr/>
        <p:txBody>
          <a:bodyPr/>
          <a:lstStyle/>
          <a:p>
            <a:r>
              <a:rPr lang="tr-TR" dirty="0"/>
              <a:t>Projenin Amacı:</a:t>
            </a:r>
          </a:p>
        </p:txBody>
      </p:sp>
      <p:sp>
        <p:nvSpPr>
          <p:cNvPr id="8" name="İçerik Yer Tutucusu 7">
            <a:extLst>
              <a:ext uri="{FF2B5EF4-FFF2-40B4-BE49-F238E27FC236}">
                <a16:creationId xmlns:a16="http://schemas.microsoft.com/office/drawing/2014/main" id="{E985C17F-512F-DD0D-DAC4-476FF5C2F543}"/>
              </a:ext>
            </a:extLst>
          </p:cNvPr>
          <p:cNvSpPr>
            <a:spLocks noGrp="1"/>
          </p:cNvSpPr>
          <p:nvPr>
            <p:ph idx="1"/>
          </p:nvPr>
        </p:nvSpPr>
        <p:spPr/>
        <p:txBody>
          <a:bodyPr/>
          <a:lstStyle/>
          <a:p>
            <a:r>
              <a:rPr lang="tr-TR" dirty="0"/>
              <a:t>Bu çalışmanın amacı, yapay zeka araçlarının öğrencilerin eleştirel düşünme becerileri üzerindeki etkisini incelemek ve bu araçların öğrenme süreçlerinde nasıl bir rol oynadığını ortaya koymaktır. Araştırma, yapay zekanın öğrencilerin bilgiye ulaşma, analiz etme, yorumlama ve değerlendirme yeteneklerini nasıl etkilediğini belirleyerek, teknolojinin eğitimde verimli ve bilinçli kullanımına yönelik öneriler geliştirmeyi hedeflemektedir. Ayrıca, yapay zeka kullanımının eleştirel düşünmeyi destekleyen mi yoksa zayıflatan mı bir etken olduğunu açıklığa kavuşturmak amaçlanmaktadır.</a:t>
            </a:r>
          </a:p>
          <a:p>
            <a:endParaRPr lang="tr-TR" dirty="0"/>
          </a:p>
        </p:txBody>
      </p:sp>
    </p:spTree>
    <p:extLst>
      <p:ext uri="{BB962C8B-B14F-4D97-AF65-F5344CB8AC3E}">
        <p14:creationId xmlns:p14="http://schemas.microsoft.com/office/powerpoint/2010/main" val="264627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FFED68-CEEF-575F-6C97-D787F9A45AD6}"/>
              </a:ext>
            </a:extLst>
          </p:cNvPr>
          <p:cNvSpPr>
            <a:spLocks noGrp="1"/>
          </p:cNvSpPr>
          <p:nvPr>
            <p:ph type="title"/>
          </p:nvPr>
        </p:nvSpPr>
        <p:spPr/>
        <p:txBody>
          <a:bodyPr/>
          <a:lstStyle/>
          <a:p>
            <a:r>
              <a:rPr lang="tr-TR" dirty="0"/>
              <a:t>Temel Araştırma Sorusu:</a:t>
            </a:r>
          </a:p>
        </p:txBody>
      </p:sp>
      <p:sp>
        <p:nvSpPr>
          <p:cNvPr id="3" name="İçerik Yer Tutucusu 2">
            <a:extLst>
              <a:ext uri="{FF2B5EF4-FFF2-40B4-BE49-F238E27FC236}">
                <a16:creationId xmlns:a16="http://schemas.microsoft.com/office/drawing/2014/main" id="{335EE122-C085-0CD9-37D9-E8F9EDE186B8}"/>
              </a:ext>
            </a:extLst>
          </p:cNvPr>
          <p:cNvSpPr>
            <a:spLocks noGrp="1"/>
          </p:cNvSpPr>
          <p:nvPr>
            <p:ph idx="1"/>
          </p:nvPr>
        </p:nvSpPr>
        <p:spPr/>
        <p:txBody>
          <a:bodyPr/>
          <a:lstStyle/>
          <a:p>
            <a:r>
              <a:rPr lang="tr-TR" dirty="0"/>
              <a:t>“Yapay zeka araçlarının kullanımı, öğrencilerin eleştirel düşünme becerilerini nasıl etkilemektedir?”</a:t>
            </a:r>
          </a:p>
        </p:txBody>
      </p:sp>
      <p:pic>
        <p:nvPicPr>
          <p:cNvPr id="5" name="Resim 4" descr="grafik, metin, ekran görüntüsü, grafik tasarım içeren bir resim&#10;&#10;Yapay zeka tarafından oluşturulan içerik yanlış olabilir.">
            <a:extLst>
              <a:ext uri="{FF2B5EF4-FFF2-40B4-BE49-F238E27FC236}">
                <a16:creationId xmlns:a16="http://schemas.microsoft.com/office/drawing/2014/main" id="{6112C6D5-8492-E7AE-D1EE-716507DAA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881116"/>
            <a:ext cx="3840437" cy="2160246"/>
          </a:xfrm>
          <a:prstGeom prst="rect">
            <a:avLst/>
          </a:prstGeom>
        </p:spPr>
      </p:pic>
      <p:pic>
        <p:nvPicPr>
          <p:cNvPr id="7" name="Resim 6" descr="grafik, ekran görüntüsü, yazı tipi, grafik tasarım içeren bir resim&#10;&#10;Yapay zeka tarafından oluşturulan içerik yanlış olabilir.">
            <a:extLst>
              <a:ext uri="{FF2B5EF4-FFF2-40B4-BE49-F238E27FC236}">
                <a16:creationId xmlns:a16="http://schemas.microsoft.com/office/drawing/2014/main" id="{E2591B35-15A3-1E9D-7DB9-C5DC4CF666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3565" y="3881116"/>
            <a:ext cx="3840437" cy="2160245"/>
          </a:xfrm>
          <a:prstGeom prst="rect">
            <a:avLst/>
          </a:prstGeom>
        </p:spPr>
      </p:pic>
    </p:spTree>
    <p:extLst>
      <p:ext uri="{BB962C8B-B14F-4D97-AF65-F5344CB8AC3E}">
        <p14:creationId xmlns:p14="http://schemas.microsoft.com/office/powerpoint/2010/main" val="199280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ADD04B19-36DC-D41D-F41D-4B479F78D07D}"/>
              </a:ext>
            </a:extLst>
          </p:cNvPr>
          <p:cNvSpPr>
            <a:spLocks noGrp="1"/>
          </p:cNvSpPr>
          <p:nvPr>
            <p:ph type="title"/>
          </p:nvPr>
        </p:nvSpPr>
        <p:spPr/>
        <p:txBody>
          <a:bodyPr/>
          <a:lstStyle/>
          <a:p>
            <a:r>
              <a:rPr lang="tr-TR" dirty="0"/>
              <a:t>Bağımlı-Bağımsız Değişken</a:t>
            </a:r>
          </a:p>
        </p:txBody>
      </p:sp>
      <p:sp>
        <p:nvSpPr>
          <p:cNvPr id="5" name="Metin Yer Tutucusu 4">
            <a:extLst>
              <a:ext uri="{FF2B5EF4-FFF2-40B4-BE49-F238E27FC236}">
                <a16:creationId xmlns:a16="http://schemas.microsoft.com/office/drawing/2014/main" id="{3F31A042-C6C0-7978-0932-E7DF8B75DB09}"/>
              </a:ext>
            </a:extLst>
          </p:cNvPr>
          <p:cNvSpPr>
            <a:spLocks noGrp="1"/>
          </p:cNvSpPr>
          <p:nvPr>
            <p:ph type="body" idx="1"/>
          </p:nvPr>
        </p:nvSpPr>
        <p:spPr/>
        <p:txBody>
          <a:bodyPr/>
          <a:lstStyle/>
          <a:p>
            <a:r>
              <a:rPr lang="tr-TR" dirty="0"/>
              <a:t>Bağımlı Değişken</a:t>
            </a:r>
          </a:p>
        </p:txBody>
      </p:sp>
      <p:sp>
        <p:nvSpPr>
          <p:cNvPr id="6" name="İçerik Yer Tutucusu 5">
            <a:extLst>
              <a:ext uri="{FF2B5EF4-FFF2-40B4-BE49-F238E27FC236}">
                <a16:creationId xmlns:a16="http://schemas.microsoft.com/office/drawing/2014/main" id="{48E0C85C-2CCE-38E9-0B79-9742ADFFEEC1}"/>
              </a:ext>
            </a:extLst>
          </p:cNvPr>
          <p:cNvSpPr>
            <a:spLocks noGrp="1"/>
          </p:cNvSpPr>
          <p:nvPr>
            <p:ph sz="half" idx="2"/>
          </p:nvPr>
        </p:nvSpPr>
        <p:spPr/>
        <p:txBody>
          <a:bodyPr/>
          <a:lstStyle/>
          <a:p>
            <a:endParaRPr lang="tr-TR" dirty="0"/>
          </a:p>
          <a:p>
            <a:r>
              <a:rPr lang="tr-TR" dirty="0"/>
              <a:t>Öğrencilerin eleştirel düşünme becerisi düzeyi. </a:t>
            </a:r>
          </a:p>
          <a:p>
            <a:pPr marL="0" indent="0">
              <a:buNone/>
            </a:pPr>
            <a:endParaRPr lang="tr-TR" dirty="0"/>
          </a:p>
          <a:p>
            <a:pPr marL="0" indent="0">
              <a:buNone/>
            </a:pPr>
            <a:r>
              <a:rPr lang="tr-TR" dirty="0"/>
              <a:t>Çünkü araştırmada ölçülmek istenen, yapay zeka araçlarının öğrencilerin eleştirel düşünme becerilerini artırıp artırmadığıdır.</a:t>
            </a:r>
          </a:p>
        </p:txBody>
      </p:sp>
      <p:sp>
        <p:nvSpPr>
          <p:cNvPr id="7" name="Metin Yer Tutucusu 6">
            <a:extLst>
              <a:ext uri="{FF2B5EF4-FFF2-40B4-BE49-F238E27FC236}">
                <a16:creationId xmlns:a16="http://schemas.microsoft.com/office/drawing/2014/main" id="{503FA1A4-4290-9693-3382-B0150F8D0408}"/>
              </a:ext>
            </a:extLst>
          </p:cNvPr>
          <p:cNvSpPr>
            <a:spLocks noGrp="1"/>
          </p:cNvSpPr>
          <p:nvPr>
            <p:ph type="body" sz="quarter" idx="3"/>
          </p:nvPr>
        </p:nvSpPr>
        <p:spPr/>
        <p:txBody>
          <a:bodyPr/>
          <a:lstStyle/>
          <a:p>
            <a:r>
              <a:rPr lang="tr-TR" dirty="0"/>
              <a:t>Bağımsız Değişken</a:t>
            </a:r>
          </a:p>
        </p:txBody>
      </p:sp>
      <p:sp>
        <p:nvSpPr>
          <p:cNvPr id="8" name="İçerik Yer Tutucusu 7">
            <a:extLst>
              <a:ext uri="{FF2B5EF4-FFF2-40B4-BE49-F238E27FC236}">
                <a16:creationId xmlns:a16="http://schemas.microsoft.com/office/drawing/2014/main" id="{E4137EBD-8267-E0D4-E4CB-DEFB1A4E7522}"/>
              </a:ext>
            </a:extLst>
          </p:cNvPr>
          <p:cNvSpPr>
            <a:spLocks noGrp="1"/>
          </p:cNvSpPr>
          <p:nvPr>
            <p:ph sz="quarter" idx="4"/>
          </p:nvPr>
        </p:nvSpPr>
        <p:spPr>
          <a:xfrm>
            <a:off x="5088384" y="2737245"/>
            <a:ext cx="4185617" cy="3906151"/>
          </a:xfrm>
        </p:spPr>
        <p:txBody>
          <a:bodyPr/>
          <a:lstStyle/>
          <a:p>
            <a:endParaRPr lang="tr-TR" dirty="0"/>
          </a:p>
          <a:p>
            <a:r>
              <a:rPr lang="tr-TR" dirty="0"/>
              <a:t>Yapay zeka araçlarının kullanımı. </a:t>
            </a:r>
          </a:p>
          <a:p>
            <a:endParaRPr lang="tr-TR" dirty="0"/>
          </a:p>
          <a:p>
            <a:pPr marL="0" indent="0">
              <a:buNone/>
            </a:pPr>
            <a:r>
              <a:rPr lang="tr-TR" dirty="0"/>
              <a:t>Çünkü araştırmada öğrencilerin eleştirel düşünme becerilerini etkileyebileceği düşünülen faktör, yapay zeka araçlarını ne kadar ve nasıl kullandıklarıdır. </a:t>
            </a:r>
          </a:p>
        </p:txBody>
      </p:sp>
    </p:spTree>
    <p:extLst>
      <p:ext uri="{BB962C8B-B14F-4D97-AF65-F5344CB8AC3E}">
        <p14:creationId xmlns:p14="http://schemas.microsoft.com/office/powerpoint/2010/main" val="106529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844EA1-4529-FE10-DEF6-9F796796AECC}"/>
              </a:ext>
            </a:extLst>
          </p:cNvPr>
          <p:cNvSpPr>
            <a:spLocks noGrp="1"/>
          </p:cNvSpPr>
          <p:nvPr>
            <p:ph type="title"/>
          </p:nvPr>
        </p:nvSpPr>
        <p:spPr/>
        <p:txBody>
          <a:bodyPr/>
          <a:lstStyle/>
          <a:p>
            <a:r>
              <a:rPr lang="tr-TR" dirty="0"/>
              <a:t>Hipotez:</a:t>
            </a:r>
          </a:p>
        </p:txBody>
      </p:sp>
      <p:sp>
        <p:nvSpPr>
          <p:cNvPr id="3" name="İçerik Yer Tutucusu 2">
            <a:extLst>
              <a:ext uri="{FF2B5EF4-FFF2-40B4-BE49-F238E27FC236}">
                <a16:creationId xmlns:a16="http://schemas.microsoft.com/office/drawing/2014/main" id="{0F5A25CE-8949-B39C-9EB0-DE2D0FC9AA33}"/>
              </a:ext>
            </a:extLst>
          </p:cNvPr>
          <p:cNvSpPr>
            <a:spLocks noGrp="1"/>
          </p:cNvSpPr>
          <p:nvPr>
            <p:ph idx="1"/>
          </p:nvPr>
        </p:nvSpPr>
        <p:spPr/>
        <p:txBody>
          <a:bodyPr/>
          <a:lstStyle/>
          <a:p>
            <a:r>
              <a:rPr lang="tr-TR" dirty="0"/>
              <a:t>Yapay zeka araçlarını düzenli ve bilinçli şekilde kullanan öğrencilerin eleştirel düşünme becerileri, bu araçları rastgele kullanan öğrencilere göre daha yüksektir.</a:t>
            </a:r>
          </a:p>
          <a:p>
            <a:endParaRPr lang="tr-TR" dirty="0"/>
          </a:p>
          <a:p>
            <a:pPr marL="0" indent="0">
              <a:buNone/>
            </a:pPr>
            <a:endParaRPr lang="tr-TR" dirty="0"/>
          </a:p>
        </p:txBody>
      </p:sp>
    </p:spTree>
    <p:extLst>
      <p:ext uri="{BB962C8B-B14F-4D97-AF65-F5344CB8AC3E}">
        <p14:creationId xmlns:p14="http://schemas.microsoft.com/office/powerpoint/2010/main" val="256577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9F53F1-2ED6-5F8B-EA5C-38230527EC5A}"/>
              </a:ext>
            </a:extLst>
          </p:cNvPr>
          <p:cNvSpPr>
            <a:spLocks noGrp="1"/>
          </p:cNvSpPr>
          <p:nvPr>
            <p:ph type="title"/>
          </p:nvPr>
        </p:nvSpPr>
        <p:spPr/>
        <p:txBody>
          <a:bodyPr/>
          <a:lstStyle/>
          <a:p>
            <a:r>
              <a:rPr lang="tr-TR" dirty="0"/>
              <a:t>Konunun Devamında Faydalanılabilecek Kaynaklar:</a:t>
            </a:r>
          </a:p>
        </p:txBody>
      </p:sp>
      <p:sp>
        <p:nvSpPr>
          <p:cNvPr id="3" name="İçerik Yer Tutucusu 2">
            <a:extLst>
              <a:ext uri="{FF2B5EF4-FFF2-40B4-BE49-F238E27FC236}">
                <a16:creationId xmlns:a16="http://schemas.microsoft.com/office/drawing/2014/main" id="{EE59DDF1-5405-D2D1-4988-E4EB3763274E}"/>
              </a:ext>
            </a:extLst>
          </p:cNvPr>
          <p:cNvSpPr>
            <a:spLocks noGrp="1"/>
          </p:cNvSpPr>
          <p:nvPr>
            <p:ph idx="1"/>
          </p:nvPr>
        </p:nvSpPr>
        <p:spPr/>
        <p:txBody>
          <a:bodyPr/>
          <a:lstStyle/>
          <a:p>
            <a:r>
              <a:rPr lang="en-US" dirty="0"/>
              <a:t>The Impact of Artificial Intelligence on the Development of Critical Thinking Skills in Students. </a:t>
            </a:r>
            <a:endParaRPr lang="tr-TR" dirty="0"/>
          </a:p>
          <a:p>
            <a:endParaRPr lang="tr-TR" dirty="0"/>
          </a:p>
          <a:p>
            <a:r>
              <a:rPr lang="tr-TR" dirty="0"/>
              <a:t>Yapay Zeka Tabanlı </a:t>
            </a:r>
            <a:r>
              <a:rPr lang="tr-TR" dirty="0" err="1"/>
              <a:t>ChatGPT’ye</a:t>
            </a:r>
            <a:r>
              <a:rPr lang="tr-TR" dirty="0"/>
              <a:t> Dayalı Etkinliklerin 7. Sınıf Öğrencilerin Metin Yazma, Eleştirel ve Yaratıcı Düşünme Becerilerine Etkisi. </a:t>
            </a:r>
          </a:p>
          <a:p>
            <a:endParaRPr lang="tr-TR" dirty="0"/>
          </a:p>
          <a:p>
            <a:r>
              <a:rPr lang="en-US" dirty="0"/>
              <a:t>AI tools may weaken critical thinking skills by encouraging cognitive offloading.</a:t>
            </a:r>
            <a:endParaRPr lang="tr-TR" dirty="0"/>
          </a:p>
        </p:txBody>
      </p:sp>
    </p:spTree>
    <p:extLst>
      <p:ext uri="{BB962C8B-B14F-4D97-AF65-F5344CB8AC3E}">
        <p14:creationId xmlns:p14="http://schemas.microsoft.com/office/powerpoint/2010/main" val="1462605772"/>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TM02900688[[fn=Model]]</Template>
  <TotalTime>78</TotalTime>
  <Words>496</Words>
  <Application>Microsoft Office PowerPoint</Application>
  <PresentationFormat>Geniş ekran</PresentationFormat>
  <Paragraphs>43</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Trebuchet MS</vt:lpstr>
      <vt:lpstr>Wingdings 3</vt:lpstr>
      <vt:lpstr>Yüzeyler</vt:lpstr>
      <vt:lpstr>Yapay Zeka Araçlarının Öğrencilerin Eleştirel Düşünme Becerilerine Etkisi</vt:lpstr>
      <vt:lpstr>Giriş</vt:lpstr>
      <vt:lpstr>Yapay Zeka Araçlarının Öğrencilerin Eleştirel Düşünme Becerilerine Etkisi </vt:lpstr>
      <vt:lpstr>Çözülmesi Gereken Sorun:</vt:lpstr>
      <vt:lpstr>Projenin Amacı:</vt:lpstr>
      <vt:lpstr>Temel Araştırma Sorusu:</vt:lpstr>
      <vt:lpstr>Bağımlı-Bağımsız Değişken</vt:lpstr>
      <vt:lpstr>Hipotez:</vt:lpstr>
      <vt:lpstr>Konunun Devamında Faydalanılabilecek Kaynaklar:</vt:lpstr>
      <vt:lpstr>Özet: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ömer yiğit kocabaş</dc:creator>
  <cp:lastModifiedBy>ömer yiğit kocabaş</cp:lastModifiedBy>
  <cp:revision>1</cp:revision>
  <dcterms:created xsi:type="dcterms:W3CDTF">2025-10-22T14:42:10Z</dcterms:created>
  <dcterms:modified xsi:type="dcterms:W3CDTF">2025-10-22T16:00:16Z</dcterms:modified>
</cp:coreProperties>
</file>