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C98ED-8F71-437A-A0D5-33722546D58D}" type="datetimeFigureOut">
              <a:rPr lang="tr-TR" smtClean="0"/>
              <a:t>22.10.2025</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A8127C-7BB1-48EC-95A7-A2A2A5040C4E}" type="slidenum">
              <a:rPr lang="tr-TR" smtClean="0"/>
              <a:t>‹#›</a:t>
            </a:fld>
            <a:endParaRPr lang="tr-TR"/>
          </a:p>
        </p:txBody>
      </p:sp>
    </p:spTree>
    <p:extLst>
      <p:ext uri="{BB962C8B-B14F-4D97-AF65-F5344CB8AC3E}">
        <p14:creationId xmlns:p14="http://schemas.microsoft.com/office/powerpoint/2010/main" val="1774072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3A5F691-A606-43F5-B677-2B01859776D1}"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6351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78AE621-9F0F-41E3-BAF7-96C25287691F}"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359211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39DB8468-6D9E-407B-8932-8DD71AFDF92C}"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8543456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2C9F0B3-A80E-49A7-8119-82199AC858CA}"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5959890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lıntı İsim Kartı">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415E859-82AE-48EA-BFE1-FE02E9072577}"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694947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Doğru veya Yanlış">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tr-TR"/>
              <a:t>Asıl başlık stilini düzenlemek için tıklayın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tr-TR"/>
              <a:t>Asıl metin stillerini düzenlemek için tıklayın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7ACFA05E-A756-4B9C-A5D2-F2390168D1D2}"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0736308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3175BF1B-5AE4-4AED-863C-3430AA51A6A2}"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933044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764E5E1-6678-4924-ADDE-A7D38A355CEB}"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4135662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7DB601F0-AC3E-4F74-917F-E9DA4ACA47E2}"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9986051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2119AED1-F590-4EC9-95F4-533D773BB704}" type="datetime1">
              <a:rPr lang="tr-TR" smtClean="0"/>
              <a:t>22.10.2025</a:t>
            </a:fld>
            <a:endParaRPr lang="tr-TR"/>
          </a:p>
        </p:txBody>
      </p:sp>
      <p:sp>
        <p:nvSpPr>
          <p:cNvPr id="5" name="Footer Placeholder 4"/>
          <p:cNvSpPr>
            <a:spLocks noGrp="1"/>
          </p:cNvSpPr>
          <p:nvPr>
            <p:ph type="ftr" sz="quarter" idx="11"/>
          </p:nvPr>
        </p:nvSpPr>
        <p:spPr/>
        <p:txBody>
          <a:bodyPr/>
          <a:lstStyle/>
          <a:p>
            <a:r>
              <a:rPr lang="tr-TR"/>
              <a:t>2</a:t>
            </a:r>
          </a:p>
        </p:txBody>
      </p:sp>
      <p:sp>
        <p:nvSpPr>
          <p:cNvPr id="6" name="Slide Number Placeholder 5"/>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266483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5B89A3A-5287-4377-A5E1-28BABF8A9FB1}" type="datetime1">
              <a:rPr lang="tr-TR" smtClean="0"/>
              <a:t>22.10.2025</a:t>
            </a:fld>
            <a:endParaRPr lang="tr-TR"/>
          </a:p>
        </p:txBody>
      </p:sp>
      <p:sp>
        <p:nvSpPr>
          <p:cNvPr id="6" name="Footer Placeholder 5"/>
          <p:cNvSpPr>
            <a:spLocks noGrp="1"/>
          </p:cNvSpPr>
          <p:nvPr>
            <p:ph type="ftr" sz="quarter" idx="11"/>
          </p:nvPr>
        </p:nvSpPr>
        <p:spPr/>
        <p:txBody>
          <a:bodyPr/>
          <a:lstStyle/>
          <a:p>
            <a:r>
              <a:rPr lang="tr-TR"/>
              <a:t>2</a:t>
            </a:r>
          </a:p>
        </p:txBody>
      </p:sp>
      <p:sp>
        <p:nvSpPr>
          <p:cNvPr id="7" name="Slide Number Placeholder 6"/>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819701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81A059E0-0F53-4D94-A7F2-9B6D3F670231}" type="datetime1">
              <a:rPr lang="tr-TR" smtClean="0"/>
              <a:t>22.10.2025</a:t>
            </a:fld>
            <a:endParaRPr lang="tr-TR"/>
          </a:p>
        </p:txBody>
      </p:sp>
      <p:sp>
        <p:nvSpPr>
          <p:cNvPr id="8" name="Footer Placeholder 7"/>
          <p:cNvSpPr>
            <a:spLocks noGrp="1"/>
          </p:cNvSpPr>
          <p:nvPr>
            <p:ph type="ftr" sz="quarter" idx="11"/>
          </p:nvPr>
        </p:nvSpPr>
        <p:spPr/>
        <p:txBody>
          <a:bodyPr/>
          <a:lstStyle/>
          <a:p>
            <a:r>
              <a:rPr lang="tr-TR"/>
              <a:t>2</a:t>
            </a:r>
          </a:p>
        </p:txBody>
      </p:sp>
      <p:sp>
        <p:nvSpPr>
          <p:cNvPr id="9" name="Slide Number Placeholder 8"/>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088883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6E977D0C-68EB-4C5C-ABA8-B9587BB5B128}" type="datetime1">
              <a:rPr lang="tr-TR" smtClean="0"/>
              <a:t>22.10.2025</a:t>
            </a:fld>
            <a:endParaRPr lang="tr-TR"/>
          </a:p>
        </p:txBody>
      </p:sp>
      <p:sp>
        <p:nvSpPr>
          <p:cNvPr id="4" name="Footer Placeholder 3"/>
          <p:cNvSpPr>
            <a:spLocks noGrp="1"/>
          </p:cNvSpPr>
          <p:nvPr>
            <p:ph type="ftr" sz="quarter" idx="11"/>
          </p:nvPr>
        </p:nvSpPr>
        <p:spPr/>
        <p:txBody>
          <a:bodyPr/>
          <a:lstStyle/>
          <a:p>
            <a:r>
              <a:rPr lang="tr-TR"/>
              <a:t>2</a:t>
            </a:r>
          </a:p>
        </p:txBody>
      </p:sp>
      <p:sp>
        <p:nvSpPr>
          <p:cNvPr id="5" name="Slide Number Placeholder 4"/>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801737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F121A0-859D-4615-94C8-2CBA72A2B671}" type="datetime1">
              <a:rPr lang="tr-TR" smtClean="0"/>
              <a:t>22.10.2025</a:t>
            </a:fld>
            <a:endParaRPr lang="tr-TR"/>
          </a:p>
        </p:txBody>
      </p:sp>
      <p:sp>
        <p:nvSpPr>
          <p:cNvPr id="3" name="Footer Placeholder 2"/>
          <p:cNvSpPr>
            <a:spLocks noGrp="1"/>
          </p:cNvSpPr>
          <p:nvPr>
            <p:ph type="ftr" sz="quarter" idx="11"/>
          </p:nvPr>
        </p:nvSpPr>
        <p:spPr/>
        <p:txBody>
          <a:bodyPr/>
          <a:lstStyle/>
          <a:p>
            <a:r>
              <a:rPr lang="tr-TR"/>
              <a:t>2</a:t>
            </a:r>
          </a:p>
        </p:txBody>
      </p:sp>
      <p:sp>
        <p:nvSpPr>
          <p:cNvPr id="4" name="Slide Number Placeholder 3"/>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2029477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tr-TR"/>
              <a:t>Asıl başlık stilini düzenlemek için tıklayın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C3A837A-9A9B-4CEB-82C1-7A7562F7BEFE}" type="datetime1">
              <a:rPr lang="tr-TR" smtClean="0"/>
              <a:t>22.10.2025</a:t>
            </a:fld>
            <a:endParaRPr lang="tr-TR"/>
          </a:p>
        </p:txBody>
      </p:sp>
      <p:sp>
        <p:nvSpPr>
          <p:cNvPr id="6" name="Footer Placeholder 5"/>
          <p:cNvSpPr>
            <a:spLocks noGrp="1"/>
          </p:cNvSpPr>
          <p:nvPr>
            <p:ph type="ftr" sz="quarter" idx="11"/>
          </p:nvPr>
        </p:nvSpPr>
        <p:spPr/>
        <p:txBody>
          <a:bodyPr/>
          <a:lstStyle/>
          <a:p>
            <a:r>
              <a:rPr lang="tr-TR"/>
              <a:t>2</a:t>
            </a:r>
          </a:p>
        </p:txBody>
      </p:sp>
      <p:sp>
        <p:nvSpPr>
          <p:cNvPr id="7" name="Slide Number Placeholder 6"/>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128477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F33D8407-059C-41BB-83BD-00B1B277967B}" type="datetime1">
              <a:rPr lang="tr-TR" smtClean="0"/>
              <a:t>22.10.2025</a:t>
            </a:fld>
            <a:endParaRPr lang="tr-TR"/>
          </a:p>
        </p:txBody>
      </p:sp>
      <p:sp>
        <p:nvSpPr>
          <p:cNvPr id="6" name="Footer Placeholder 5"/>
          <p:cNvSpPr>
            <a:spLocks noGrp="1"/>
          </p:cNvSpPr>
          <p:nvPr>
            <p:ph type="ftr" sz="quarter" idx="11"/>
          </p:nvPr>
        </p:nvSpPr>
        <p:spPr/>
        <p:txBody>
          <a:bodyPr/>
          <a:lstStyle/>
          <a:p>
            <a:r>
              <a:rPr lang="tr-TR"/>
              <a:t>2</a:t>
            </a:r>
          </a:p>
        </p:txBody>
      </p:sp>
      <p:sp>
        <p:nvSpPr>
          <p:cNvPr id="7" name="Slide Number Placeholder 6"/>
          <p:cNvSpPr>
            <a:spLocks noGrp="1"/>
          </p:cNvSpPr>
          <p:nvPr>
            <p:ph type="sldNum" sz="quarter" idx="12"/>
          </p:nvPr>
        </p:nvSpPr>
        <p:spPr/>
        <p:txBody>
          <a:bodyPr/>
          <a:lstStyle/>
          <a:p>
            <a:fld id="{C44E759D-5F25-4F43-B5CD-6C4B99D3A8ED}" type="slidenum">
              <a:rPr lang="tr-TR" smtClean="0"/>
              <a:t>‹#›</a:t>
            </a:fld>
            <a:endParaRPr lang="tr-TR"/>
          </a:p>
        </p:txBody>
      </p:sp>
    </p:spTree>
    <p:extLst>
      <p:ext uri="{BB962C8B-B14F-4D97-AF65-F5344CB8AC3E}">
        <p14:creationId xmlns:p14="http://schemas.microsoft.com/office/powerpoint/2010/main" val="720237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148D65A-2840-4286-AEB7-BF011F4D42B2}" type="datetime1">
              <a:rPr lang="tr-TR" smtClean="0"/>
              <a:t>22.10.2025</a:t>
            </a:fld>
            <a:endParaRPr lang="tr-T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tr-TR"/>
              <a:t>2</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44E759D-5F25-4F43-B5CD-6C4B99D3A8ED}" type="slidenum">
              <a:rPr lang="tr-TR" smtClean="0"/>
              <a:t>‹#›</a:t>
            </a:fld>
            <a:endParaRPr lang="tr-TR"/>
          </a:p>
        </p:txBody>
      </p:sp>
    </p:spTree>
    <p:extLst>
      <p:ext uri="{BB962C8B-B14F-4D97-AF65-F5344CB8AC3E}">
        <p14:creationId xmlns:p14="http://schemas.microsoft.com/office/powerpoint/2010/main" val="201121172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şlık 2">
            <a:extLst>
              <a:ext uri="{FF2B5EF4-FFF2-40B4-BE49-F238E27FC236}">
                <a16:creationId xmlns:a16="http://schemas.microsoft.com/office/drawing/2014/main" id="{4F053769-C32D-33AA-598D-5075A1DD9FFA}"/>
              </a:ext>
            </a:extLst>
          </p:cNvPr>
          <p:cNvSpPr>
            <a:spLocks noGrp="1"/>
          </p:cNvSpPr>
          <p:nvPr>
            <p:ph type="ctrTitle"/>
          </p:nvPr>
        </p:nvSpPr>
        <p:spPr>
          <a:xfrm>
            <a:off x="0" y="2404534"/>
            <a:ext cx="9741159" cy="1646302"/>
          </a:xfrm>
        </p:spPr>
        <p:txBody>
          <a:bodyPr/>
          <a:lstStyle/>
          <a:p>
            <a:r>
              <a:rPr lang="tr-TR" sz="3600" dirty="0"/>
              <a:t>Yapay Zeka Araçlarının Öğrencilerin Eleştirel Düşünme Becerilerine Etkisi</a:t>
            </a:r>
          </a:p>
        </p:txBody>
      </p:sp>
      <p:sp>
        <p:nvSpPr>
          <p:cNvPr id="4" name="Alt Başlık 3">
            <a:extLst>
              <a:ext uri="{FF2B5EF4-FFF2-40B4-BE49-F238E27FC236}">
                <a16:creationId xmlns:a16="http://schemas.microsoft.com/office/drawing/2014/main" id="{8C1916B4-147F-6F6E-101A-939C29847C90}"/>
              </a:ext>
            </a:extLst>
          </p:cNvPr>
          <p:cNvSpPr>
            <a:spLocks noGrp="1"/>
          </p:cNvSpPr>
          <p:nvPr>
            <p:ph type="subTitle" idx="1"/>
          </p:nvPr>
        </p:nvSpPr>
        <p:spPr/>
        <p:txBody>
          <a:bodyPr/>
          <a:lstStyle/>
          <a:p>
            <a:endParaRPr lang="tr-TR"/>
          </a:p>
        </p:txBody>
      </p:sp>
    </p:spTree>
    <p:extLst>
      <p:ext uri="{BB962C8B-B14F-4D97-AF65-F5344CB8AC3E}">
        <p14:creationId xmlns:p14="http://schemas.microsoft.com/office/powerpoint/2010/main" val="38949159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D54AC80-BE59-DE18-D509-DC53D3F827F5}"/>
              </a:ext>
            </a:extLst>
          </p:cNvPr>
          <p:cNvSpPr>
            <a:spLocks noGrp="1"/>
          </p:cNvSpPr>
          <p:nvPr>
            <p:ph type="title"/>
          </p:nvPr>
        </p:nvSpPr>
        <p:spPr>
          <a:xfrm>
            <a:off x="503339" y="609600"/>
            <a:ext cx="8770663" cy="866862"/>
          </a:xfrm>
        </p:spPr>
        <p:txBody>
          <a:bodyPr>
            <a:noAutofit/>
          </a:bodyPr>
          <a:lstStyle/>
          <a:p>
            <a:r>
              <a:rPr lang="tr-TR" dirty="0"/>
              <a:t>Kaynakça</a:t>
            </a:r>
            <a:br>
              <a:rPr lang="tr-TR" dirty="0"/>
            </a:br>
            <a:endParaRPr lang="tr-TR" dirty="0"/>
          </a:p>
        </p:txBody>
      </p:sp>
      <p:sp>
        <p:nvSpPr>
          <p:cNvPr id="3" name="İçerik Yer Tutucusu 2">
            <a:extLst>
              <a:ext uri="{FF2B5EF4-FFF2-40B4-BE49-F238E27FC236}">
                <a16:creationId xmlns:a16="http://schemas.microsoft.com/office/drawing/2014/main" id="{5043A63C-A213-59DB-3106-F81893F7FEFC}"/>
              </a:ext>
            </a:extLst>
          </p:cNvPr>
          <p:cNvSpPr>
            <a:spLocks noGrp="1"/>
          </p:cNvSpPr>
          <p:nvPr>
            <p:ph idx="1"/>
          </p:nvPr>
        </p:nvSpPr>
        <p:spPr>
          <a:xfrm>
            <a:off x="503339" y="1476463"/>
            <a:ext cx="8770663" cy="4564900"/>
          </a:xfrm>
        </p:spPr>
        <p:txBody>
          <a:bodyPr>
            <a:noAutofit/>
          </a:bodyPr>
          <a:lstStyle/>
          <a:p>
            <a:pPr>
              <a:buFont typeface="+mj-lt"/>
              <a:buAutoNum type="arabicPeriod"/>
            </a:pPr>
            <a:r>
              <a:rPr lang="tr-TR" dirty="0"/>
              <a:t>N. </a:t>
            </a:r>
            <a:r>
              <a:rPr lang="tr-TR" dirty="0" err="1"/>
              <a:t>Kosmyna</a:t>
            </a:r>
            <a:r>
              <a:rPr lang="tr-TR" dirty="0"/>
              <a:t>, E. </a:t>
            </a:r>
            <a:r>
              <a:rPr lang="tr-TR" dirty="0" err="1"/>
              <a:t>Hauptmann</a:t>
            </a:r>
            <a:r>
              <a:rPr lang="tr-TR" dirty="0"/>
              <a:t>, Y. T. Yuan, J. </a:t>
            </a:r>
            <a:r>
              <a:rPr lang="tr-TR" dirty="0" err="1"/>
              <a:t>Situ</a:t>
            </a:r>
            <a:r>
              <a:rPr lang="tr-TR" dirty="0"/>
              <a:t>, X.-H. </a:t>
            </a:r>
            <a:r>
              <a:rPr lang="tr-TR" dirty="0" err="1"/>
              <a:t>Liao</a:t>
            </a:r>
            <a:r>
              <a:rPr lang="tr-TR" dirty="0"/>
              <a:t>, A. V. </a:t>
            </a:r>
            <a:r>
              <a:rPr lang="tr-TR" dirty="0" err="1"/>
              <a:t>Beresnitzky</a:t>
            </a:r>
            <a:r>
              <a:rPr lang="tr-TR" dirty="0"/>
              <a:t>, I. </a:t>
            </a:r>
            <a:r>
              <a:rPr lang="tr-TR" dirty="0" err="1"/>
              <a:t>Braunstein</a:t>
            </a:r>
            <a:r>
              <a:rPr lang="tr-TR" dirty="0"/>
              <a:t> ve P. </a:t>
            </a:r>
            <a:r>
              <a:rPr lang="tr-TR" dirty="0" err="1"/>
              <a:t>Maes</a:t>
            </a:r>
            <a:r>
              <a:rPr lang="tr-TR" dirty="0"/>
              <a:t>, "</a:t>
            </a:r>
            <a:r>
              <a:rPr lang="tr-TR" dirty="0" err="1"/>
              <a:t>Your</a:t>
            </a:r>
            <a:r>
              <a:rPr lang="tr-TR" dirty="0"/>
              <a:t> Brain on </a:t>
            </a:r>
            <a:r>
              <a:rPr lang="tr-TR" dirty="0" err="1"/>
              <a:t>ChatGPT</a:t>
            </a:r>
            <a:r>
              <a:rPr lang="tr-TR" dirty="0"/>
              <a:t>: </a:t>
            </a:r>
            <a:r>
              <a:rPr lang="tr-TR" dirty="0" err="1"/>
              <a:t>Accumulation</a:t>
            </a:r>
            <a:r>
              <a:rPr lang="tr-TR" dirty="0"/>
              <a:t> of </a:t>
            </a:r>
            <a:r>
              <a:rPr lang="tr-TR" dirty="0" err="1"/>
              <a:t>Cognitive</a:t>
            </a:r>
            <a:r>
              <a:rPr lang="tr-TR" dirty="0"/>
              <a:t> </a:t>
            </a:r>
            <a:r>
              <a:rPr lang="tr-TR" dirty="0" err="1"/>
              <a:t>Debt</a:t>
            </a:r>
            <a:r>
              <a:rPr lang="tr-TR" dirty="0"/>
              <a:t> </a:t>
            </a:r>
            <a:r>
              <a:rPr lang="tr-TR" dirty="0" err="1"/>
              <a:t>when</a:t>
            </a:r>
            <a:r>
              <a:rPr lang="tr-TR" dirty="0"/>
              <a:t> Using an AI </a:t>
            </a:r>
            <a:r>
              <a:rPr lang="tr-TR" dirty="0" err="1"/>
              <a:t>Assistant</a:t>
            </a:r>
            <a:r>
              <a:rPr lang="tr-TR" dirty="0"/>
              <a:t> </a:t>
            </a:r>
            <a:r>
              <a:rPr lang="tr-TR" dirty="0" err="1"/>
              <a:t>for</a:t>
            </a:r>
            <a:r>
              <a:rPr lang="tr-TR" dirty="0"/>
              <a:t> </a:t>
            </a:r>
            <a:r>
              <a:rPr lang="tr-TR" dirty="0" err="1"/>
              <a:t>Essay</a:t>
            </a:r>
            <a:r>
              <a:rPr lang="tr-TR" dirty="0"/>
              <a:t> </a:t>
            </a:r>
            <a:r>
              <a:rPr lang="tr-TR" dirty="0" err="1"/>
              <a:t>Writing</a:t>
            </a:r>
            <a:r>
              <a:rPr lang="tr-TR" dirty="0"/>
              <a:t> </a:t>
            </a:r>
            <a:r>
              <a:rPr lang="tr-TR" dirty="0" err="1"/>
              <a:t>Task</a:t>
            </a:r>
            <a:r>
              <a:rPr lang="tr-TR" dirty="0"/>
              <a:t>," MIT Media </a:t>
            </a:r>
            <a:r>
              <a:rPr lang="tr-TR" dirty="0" err="1"/>
              <a:t>Lab</a:t>
            </a:r>
            <a:r>
              <a:rPr lang="tr-TR" dirty="0"/>
              <a:t>, 2025.</a:t>
            </a:r>
          </a:p>
          <a:p>
            <a:pPr>
              <a:buFont typeface="+mj-lt"/>
              <a:buAutoNum type="arabicPeriod"/>
            </a:pPr>
            <a:r>
              <a:rPr lang="tr-TR" dirty="0"/>
              <a:t>M. </a:t>
            </a:r>
            <a:r>
              <a:rPr lang="tr-TR" dirty="0" err="1"/>
              <a:t>Gerlich</a:t>
            </a:r>
            <a:r>
              <a:rPr lang="tr-TR" dirty="0"/>
              <a:t>, "AI Tools in </a:t>
            </a:r>
            <a:r>
              <a:rPr lang="tr-TR" dirty="0" err="1"/>
              <a:t>Society</a:t>
            </a:r>
            <a:r>
              <a:rPr lang="tr-TR" dirty="0"/>
              <a:t>: </a:t>
            </a:r>
            <a:r>
              <a:rPr lang="tr-TR" dirty="0" err="1"/>
              <a:t>Impacts</a:t>
            </a:r>
            <a:r>
              <a:rPr lang="tr-TR" dirty="0"/>
              <a:t> on </a:t>
            </a:r>
            <a:r>
              <a:rPr lang="tr-TR" dirty="0" err="1"/>
              <a:t>Cognitive</a:t>
            </a:r>
            <a:r>
              <a:rPr lang="tr-TR" dirty="0"/>
              <a:t> </a:t>
            </a:r>
            <a:r>
              <a:rPr lang="tr-TR" dirty="0" err="1"/>
              <a:t>Offloading</a:t>
            </a:r>
            <a:r>
              <a:rPr lang="tr-TR" dirty="0"/>
              <a:t> </a:t>
            </a:r>
            <a:r>
              <a:rPr lang="tr-TR" dirty="0" err="1"/>
              <a:t>and</a:t>
            </a:r>
            <a:r>
              <a:rPr lang="tr-TR" dirty="0"/>
              <a:t> Critical </a:t>
            </a:r>
            <a:r>
              <a:rPr lang="tr-TR" dirty="0" err="1"/>
              <a:t>Thinking</a:t>
            </a:r>
            <a:r>
              <a:rPr lang="tr-TR" dirty="0"/>
              <a:t>," </a:t>
            </a:r>
            <a:r>
              <a:rPr lang="tr-TR" dirty="0" err="1"/>
              <a:t>Societies</a:t>
            </a:r>
            <a:r>
              <a:rPr lang="tr-TR" dirty="0"/>
              <a:t>, </a:t>
            </a:r>
            <a:r>
              <a:rPr lang="tr-TR" dirty="0" err="1"/>
              <a:t>vol</a:t>
            </a:r>
            <a:r>
              <a:rPr lang="tr-TR" dirty="0"/>
              <a:t>. 15, </a:t>
            </a:r>
            <a:r>
              <a:rPr lang="tr-TR" dirty="0" err="1"/>
              <a:t>no</a:t>
            </a:r>
            <a:r>
              <a:rPr lang="tr-TR" dirty="0"/>
              <a:t>. 1, Art. </a:t>
            </a:r>
            <a:r>
              <a:rPr lang="tr-TR" dirty="0" err="1"/>
              <a:t>no</a:t>
            </a:r>
            <a:r>
              <a:rPr lang="tr-TR" dirty="0"/>
              <a:t>. 6, 2025.</a:t>
            </a:r>
          </a:p>
          <a:p>
            <a:pPr>
              <a:buFont typeface="+mj-lt"/>
              <a:buAutoNum type="arabicPeriod"/>
            </a:pPr>
            <a:r>
              <a:rPr lang="tr-TR" dirty="0"/>
              <a:t>H. B. </a:t>
            </a:r>
            <a:r>
              <a:rPr lang="tr-TR" dirty="0" err="1"/>
              <a:t>Essel</a:t>
            </a:r>
            <a:r>
              <a:rPr lang="tr-TR" dirty="0"/>
              <a:t>, "</a:t>
            </a:r>
            <a:r>
              <a:rPr lang="tr-TR" dirty="0" err="1"/>
              <a:t>ChatGPT</a:t>
            </a:r>
            <a:r>
              <a:rPr lang="tr-TR" dirty="0"/>
              <a:t> </a:t>
            </a:r>
            <a:r>
              <a:rPr lang="tr-TR" dirty="0" err="1"/>
              <a:t>effects</a:t>
            </a:r>
            <a:r>
              <a:rPr lang="tr-TR" dirty="0"/>
              <a:t> on </a:t>
            </a:r>
            <a:r>
              <a:rPr lang="tr-TR" dirty="0" err="1"/>
              <a:t>cognitive</a:t>
            </a:r>
            <a:r>
              <a:rPr lang="tr-TR" dirty="0"/>
              <a:t> </a:t>
            </a:r>
            <a:r>
              <a:rPr lang="tr-TR" dirty="0" err="1"/>
              <a:t>skills</a:t>
            </a:r>
            <a:r>
              <a:rPr lang="tr-TR" dirty="0"/>
              <a:t> of </a:t>
            </a:r>
            <a:r>
              <a:rPr lang="tr-TR" dirty="0" err="1"/>
              <a:t>undergraduate</a:t>
            </a:r>
            <a:r>
              <a:rPr lang="tr-TR" dirty="0"/>
              <a:t> </a:t>
            </a:r>
            <a:r>
              <a:rPr lang="tr-TR" dirty="0" err="1"/>
              <a:t>students</a:t>
            </a:r>
            <a:r>
              <a:rPr lang="tr-TR" dirty="0"/>
              <a:t>," </a:t>
            </a:r>
            <a:r>
              <a:rPr lang="tr-TR" dirty="0" err="1"/>
              <a:t>ScienceDirect</a:t>
            </a:r>
            <a:r>
              <a:rPr lang="tr-TR" dirty="0"/>
              <a:t>, 2024 </a:t>
            </a:r>
          </a:p>
          <a:p>
            <a:pPr>
              <a:buFont typeface="+mj-lt"/>
              <a:buAutoNum type="arabicPeriod"/>
            </a:pPr>
            <a:r>
              <a:rPr lang="en-US" dirty="0"/>
              <a:t>C. Zhai, "The effects of over-reliance on AI dialogue systems on students' cognitive abilities: a systematic review," </a:t>
            </a:r>
            <a:r>
              <a:rPr lang="en-US" dirty="0" err="1"/>
              <a:t>SpringerOpen</a:t>
            </a:r>
            <a:r>
              <a:rPr lang="en-US" dirty="0"/>
              <a:t>, 2024</a:t>
            </a:r>
            <a:r>
              <a:rPr lang="tr-TR" dirty="0"/>
              <a:t> </a:t>
            </a:r>
          </a:p>
          <a:p>
            <a:pPr>
              <a:buFont typeface="+mj-lt"/>
              <a:buAutoNum type="arabicPeriod"/>
            </a:pPr>
            <a:r>
              <a:rPr lang="en-US" dirty="0"/>
              <a:t>H. P. Lee, "The Impact of Generative AI on Critical Thinking," ACM Digital Library, 2025</a:t>
            </a:r>
            <a:endParaRPr lang="tr-TR" dirty="0"/>
          </a:p>
          <a:p>
            <a:pPr>
              <a:buFont typeface="+mj-lt"/>
              <a:buAutoNum type="arabicPeriod"/>
            </a:pPr>
            <a:r>
              <a:rPr lang="en-US" dirty="0"/>
              <a:t>R. Suriano, A. Plebe, A. Acciai </a:t>
            </a:r>
            <a:r>
              <a:rPr lang="en-US" dirty="0" err="1"/>
              <a:t>ve</a:t>
            </a:r>
            <a:r>
              <a:rPr lang="en-US" dirty="0"/>
              <a:t> R. A. Fabio, "Student interaction with ChatGPT can promote complex critical thinking skills," Learning and Instruction, vol. 95, Art. no. 102011, 2025</a:t>
            </a:r>
            <a:r>
              <a:rPr lang="tr-TR" dirty="0"/>
              <a:t> </a:t>
            </a:r>
          </a:p>
        </p:txBody>
      </p:sp>
      <p:sp>
        <p:nvSpPr>
          <p:cNvPr id="5" name="Slayt Numarası Yer Tutucusu 4">
            <a:extLst>
              <a:ext uri="{FF2B5EF4-FFF2-40B4-BE49-F238E27FC236}">
                <a16:creationId xmlns:a16="http://schemas.microsoft.com/office/drawing/2014/main" id="{8144B424-6A1E-9F4A-D6A2-8C66817CC28B}"/>
              </a:ext>
            </a:extLst>
          </p:cNvPr>
          <p:cNvSpPr>
            <a:spLocks noGrp="1"/>
          </p:cNvSpPr>
          <p:nvPr>
            <p:ph type="sldNum" sz="quarter" idx="12"/>
          </p:nvPr>
        </p:nvSpPr>
        <p:spPr/>
        <p:txBody>
          <a:bodyPr/>
          <a:lstStyle/>
          <a:p>
            <a:fld id="{C44E759D-5F25-4F43-B5CD-6C4B99D3A8ED}" type="slidenum">
              <a:rPr lang="tr-TR" smtClean="0"/>
              <a:t>10</a:t>
            </a:fld>
            <a:endParaRPr lang="tr-TR"/>
          </a:p>
        </p:txBody>
      </p:sp>
    </p:spTree>
    <p:extLst>
      <p:ext uri="{BB962C8B-B14F-4D97-AF65-F5344CB8AC3E}">
        <p14:creationId xmlns:p14="http://schemas.microsoft.com/office/powerpoint/2010/main" val="4090733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C1DD27F-EBDB-1856-C625-5320752DDBA8}"/>
              </a:ext>
            </a:extLst>
          </p:cNvPr>
          <p:cNvSpPr>
            <a:spLocks noGrp="1"/>
          </p:cNvSpPr>
          <p:nvPr>
            <p:ph type="title"/>
          </p:nvPr>
        </p:nvSpPr>
        <p:spPr>
          <a:xfrm>
            <a:off x="677334" y="609599"/>
            <a:ext cx="8596668" cy="1550989"/>
          </a:xfrm>
        </p:spPr>
        <p:txBody>
          <a:bodyPr>
            <a:normAutofit/>
          </a:bodyPr>
          <a:lstStyle/>
          <a:p>
            <a:r>
              <a:rPr lang="tr-TR" dirty="0"/>
              <a:t>Giriş</a:t>
            </a:r>
          </a:p>
        </p:txBody>
      </p:sp>
      <p:sp>
        <p:nvSpPr>
          <p:cNvPr id="3" name="İçerik Yer Tutucusu 2">
            <a:extLst>
              <a:ext uri="{FF2B5EF4-FFF2-40B4-BE49-F238E27FC236}">
                <a16:creationId xmlns:a16="http://schemas.microsoft.com/office/drawing/2014/main" id="{D2A639EE-56DC-8737-5A75-D218B1CD5C07}"/>
              </a:ext>
            </a:extLst>
          </p:cNvPr>
          <p:cNvSpPr>
            <a:spLocks noGrp="1"/>
          </p:cNvSpPr>
          <p:nvPr>
            <p:ph idx="1"/>
          </p:nvPr>
        </p:nvSpPr>
        <p:spPr/>
        <p:txBody>
          <a:bodyPr/>
          <a:lstStyle/>
          <a:p>
            <a:r>
              <a:rPr lang="tr-TR" dirty="0"/>
              <a:t>Ders: Araştırma Yöntem ve Teknikleri</a:t>
            </a:r>
          </a:p>
          <a:p>
            <a:endParaRPr lang="tr-TR" dirty="0"/>
          </a:p>
          <a:p>
            <a:r>
              <a:rPr lang="tr-TR" dirty="0"/>
              <a:t>Hazırlayanlar: Ömer Yiğit Kocabaş, Mert Emre Selek, Umut Kılavuz, Batuhan Baysal</a:t>
            </a:r>
          </a:p>
          <a:p>
            <a:endParaRPr lang="tr-TR" dirty="0"/>
          </a:p>
          <a:p>
            <a:r>
              <a:rPr lang="tr-TR" dirty="0"/>
              <a:t>Öğretim Görevlisi: Sezen Bal</a:t>
            </a:r>
          </a:p>
          <a:p>
            <a:endParaRPr lang="tr-TR" dirty="0"/>
          </a:p>
          <a:p>
            <a:r>
              <a:rPr lang="tr-TR" dirty="0"/>
              <a:t>Tarih: 22.10.2025</a:t>
            </a:r>
          </a:p>
          <a:p>
            <a:endParaRPr lang="tr-TR" dirty="0"/>
          </a:p>
        </p:txBody>
      </p:sp>
      <p:sp>
        <p:nvSpPr>
          <p:cNvPr id="5" name="Slayt Numarası Yer Tutucusu 4">
            <a:extLst>
              <a:ext uri="{FF2B5EF4-FFF2-40B4-BE49-F238E27FC236}">
                <a16:creationId xmlns:a16="http://schemas.microsoft.com/office/drawing/2014/main" id="{0AFFEC3B-5601-E8FC-57FF-0F92C124BA4A}"/>
              </a:ext>
            </a:extLst>
          </p:cNvPr>
          <p:cNvSpPr>
            <a:spLocks noGrp="1"/>
          </p:cNvSpPr>
          <p:nvPr>
            <p:ph type="sldNum" sz="quarter" idx="12"/>
          </p:nvPr>
        </p:nvSpPr>
        <p:spPr/>
        <p:txBody>
          <a:bodyPr/>
          <a:lstStyle/>
          <a:p>
            <a:fld id="{C44E759D-5F25-4F43-B5CD-6C4B99D3A8ED}" type="slidenum">
              <a:rPr lang="tr-TR" smtClean="0"/>
              <a:t>2</a:t>
            </a:fld>
            <a:endParaRPr lang="tr-TR" dirty="0"/>
          </a:p>
        </p:txBody>
      </p:sp>
    </p:spTree>
    <p:extLst>
      <p:ext uri="{BB962C8B-B14F-4D97-AF65-F5344CB8AC3E}">
        <p14:creationId xmlns:p14="http://schemas.microsoft.com/office/powerpoint/2010/main" val="181505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77CDC67F-C899-67D4-F347-E56C11E85257}"/>
              </a:ext>
            </a:extLst>
          </p:cNvPr>
          <p:cNvSpPr>
            <a:spLocks noGrp="1"/>
          </p:cNvSpPr>
          <p:nvPr>
            <p:ph type="title"/>
          </p:nvPr>
        </p:nvSpPr>
        <p:spPr/>
        <p:txBody>
          <a:bodyPr>
            <a:normAutofit fontScale="90000"/>
          </a:bodyPr>
          <a:lstStyle/>
          <a:p>
            <a:pPr algn="ctr"/>
            <a:r>
              <a:rPr lang="tr-TR" sz="4000" dirty="0"/>
              <a:t>Yapay Zeka Araçlarının Öğrencilerin Eleştirel Düşünme Becerilerine Etkisi</a:t>
            </a:r>
            <a:br>
              <a:rPr lang="tr-TR" dirty="0"/>
            </a:br>
            <a:endParaRPr lang="tr-TR" dirty="0"/>
          </a:p>
        </p:txBody>
      </p:sp>
      <p:sp>
        <p:nvSpPr>
          <p:cNvPr id="5" name="Metin Yer Tutucusu 4">
            <a:extLst>
              <a:ext uri="{FF2B5EF4-FFF2-40B4-BE49-F238E27FC236}">
                <a16:creationId xmlns:a16="http://schemas.microsoft.com/office/drawing/2014/main" id="{11B8D64F-CD7E-3734-C2F4-A3B00B14373D}"/>
              </a:ext>
            </a:extLst>
          </p:cNvPr>
          <p:cNvSpPr>
            <a:spLocks noGrp="1"/>
          </p:cNvSpPr>
          <p:nvPr>
            <p:ph type="body" idx="1"/>
          </p:nvPr>
        </p:nvSpPr>
        <p:spPr/>
        <p:txBody>
          <a:bodyPr/>
          <a:lstStyle/>
          <a:p>
            <a:r>
              <a:rPr lang="tr-TR" dirty="0"/>
              <a:t>Araştırma Konusu</a:t>
            </a:r>
          </a:p>
        </p:txBody>
      </p:sp>
      <p:sp>
        <p:nvSpPr>
          <p:cNvPr id="3" name="İçerik Yer Tutucusu 2">
            <a:extLst>
              <a:ext uri="{FF2B5EF4-FFF2-40B4-BE49-F238E27FC236}">
                <a16:creationId xmlns:a16="http://schemas.microsoft.com/office/drawing/2014/main" id="{E42B86FA-202C-C8FB-B23C-D8D9E4545037}"/>
              </a:ext>
            </a:extLst>
          </p:cNvPr>
          <p:cNvSpPr>
            <a:spLocks noGrp="1"/>
          </p:cNvSpPr>
          <p:nvPr>
            <p:ph sz="half" idx="2"/>
          </p:nvPr>
        </p:nvSpPr>
        <p:spPr/>
        <p:txBody>
          <a:bodyPr>
            <a:normAutofit/>
          </a:bodyPr>
          <a:lstStyle/>
          <a:p>
            <a:pPr marL="0" indent="0">
              <a:buNone/>
            </a:pPr>
            <a:endParaRPr lang="tr-TR" dirty="0"/>
          </a:p>
          <a:p>
            <a:r>
              <a:rPr lang="tr-TR" dirty="0"/>
              <a:t>Bu araştırma, yapay zeka araçlarının öğrencilerin eleştirel düşünme becerileri üzerindeki etkisini incelemeyi amaçlamaktadır.</a:t>
            </a:r>
          </a:p>
        </p:txBody>
      </p:sp>
      <p:sp>
        <p:nvSpPr>
          <p:cNvPr id="6" name="Metin Yer Tutucusu 5">
            <a:extLst>
              <a:ext uri="{FF2B5EF4-FFF2-40B4-BE49-F238E27FC236}">
                <a16:creationId xmlns:a16="http://schemas.microsoft.com/office/drawing/2014/main" id="{CDE8B70B-7D64-9A77-E921-180133765AD4}"/>
              </a:ext>
            </a:extLst>
          </p:cNvPr>
          <p:cNvSpPr>
            <a:spLocks noGrp="1"/>
          </p:cNvSpPr>
          <p:nvPr>
            <p:ph type="body" sz="quarter" idx="3"/>
          </p:nvPr>
        </p:nvSpPr>
        <p:spPr/>
        <p:txBody>
          <a:bodyPr/>
          <a:lstStyle/>
          <a:p>
            <a:r>
              <a:rPr lang="tr-TR" dirty="0"/>
              <a:t>Neden Bu Konu?</a:t>
            </a:r>
          </a:p>
        </p:txBody>
      </p:sp>
      <p:sp>
        <p:nvSpPr>
          <p:cNvPr id="7" name="İçerik Yer Tutucusu 6">
            <a:extLst>
              <a:ext uri="{FF2B5EF4-FFF2-40B4-BE49-F238E27FC236}">
                <a16:creationId xmlns:a16="http://schemas.microsoft.com/office/drawing/2014/main" id="{0621B07E-AB99-6E66-822B-2290968820E7}"/>
              </a:ext>
            </a:extLst>
          </p:cNvPr>
          <p:cNvSpPr>
            <a:spLocks noGrp="1"/>
          </p:cNvSpPr>
          <p:nvPr>
            <p:ph sz="quarter" idx="4"/>
          </p:nvPr>
        </p:nvSpPr>
        <p:spPr/>
        <p:txBody>
          <a:bodyPr>
            <a:normAutofit/>
          </a:bodyPr>
          <a:lstStyle/>
          <a:p>
            <a:endParaRPr lang="tr-TR" dirty="0"/>
          </a:p>
          <a:p>
            <a:r>
              <a:rPr lang="tr-TR" dirty="0"/>
              <a:t>Bu konu, yapay zeka araçlarının öğrencilerin eleştirel düşünme becerilerini nasıl etkilediğini anlayarak eğitimin teknolojiyle uyumlu ve bilinçli şekilde geliştirilmesini amaçladığı için seçilmiştir.</a:t>
            </a:r>
          </a:p>
          <a:p>
            <a:endParaRPr lang="tr-TR" altLang="tr-TR" dirty="0">
              <a:solidFill>
                <a:schemeClr val="tx1"/>
              </a:solidFill>
              <a:latin typeface="Arial" panose="020B0604020202020204" pitchFamily="34" charset="0"/>
            </a:endParaRPr>
          </a:p>
        </p:txBody>
      </p:sp>
      <p:sp>
        <p:nvSpPr>
          <p:cNvPr id="8" name="Slayt Numarası Yer Tutucusu 7">
            <a:extLst>
              <a:ext uri="{FF2B5EF4-FFF2-40B4-BE49-F238E27FC236}">
                <a16:creationId xmlns:a16="http://schemas.microsoft.com/office/drawing/2014/main" id="{3654B0EA-D3C6-09DD-DBFE-AAD1D9F94B62}"/>
              </a:ext>
            </a:extLst>
          </p:cNvPr>
          <p:cNvSpPr>
            <a:spLocks noGrp="1"/>
          </p:cNvSpPr>
          <p:nvPr>
            <p:ph type="sldNum" sz="quarter" idx="12"/>
          </p:nvPr>
        </p:nvSpPr>
        <p:spPr/>
        <p:txBody>
          <a:bodyPr/>
          <a:lstStyle/>
          <a:p>
            <a:fld id="{C44E759D-5F25-4F43-B5CD-6C4B99D3A8ED}" type="slidenum">
              <a:rPr lang="tr-TR" smtClean="0"/>
              <a:t>3</a:t>
            </a:fld>
            <a:endParaRPr lang="tr-TR" dirty="0"/>
          </a:p>
        </p:txBody>
      </p:sp>
    </p:spTree>
    <p:extLst>
      <p:ext uri="{BB962C8B-B14F-4D97-AF65-F5344CB8AC3E}">
        <p14:creationId xmlns:p14="http://schemas.microsoft.com/office/powerpoint/2010/main" val="693181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0F35424-9057-6BBF-ED67-1D6C032D4A2D}"/>
              </a:ext>
            </a:extLst>
          </p:cNvPr>
          <p:cNvSpPr>
            <a:spLocks noGrp="1"/>
          </p:cNvSpPr>
          <p:nvPr>
            <p:ph type="title"/>
          </p:nvPr>
        </p:nvSpPr>
        <p:spPr>
          <a:xfrm>
            <a:off x="436228" y="142613"/>
            <a:ext cx="8837774" cy="889233"/>
          </a:xfrm>
        </p:spPr>
        <p:txBody>
          <a:bodyPr>
            <a:normAutofit fontScale="90000"/>
          </a:bodyPr>
          <a:lstStyle/>
          <a:p>
            <a:br>
              <a:rPr lang="tr-TR" dirty="0"/>
            </a:br>
            <a:br>
              <a:rPr lang="tr-TR" dirty="0"/>
            </a:br>
            <a:endParaRPr lang="tr-TR" dirty="0"/>
          </a:p>
        </p:txBody>
      </p:sp>
      <p:sp>
        <p:nvSpPr>
          <p:cNvPr id="3" name="İçerik Yer Tutucusu 2">
            <a:extLst>
              <a:ext uri="{FF2B5EF4-FFF2-40B4-BE49-F238E27FC236}">
                <a16:creationId xmlns:a16="http://schemas.microsoft.com/office/drawing/2014/main" id="{393115EB-4A2C-C379-D7C2-4698545FC834}"/>
              </a:ext>
            </a:extLst>
          </p:cNvPr>
          <p:cNvSpPr>
            <a:spLocks noGrp="1"/>
          </p:cNvSpPr>
          <p:nvPr>
            <p:ph idx="1"/>
          </p:nvPr>
        </p:nvSpPr>
        <p:spPr>
          <a:xfrm>
            <a:off x="601093" y="1568741"/>
            <a:ext cx="8672909" cy="4472621"/>
          </a:xfrm>
        </p:spPr>
        <p:txBody>
          <a:bodyPr>
            <a:normAutofit/>
          </a:bodyPr>
          <a:lstStyle/>
          <a:p>
            <a:r>
              <a:rPr lang="tr-TR" b="1" dirty="0"/>
              <a:t>Yapay Zeka :</a:t>
            </a:r>
            <a:r>
              <a:rPr lang="tr-TR" dirty="0"/>
              <a:t>İnsan zekâsını taklit eden, öğrenme, analiz etme ve karar verme yeteneğine sahip bilgisayar sistemleridir.</a:t>
            </a:r>
          </a:p>
          <a:p>
            <a:r>
              <a:rPr lang="tr-TR" b="1" dirty="0"/>
              <a:t>Düşünme Becerileri : </a:t>
            </a:r>
            <a:r>
              <a:rPr lang="tr-TR" dirty="0"/>
              <a:t>Bilgiyi anlama, değerlendirme, analiz etme, sentezleme ve çözüm üretme yetenekleridir.</a:t>
            </a:r>
          </a:p>
          <a:p>
            <a:r>
              <a:rPr lang="tr-TR" b="1" dirty="0"/>
              <a:t>Eleştirel Düşünme: </a:t>
            </a:r>
            <a:r>
              <a:rPr lang="tr-TR" dirty="0"/>
              <a:t>Bilgiyi sorgulama, doğruluk ve mantık açısından değerlendirme becerisidir. </a:t>
            </a:r>
          </a:p>
          <a:p>
            <a:r>
              <a:rPr lang="tr-TR" b="1" dirty="0"/>
              <a:t>Problem Çözme Becerisi: </a:t>
            </a:r>
            <a:r>
              <a:rPr lang="tr-TR" dirty="0"/>
              <a:t>Karşılaşılan bir durumu analiz ederek etkili ve mantıklı çözümler bulma becerisidir</a:t>
            </a:r>
          </a:p>
          <a:p>
            <a:r>
              <a:rPr lang="tr-TR" b="1" dirty="0"/>
              <a:t>Eğitimde Yenilik:</a:t>
            </a:r>
            <a:r>
              <a:rPr lang="tr-TR" dirty="0"/>
              <a:t>	Eğitimde süreçlerini geliştirmek için teknoloji ve yenilikçi yöntemlerin kullanılmasıdır.</a:t>
            </a:r>
          </a:p>
          <a:p>
            <a:endParaRPr lang="tr-TR" dirty="0"/>
          </a:p>
        </p:txBody>
      </p:sp>
      <p:sp>
        <p:nvSpPr>
          <p:cNvPr id="4" name="Başlık 1">
            <a:extLst>
              <a:ext uri="{FF2B5EF4-FFF2-40B4-BE49-F238E27FC236}">
                <a16:creationId xmlns:a16="http://schemas.microsoft.com/office/drawing/2014/main" id="{DCDE49B9-6C72-7550-3601-963AAD750D45}"/>
              </a:ext>
            </a:extLst>
          </p:cNvPr>
          <p:cNvSpPr txBox="1">
            <a:spLocks/>
          </p:cNvSpPr>
          <p:nvPr/>
        </p:nvSpPr>
        <p:spPr>
          <a:xfrm>
            <a:off x="601093" y="365125"/>
            <a:ext cx="10752706" cy="1325563"/>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tr-TR" dirty="0"/>
              <a:t>Temel Kavramlar ve Değişkenler</a:t>
            </a:r>
          </a:p>
        </p:txBody>
      </p:sp>
      <p:sp>
        <p:nvSpPr>
          <p:cNvPr id="6" name="Slayt Numarası Yer Tutucusu 5">
            <a:extLst>
              <a:ext uri="{FF2B5EF4-FFF2-40B4-BE49-F238E27FC236}">
                <a16:creationId xmlns:a16="http://schemas.microsoft.com/office/drawing/2014/main" id="{AFBB04E9-A8C5-FA40-1852-E569958114F7}"/>
              </a:ext>
            </a:extLst>
          </p:cNvPr>
          <p:cNvSpPr>
            <a:spLocks noGrp="1"/>
          </p:cNvSpPr>
          <p:nvPr>
            <p:ph type="sldNum" sz="quarter" idx="12"/>
          </p:nvPr>
        </p:nvSpPr>
        <p:spPr/>
        <p:txBody>
          <a:bodyPr/>
          <a:lstStyle/>
          <a:p>
            <a:fld id="{C44E759D-5F25-4F43-B5CD-6C4B99D3A8ED}" type="slidenum">
              <a:rPr lang="tr-TR" smtClean="0"/>
              <a:t>4</a:t>
            </a:fld>
            <a:endParaRPr lang="tr-TR"/>
          </a:p>
        </p:txBody>
      </p:sp>
    </p:spTree>
    <p:extLst>
      <p:ext uri="{BB962C8B-B14F-4D97-AF65-F5344CB8AC3E}">
        <p14:creationId xmlns:p14="http://schemas.microsoft.com/office/powerpoint/2010/main" val="2447283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Başlık 6">
            <a:extLst>
              <a:ext uri="{FF2B5EF4-FFF2-40B4-BE49-F238E27FC236}">
                <a16:creationId xmlns:a16="http://schemas.microsoft.com/office/drawing/2014/main" id="{355EBF6D-7A2F-731C-9905-F86295EC8074}"/>
              </a:ext>
            </a:extLst>
          </p:cNvPr>
          <p:cNvSpPr>
            <a:spLocks noGrp="1"/>
          </p:cNvSpPr>
          <p:nvPr>
            <p:ph type="title"/>
          </p:nvPr>
        </p:nvSpPr>
        <p:spPr>
          <a:xfrm>
            <a:off x="677334" y="609600"/>
            <a:ext cx="8596668" cy="1093365"/>
          </a:xfrm>
        </p:spPr>
        <p:txBody>
          <a:bodyPr>
            <a:normAutofit fontScale="90000"/>
          </a:bodyPr>
          <a:lstStyle/>
          <a:p>
            <a:r>
              <a:rPr lang="tr-TR" sz="4000" dirty="0"/>
              <a:t>Literatür Taraması </a:t>
            </a:r>
            <a:br>
              <a:rPr lang="tr-TR" b="1" i="1" dirty="0"/>
            </a:br>
            <a:endParaRPr lang="tr-TR" dirty="0"/>
          </a:p>
        </p:txBody>
      </p:sp>
      <p:sp>
        <p:nvSpPr>
          <p:cNvPr id="8" name="İçerik Yer Tutucusu 7">
            <a:extLst>
              <a:ext uri="{FF2B5EF4-FFF2-40B4-BE49-F238E27FC236}">
                <a16:creationId xmlns:a16="http://schemas.microsoft.com/office/drawing/2014/main" id="{E985C17F-512F-DD0D-DAC4-476FF5C2F543}"/>
              </a:ext>
            </a:extLst>
          </p:cNvPr>
          <p:cNvSpPr>
            <a:spLocks noGrp="1"/>
          </p:cNvSpPr>
          <p:nvPr>
            <p:ph idx="1"/>
          </p:nvPr>
        </p:nvSpPr>
        <p:spPr>
          <a:xfrm>
            <a:off x="677334" y="1778467"/>
            <a:ext cx="8596668" cy="4262896"/>
          </a:xfrm>
        </p:spPr>
        <p:txBody>
          <a:bodyPr>
            <a:normAutofit fontScale="25000" lnSpcReduction="20000"/>
          </a:bodyPr>
          <a:lstStyle/>
          <a:p>
            <a:r>
              <a:rPr lang="tr-TR" sz="7200" b="1" dirty="0"/>
              <a:t>M. </a:t>
            </a:r>
            <a:r>
              <a:rPr lang="tr-TR" sz="7200" b="1" dirty="0" err="1"/>
              <a:t>Gerlich</a:t>
            </a:r>
            <a:r>
              <a:rPr lang="tr-TR" sz="7200" b="1" dirty="0"/>
              <a:t> (2025) – AI Tools in </a:t>
            </a:r>
            <a:r>
              <a:rPr lang="tr-TR" sz="7200" b="1" dirty="0" err="1"/>
              <a:t>Society</a:t>
            </a:r>
            <a:r>
              <a:rPr lang="tr-TR" sz="7200" b="1" dirty="0"/>
              <a:t>: </a:t>
            </a:r>
            <a:r>
              <a:rPr lang="tr-TR" sz="7200" b="1" dirty="0" err="1"/>
              <a:t>Impacts</a:t>
            </a:r>
            <a:r>
              <a:rPr lang="tr-TR" sz="7200" b="1" dirty="0"/>
              <a:t> on </a:t>
            </a:r>
            <a:r>
              <a:rPr lang="tr-TR" sz="7200" b="1" dirty="0" err="1"/>
              <a:t>Cognitive</a:t>
            </a:r>
            <a:r>
              <a:rPr lang="tr-TR" sz="7200" b="1" dirty="0"/>
              <a:t> </a:t>
            </a:r>
            <a:r>
              <a:rPr lang="tr-TR" sz="7200" b="1" dirty="0" err="1"/>
              <a:t>Offloading</a:t>
            </a:r>
            <a:r>
              <a:rPr lang="tr-TR" sz="7200" b="1" dirty="0"/>
              <a:t> </a:t>
            </a:r>
            <a:r>
              <a:rPr lang="tr-TR" sz="7200" b="1" dirty="0" err="1"/>
              <a:t>and</a:t>
            </a:r>
            <a:r>
              <a:rPr lang="tr-TR" sz="7200" b="1" dirty="0"/>
              <a:t> Critical </a:t>
            </a:r>
            <a:r>
              <a:rPr lang="tr-TR" sz="7200" b="1" dirty="0" err="1"/>
              <a:t>Thinking</a:t>
            </a:r>
            <a:endParaRPr lang="tr-TR" sz="7200" b="1" dirty="0"/>
          </a:p>
          <a:p>
            <a:endParaRPr lang="tr-TR" sz="7200" dirty="0"/>
          </a:p>
          <a:p>
            <a:pPr marL="0" indent="0">
              <a:buNone/>
            </a:pPr>
            <a:r>
              <a:rPr lang="tr-TR" sz="7200" b="1" dirty="0"/>
              <a:t>Yöntem:</a:t>
            </a:r>
            <a:r>
              <a:rPr lang="tr-TR" sz="7200" dirty="0"/>
              <a:t> Karma yöntem </a:t>
            </a:r>
          </a:p>
          <a:p>
            <a:pPr marL="0" indent="0">
              <a:buNone/>
            </a:pPr>
            <a:r>
              <a:rPr lang="tr-TR" sz="7200" b="1" dirty="0"/>
              <a:t>Veri Türü: </a:t>
            </a:r>
            <a:r>
              <a:rPr lang="tr-TR" sz="7200" dirty="0"/>
              <a:t>Nicel ve nitel</a:t>
            </a:r>
          </a:p>
          <a:p>
            <a:endParaRPr lang="tr-TR" sz="7200" dirty="0"/>
          </a:p>
          <a:p>
            <a:r>
              <a:rPr lang="tr-TR" sz="7200" b="1" dirty="0"/>
              <a:t>Temel Sonuçlar:</a:t>
            </a:r>
          </a:p>
          <a:p>
            <a:pPr>
              <a:buFont typeface="Wingdings" panose="05000000000000000000" pitchFamily="2" charset="2"/>
              <a:buChar char="§"/>
            </a:pPr>
            <a:r>
              <a:rPr lang="tr-TR" sz="7200" dirty="0"/>
              <a:t>Yapay zeka araçlarının kullanımının artması, öğrencilerin eleştirel düşünme becerilerinde azalmaya yol açmaktadır.</a:t>
            </a:r>
          </a:p>
          <a:p>
            <a:pPr>
              <a:buFont typeface="Wingdings" panose="05000000000000000000" pitchFamily="2" charset="2"/>
              <a:buChar char="§"/>
            </a:pPr>
            <a:r>
              <a:rPr lang="tr-TR" sz="7200" dirty="0"/>
              <a:t>Öğrenciler, bilişsel yüklerini yapay zeka araçlarına devrettikçe eleştirel düşünme becerileri zayıflamaktadır.</a:t>
            </a:r>
          </a:p>
          <a:p>
            <a:pPr>
              <a:buFont typeface="Wingdings" panose="05000000000000000000" pitchFamily="2" charset="2"/>
              <a:buChar char="§"/>
            </a:pPr>
            <a:r>
              <a:rPr lang="tr-TR" sz="7200" dirty="0"/>
              <a:t>Eğitim düzeyi, bu ilişkinin şiddetini etkileyen bir </a:t>
            </a:r>
            <a:r>
              <a:rPr lang="tr-TR" sz="7200" dirty="0" err="1"/>
              <a:t>moderatör</a:t>
            </a:r>
            <a:r>
              <a:rPr lang="tr-TR" sz="7200" dirty="0"/>
              <a:t> faktör olarak bulunmuştur. </a:t>
            </a:r>
          </a:p>
          <a:p>
            <a:endParaRPr lang="tr-TR" dirty="0"/>
          </a:p>
        </p:txBody>
      </p:sp>
      <p:sp>
        <p:nvSpPr>
          <p:cNvPr id="3" name="Slayt Numarası Yer Tutucusu 2">
            <a:extLst>
              <a:ext uri="{FF2B5EF4-FFF2-40B4-BE49-F238E27FC236}">
                <a16:creationId xmlns:a16="http://schemas.microsoft.com/office/drawing/2014/main" id="{3946DABB-8F5B-F5EE-72C6-6AA6723547F0}"/>
              </a:ext>
            </a:extLst>
          </p:cNvPr>
          <p:cNvSpPr>
            <a:spLocks noGrp="1"/>
          </p:cNvSpPr>
          <p:nvPr>
            <p:ph type="sldNum" sz="quarter" idx="12"/>
          </p:nvPr>
        </p:nvSpPr>
        <p:spPr/>
        <p:txBody>
          <a:bodyPr/>
          <a:lstStyle/>
          <a:p>
            <a:fld id="{C44E759D-5F25-4F43-B5CD-6C4B99D3A8ED}" type="slidenum">
              <a:rPr lang="tr-TR" smtClean="0"/>
              <a:t>5</a:t>
            </a:fld>
            <a:endParaRPr lang="tr-TR"/>
          </a:p>
        </p:txBody>
      </p:sp>
    </p:spTree>
    <p:extLst>
      <p:ext uri="{BB962C8B-B14F-4D97-AF65-F5344CB8AC3E}">
        <p14:creationId xmlns:p14="http://schemas.microsoft.com/office/powerpoint/2010/main" val="2646271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BFFED68-CEEF-575F-6C97-D787F9A45AD6}"/>
              </a:ext>
            </a:extLst>
          </p:cNvPr>
          <p:cNvSpPr>
            <a:spLocks noGrp="1"/>
          </p:cNvSpPr>
          <p:nvPr>
            <p:ph type="title"/>
          </p:nvPr>
        </p:nvSpPr>
        <p:spPr>
          <a:xfrm>
            <a:off x="627000" y="534098"/>
            <a:ext cx="8596668" cy="598415"/>
          </a:xfrm>
        </p:spPr>
        <p:txBody>
          <a:bodyPr>
            <a:noAutofit/>
          </a:bodyPr>
          <a:lstStyle/>
          <a:p>
            <a:r>
              <a:rPr lang="tr-TR" dirty="0"/>
              <a:t>Literatür Taraması</a:t>
            </a:r>
          </a:p>
        </p:txBody>
      </p:sp>
      <p:sp>
        <p:nvSpPr>
          <p:cNvPr id="3" name="İçerik Yer Tutucusu 2">
            <a:extLst>
              <a:ext uri="{FF2B5EF4-FFF2-40B4-BE49-F238E27FC236}">
                <a16:creationId xmlns:a16="http://schemas.microsoft.com/office/drawing/2014/main" id="{335EE122-C085-0CD9-37D9-E8F9EDE186B8}"/>
              </a:ext>
            </a:extLst>
          </p:cNvPr>
          <p:cNvSpPr>
            <a:spLocks noGrp="1"/>
          </p:cNvSpPr>
          <p:nvPr>
            <p:ph idx="1"/>
          </p:nvPr>
        </p:nvSpPr>
        <p:spPr>
          <a:xfrm>
            <a:off x="752835" y="1375794"/>
            <a:ext cx="8596668" cy="4489399"/>
          </a:xfrm>
        </p:spPr>
        <p:txBody>
          <a:bodyPr>
            <a:normAutofit fontScale="47500" lnSpcReduction="20000"/>
          </a:bodyPr>
          <a:lstStyle/>
          <a:p>
            <a:r>
              <a:rPr lang="tr-TR" sz="3800" b="1" dirty="0" err="1"/>
              <a:t>Nataliya</a:t>
            </a:r>
            <a:r>
              <a:rPr lang="tr-TR" sz="3800" b="1" dirty="0"/>
              <a:t> </a:t>
            </a:r>
            <a:r>
              <a:rPr lang="tr-TR" sz="3800" b="1" dirty="0" err="1"/>
              <a:t>Kosmyna</a:t>
            </a:r>
            <a:r>
              <a:rPr lang="tr-TR" sz="3800" b="1" dirty="0"/>
              <a:t> (2025) – </a:t>
            </a:r>
            <a:r>
              <a:rPr lang="tr-TR" sz="3800" b="1" dirty="0" err="1"/>
              <a:t>ChatGPT</a:t>
            </a:r>
            <a:r>
              <a:rPr lang="tr-TR" sz="3800" b="1" dirty="0"/>
              <a:t> May Be </a:t>
            </a:r>
            <a:r>
              <a:rPr lang="tr-TR" sz="3800" b="1" dirty="0" err="1"/>
              <a:t>Eroding</a:t>
            </a:r>
            <a:r>
              <a:rPr lang="tr-TR" sz="3800" b="1" dirty="0"/>
              <a:t> Critical </a:t>
            </a:r>
            <a:r>
              <a:rPr lang="tr-TR" sz="3800" b="1" dirty="0" err="1"/>
              <a:t>Thinking</a:t>
            </a:r>
            <a:r>
              <a:rPr lang="tr-TR" sz="3800" b="1" dirty="0"/>
              <a:t> </a:t>
            </a:r>
            <a:r>
              <a:rPr lang="tr-TR" sz="3800" b="1" dirty="0" err="1"/>
              <a:t>Skills</a:t>
            </a:r>
            <a:r>
              <a:rPr lang="tr-TR" sz="3800" b="1" dirty="0"/>
              <a:t>, </a:t>
            </a:r>
            <a:r>
              <a:rPr lang="tr-TR" sz="3800" b="1" dirty="0" err="1"/>
              <a:t>According</a:t>
            </a:r>
            <a:r>
              <a:rPr lang="tr-TR" sz="3800" b="1" dirty="0"/>
              <a:t> </a:t>
            </a:r>
            <a:r>
              <a:rPr lang="tr-TR" sz="3800" b="1" dirty="0" err="1"/>
              <a:t>to</a:t>
            </a:r>
            <a:r>
              <a:rPr lang="tr-TR" sz="3800" b="1" dirty="0"/>
              <a:t> a New MIT </a:t>
            </a:r>
            <a:r>
              <a:rPr lang="tr-TR" sz="3800" b="1" dirty="0" err="1"/>
              <a:t>Study</a:t>
            </a:r>
            <a:endParaRPr lang="tr-TR" sz="3800" b="1" dirty="0"/>
          </a:p>
          <a:p>
            <a:endParaRPr lang="tr-TR" sz="3800" dirty="0"/>
          </a:p>
          <a:p>
            <a:pPr marL="0" indent="0">
              <a:buNone/>
            </a:pPr>
            <a:r>
              <a:rPr lang="tr-TR" sz="3800" b="1" dirty="0"/>
              <a:t>Yöntem: </a:t>
            </a:r>
            <a:r>
              <a:rPr lang="tr-TR" sz="3800" dirty="0"/>
              <a:t>Deneysel araştırma</a:t>
            </a:r>
          </a:p>
          <a:p>
            <a:pPr marL="0" indent="0">
              <a:buNone/>
            </a:pPr>
            <a:r>
              <a:rPr lang="tr-TR" sz="3800" b="1" dirty="0"/>
              <a:t>Veri Türü: </a:t>
            </a:r>
            <a:r>
              <a:rPr lang="tr-TR" sz="3800" dirty="0"/>
              <a:t>Nicel (EEG ölçümleri, yazılı performans verileri)</a:t>
            </a:r>
          </a:p>
          <a:p>
            <a:endParaRPr lang="tr-TR" sz="3800" dirty="0"/>
          </a:p>
          <a:p>
            <a:r>
              <a:rPr lang="tr-TR" sz="3800" b="1" dirty="0"/>
              <a:t>Temel Sonuçlar:</a:t>
            </a:r>
            <a:endParaRPr lang="tr-TR" sz="3800" dirty="0"/>
          </a:p>
          <a:p>
            <a:pPr>
              <a:buFont typeface="Wingdings" panose="05000000000000000000" pitchFamily="2" charset="2"/>
              <a:buChar char="§"/>
            </a:pPr>
            <a:r>
              <a:rPr lang="tr-TR" sz="3800" dirty="0" err="1"/>
              <a:t>ChatGPT</a:t>
            </a:r>
            <a:r>
              <a:rPr lang="tr-TR" sz="3800" dirty="0"/>
              <a:t> kullanan öğrenciler, beyin aktivitesi açısından en düşük düzeyleri göstermiştir; özellikle dikkat, planlama ve hafıza ile ilgili alanlarda belirgin azalmalar gözlemlenmiştir.</a:t>
            </a:r>
          </a:p>
          <a:p>
            <a:pPr>
              <a:buFont typeface="Wingdings" panose="05000000000000000000" pitchFamily="2" charset="2"/>
              <a:buChar char="§"/>
            </a:pPr>
            <a:r>
              <a:rPr lang="tr-TR" sz="3800" dirty="0"/>
              <a:t>Yazılı performansları, daha yüzeysel ve orijinal düşünceden yoksun olmuştur.</a:t>
            </a:r>
          </a:p>
          <a:p>
            <a:pPr>
              <a:buFont typeface="Wingdings" panose="05000000000000000000" pitchFamily="2" charset="2"/>
              <a:buChar char="§"/>
            </a:pPr>
            <a:r>
              <a:rPr lang="tr-TR" sz="3800" dirty="0"/>
              <a:t>Zamanla, bu öğrenciler daha fazla kopyala-yapıştır yöntemi kullanmaya başlamış, bu da bilişsel angajmanlarının azaldığını göstermektedir. </a:t>
            </a:r>
          </a:p>
          <a:p>
            <a:endParaRPr lang="tr-TR" dirty="0"/>
          </a:p>
        </p:txBody>
      </p:sp>
      <p:sp>
        <p:nvSpPr>
          <p:cNvPr id="6" name="Slayt Numarası Yer Tutucusu 5">
            <a:extLst>
              <a:ext uri="{FF2B5EF4-FFF2-40B4-BE49-F238E27FC236}">
                <a16:creationId xmlns:a16="http://schemas.microsoft.com/office/drawing/2014/main" id="{CB2E5691-DAE3-E0D7-00D1-CEF89BD16D53}"/>
              </a:ext>
            </a:extLst>
          </p:cNvPr>
          <p:cNvSpPr>
            <a:spLocks noGrp="1"/>
          </p:cNvSpPr>
          <p:nvPr>
            <p:ph type="sldNum" sz="quarter" idx="12"/>
          </p:nvPr>
        </p:nvSpPr>
        <p:spPr/>
        <p:txBody>
          <a:bodyPr/>
          <a:lstStyle/>
          <a:p>
            <a:fld id="{C44E759D-5F25-4F43-B5CD-6C4B99D3A8ED}" type="slidenum">
              <a:rPr lang="tr-TR" smtClean="0"/>
              <a:t>6</a:t>
            </a:fld>
            <a:endParaRPr lang="tr-TR"/>
          </a:p>
        </p:txBody>
      </p:sp>
    </p:spTree>
    <p:extLst>
      <p:ext uri="{BB962C8B-B14F-4D97-AF65-F5344CB8AC3E}">
        <p14:creationId xmlns:p14="http://schemas.microsoft.com/office/powerpoint/2010/main" val="199280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şlık 3">
            <a:extLst>
              <a:ext uri="{FF2B5EF4-FFF2-40B4-BE49-F238E27FC236}">
                <a16:creationId xmlns:a16="http://schemas.microsoft.com/office/drawing/2014/main" id="{ADD04B19-36DC-D41D-F41D-4B479F78D07D}"/>
              </a:ext>
            </a:extLst>
          </p:cNvPr>
          <p:cNvSpPr>
            <a:spLocks noGrp="1"/>
          </p:cNvSpPr>
          <p:nvPr>
            <p:ph type="title"/>
          </p:nvPr>
        </p:nvSpPr>
        <p:spPr/>
        <p:txBody>
          <a:bodyPr/>
          <a:lstStyle/>
          <a:p>
            <a:r>
              <a:rPr lang="tr-TR" dirty="0"/>
              <a:t>Literatür Taraması </a:t>
            </a:r>
            <a:br>
              <a:rPr lang="tr-TR" b="1" i="1" dirty="0"/>
            </a:br>
            <a:endParaRPr lang="tr-TR" dirty="0"/>
          </a:p>
        </p:txBody>
      </p:sp>
      <p:sp>
        <p:nvSpPr>
          <p:cNvPr id="6" name="İçerik Yer Tutucusu 5">
            <a:extLst>
              <a:ext uri="{FF2B5EF4-FFF2-40B4-BE49-F238E27FC236}">
                <a16:creationId xmlns:a16="http://schemas.microsoft.com/office/drawing/2014/main" id="{48E0C85C-2CCE-38E9-0B79-9742ADFFEEC1}"/>
              </a:ext>
            </a:extLst>
          </p:cNvPr>
          <p:cNvSpPr>
            <a:spLocks noGrp="1"/>
          </p:cNvSpPr>
          <p:nvPr>
            <p:ph sz="half" idx="2"/>
          </p:nvPr>
        </p:nvSpPr>
        <p:spPr>
          <a:xfrm>
            <a:off x="677334" y="1619076"/>
            <a:ext cx="8349220" cy="4380342"/>
          </a:xfrm>
        </p:spPr>
        <p:txBody>
          <a:bodyPr>
            <a:normAutofit fontScale="92500" lnSpcReduction="10000"/>
          </a:bodyPr>
          <a:lstStyle/>
          <a:p>
            <a:r>
              <a:rPr lang="tr-TR" b="1" dirty="0"/>
              <a:t>Melisa, R. (2025) – Critical </a:t>
            </a:r>
            <a:r>
              <a:rPr lang="tr-TR" b="1" dirty="0" err="1"/>
              <a:t>Thinking</a:t>
            </a:r>
            <a:r>
              <a:rPr lang="tr-TR" b="1" dirty="0"/>
              <a:t> in </a:t>
            </a:r>
            <a:r>
              <a:rPr lang="tr-TR" b="1" dirty="0" err="1"/>
              <a:t>the</a:t>
            </a:r>
            <a:r>
              <a:rPr lang="tr-TR" b="1" dirty="0"/>
              <a:t> Age of AI: A </a:t>
            </a:r>
            <a:r>
              <a:rPr lang="tr-TR" b="1" dirty="0" err="1"/>
              <a:t>Systematic</a:t>
            </a:r>
            <a:r>
              <a:rPr lang="tr-TR" b="1" dirty="0"/>
              <a:t> </a:t>
            </a:r>
            <a:r>
              <a:rPr lang="tr-TR" b="1" dirty="0" err="1"/>
              <a:t>Review</a:t>
            </a:r>
            <a:r>
              <a:rPr lang="tr-TR" b="1" dirty="0"/>
              <a:t> of </a:t>
            </a:r>
            <a:r>
              <a:rPr lang="tr-TR" b="1" dirty="0" err="1"/>
              <a:t>Literature</a:t>
            </a:r>
            <a:endParaRPr lang="tr-TR" b="1" dirty="0"/>
          </a:p>
          <a:p>
            <a:endParaRPr lang="tr-TR" dirty="0"/>
          </a:p>
          <a:p>
            <a:pPr marL="0" indent="0">
              <a:buNone/>
            </a:pPr>
            <a:r>
              <a:rPr lang="tr-TR" b="1" dirty="0"/>
              <a:t>Yöntem: </a:t>
            </a:r>
            <a:r>
              <a:rPr lang="tr-TR" dirty="0"/>
              <a:t>Sistematik literatür taraması.</a:t>
            </a:r>
          </a:p>
          <a:p>
            <a:pPr marL="0" indent="0">
              <a:buNone/>
            </a:pPr>
            <a:r>
              <a:rPr lang="tr-TR" b="1" dirty="0"/>
              <a:t>Veri Türü: </a:t>
            </a:r>
            <a:r>
              <a:rPr lang="tr-TR" dirty="0"/>
              <a:t>Nitel (literatür analizi)</a:t>
            </a:r>
          </a:p>
          <a:p>
            <a:endParaRPr lang="tr-TR" dirty="0"/>
          </a:p>
          <a:p>
            <a:r>
              <a:rPr lang="tr-TR" b="1" dirty="0"/>
              <a:t>Temel Sonuçlar</a:t>
            </a:r>
          </a:p>
          <a:p>
            <a:pPr>
              <a:buFont typeface="Wingdings" panose="05000000000000000000" pitchFamily="2" charset="2"/>
              <a:buChar char="§"/>
            </a:pPr>
            <a:r>
              <a:rPr lang="tr-TR" dirty="0"/>
              <a:t>Yapay zeka araçlarının kullanımı, öğrencilerin eleştirel düşünme becerileri üzerinde olumlu ve olumsuz etkiler yaratmaktadır.</a:t>
            </a:r>
          </a:p>
          <a:p>
            <a:pPr>
              <a:buFont typeface="Wingdings" panose="05000000000000000000" pitchFamily="2" charset="2"/>
              <a:buChar char="§"/>
            </a:pPr>
            <a:r>
              <a:rPr lang="tr-TR" dirty="0" err="1"/>
              <a:t>ChatGPT</a:t>
            </a:r>
            <a:r>
              <a:rPr lang="tr-TR" dirty="0"/>
              <a:t> gibi araçlar, öğrencilerin bilgiye erişimini hızlandırırken, derinlemesine analizlerde zorluklara yol açmaktadır.</a:t>
            </a:r>
          </a:p>
          <a:p>
            <a:pPr>
              <a:buFont typeface="Wingdings" panose="05000000000000000000" pitchFamily="2" charset="2"/>
              <a:buChar char="§"/>
            </a:pPr>
            <a:r>
              <a:rPr lang="tr-TR" dirty="0"/>
              <a:t>Eğitim kurumları denetlenerek eleştirel düşünme becerilerini destekleyecek stratejiler geliştirmeleri önerilmektedir.</a:t>
            </a:r>
          </a:p>
          <a:p>
            <a:endParaRPr lang="tr-TR" dirty="0"/>
          </a:p>
        </p:txBody>
      </p:sp>
      <p:sp>
        <p:nvSpPr>
          <p:cNvPr id="3" name="Slayt Numarası Yer Tutucusu 2">
            <a:extLst>
              <a:ext uri="{FF2B5EF4-FFF2-40B4-BE49-F238E27FC236}">
                <a16:creationId xmlns:a16="http://schemas.microsoft.com/office/drawing/2014/main" id="{29E12EAC-779A-732C-464C-A7E0D44FF8EA}"/>
              </a:ext>
            </a:extLst>
          </p:cNvPr>
          <p:cNvSpPr>
            <a:spLocks noGrp="1"/>
          </p:cNvSpPr>
          <p:nvPr>
            <p:ph type="sldNum" sz="quarter" idx="12"/>
          </p:nvPr>
        </p:nvSpPr>
        <p:spPr/>
        <p:txBody>
          <a:bodyPr/>
          <a:lstStyle/>
          <a:p>
            <a:fld id="{C44E759D-5F25-4F43-B5CD-6C4B99D3A8ED}" type="slidenum">
              <a:rPr lang="tr-TR" smtClean="0"/>
              <a:t>7</a:t>
            </a:fld>
            <a:endParaRPr lang="tr-TR"/>
          </a:p>
        </p:txBody>
      </p:sp>
    </p:spTree>
    <p:extLst>
      <p:ext uri="{BB962C8B-B14F-4D97-AF65-F5344CB8AC3E}">
        <p14:creationId xmlns:p14="http://schemas.microsoft.com/office/powerpoint/2010/main" val="1065296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7844EA1-4529-FE10-DEF6-9F796796AECC}"/>
              </a:ext>
            </a:extLst>
          </p:cNvPr>
          <p:cNvSpPr>
            <a:spLocks noGrp="1"/>
          </p:cNvSpPr>
          <p:nvPr>
            <p:ph type="title"/>
          </p:nvPr>
        </p:nvSpPr>
        <p:spPr>
          <a:xfrm>
            <a:off x="677334" y="609600"/>
            <a:ext cx="8596668" cy="816528"/>
          </a:xfrm>
        </p:spPr>
        <p:txBody>
          <a:bodyPr>
            <a:normAutofit fontScale="90000"/>
          </a:bodyPr>
          <a:lstStyle/>
          <a:p>
            <a:r>
              <a:rPr lang="tr-TR" dirty="0"/>
              <a:t>Araştırma Boşluğu</a:t>
            </a:r>
            <a:br>
              <a:rPr lang="tr-TR" b="1" i="1" dirty="0"/>
            </a:br>
            <a:endParaRPr lang="tr-TR" dirty="0"/>
          </a:p>
        </p:txBody>
      </p:sp>
      <p:sp>
        <p:nvSpPr>
          <p:cNvPr id="3" name="İçerik Yer Tutucusu 2">
            <a:extLst>
              <a:ext uri="{FF2B5EF4-FFF2-40B4-BE49-F238E27FC236}">
                <a16:creationId xmlns:a16="http://schemas.microsoft.com/office/drawing/2014/main" id="{0F5A25CE-8949-B39C-9EB0-DE2D0FC9AA33}"/>
              </a:ext>
            </a:extLst>
          </p:cNvPr>
          <p:cNvSpPr>
            <a:spLocks noGrp="1"/>
          </p:cNvSpPr>
          <p:nvPr>
            <p:ph idx="1"/>
          </p:nvPr>
        </p:nvSpPr>
        <p:spPr>
          <a:xfrm>
            <a:off x="677334" y="1828801"/>
            <a:ext cx="8596668" cy="4212562"/>
          </a:xfrm>
        </p:spPr>
        <p:txBody>
          <a:bodyPr/>
          <a:lstStyle/>
          <a:p>
            <a:pPr>
              <a:lnSpc>
                <a:spcPct val="90000"/>
              </a:lnSpc>
              <a:spcBef>
                <a:spcPct val="0"/>
              </a:spcBef>
            </a:pPr>
            <a:r>
              <a:rPr lang="tr-TR" dirty="0"/>
              <a:t>Yapay zeka araçlarının öğrencilerin eleştirel düşünme becerileri üzerindeki etkisine dair yapılan araştırmaların çoğu, kısa süreli uygulamalara veya anket temelli verilere dayanmaktadır. Ancak bu çalışmalar, yapay zekanın uzun vadede öğrencilerin eleştirel düşünme süreçlerini nasıl etkilediğini yeterince ortaya koymamaktadır. Özellikle öğrencilerin yapay zekaya sürekli başvurmalarının bağımsız düşünme ve sorgulama alışkanlıkları üzerindeki etkisi az incelenmiştir.</a:t>
            </a:r>
          </a:p>
          <a:p>
            <a:pPr>
              <a:lnSpc>
                <a:spcPct val="90000"/>
              </a:lnSpc>
              <a:spcBef>
                <a:spcPct val="0"/>
              </a:spcBef>
            </a:pPr>
            <a:endParaRPr lang="tr-TR" dirty="0"/>
          </a:p>
          <a:p>
            <a:pPr>
              <a:lnSpc>
                <a:spcPct val="90000"/>
              </a:lnSpc>
              <a:spcBef>
                <a:spcPct val="0"/>
              </a:spcBef>
            </a:pPr>
            <a:r>
              <a:rPr lang="tr-TR" dirty="0"/>
              <a:t>Örneğin, </a:t>
            </a:r>
            <a:r>
              <a:rPr lang="tr-TR" dirty="0" err="1"/>
              <a:t>ChatGPT</a:t>
            </a:r>
            <a:r>
              <a:rPr lang="tr-TR" dirty="0"/>
              <a:t> gibi metin üretme araçlarının derslerde sık kullanılması, öğrencilere fikir geliştirme konusunda kolaylık sağlarken, onların kendi yorumlarını oluşturma becerisini zamanla zayıflatabilir. Bu yönüyle, yapay zekanın eleştirel düşünmeyi geliştirici mi yoksa köreltici mi olduğu sorusu hâlâ açık bir araştırma alanıdır. Bu nedenle, gelecekte yapılacak çalışmaların farklı yaş gruplarında ve uzun süreli kullanım durumlarında bu etkiyi incelemesi gerekmektedir.</a:t>
            </a:r>
          </a:p>
          <a:p>
            <a:endParaRPr lang="tr-TR" dirty="0"/>
          </a:p>
          <a:p>
            <a:pPr marL="0" indent="0">
              <a:buNone/>
            </a:pPr>
            <a:endParaRPr lang="tr-TR" dirty="0"/>
          </a:p>
        </p:txBody>
      </p:sp>
      <p:sp>
        <p:nvSpPr>
          <p:cNvPr id="5" name="Slayt Numarası Yer Tutucusu 4">
            <a:extLst>
              <a:ext uri="{FF2B5EF4-FFF2-40B4-BE49-F238E27FC236}">
                <a16:creationId xmlns:a16="http://schemas.microsoft.com/office/drawing/2014/main" id="{ACCD4426-47DB-080A-610B-9A0EE79D4EB7}"/>
              </a:ext>
            </a:extLst>
          </p:cNvPr>
          <p:cNvSpPr>
            <a:spLocks noGrp="1"/>
          </p:cNvSpPr>
          <p:nvPr>
            <p:ph type="sldNum" sz="quarter" idx="12"/>
          </p:nvPr>
        </p:nvSpPr>
        <p:spPr/>
        <p:txBody>
          <a:bodyPr/>
          <a:lstStyle/>
          <a:p>
            <a:fld id="{C44E759D-5F25-4F43-B5CD-6C4B99D3A8ED}" type="slidenum">
              <a:rPr lang="tr-TR" smtClean="0"/>
              <a:t>8</a:t>
            </a:fld>
            <a:endParaRPr lang="tr-TR"/>
          </a:p>
        </p:txBody>
      </p:sp>
    </p:spTree>
    <p:extLst>
      <p:ext uri="{BB962C8B-B14F-4D97-AF65-F5344CB8AC3E}">
        <p14:creationId xmlns:p14="http://schemas.microsoft.com/office/powerpoint/2010/main" val="256577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B29F53F1-2ED6-5F8B-EA5C-38230527EC5A}"/>
              </a:ext>
            </a:extLst>
          </p:cNvPr>
          <p:cNvSpPr>
            <a:spLocks noGrp="1"/>
          </p:cNvSpPr>
          <p:nvPr>
            <p:ph type="title"/>
          </p:nvPr>
        </p:nvSpPr>
        <p:spPr>
          <a:xfrm>
            <a:off x="677334" y="609600"/>
            <a:ext cx="8596668" cy="1135310"/>
          </a:xfrm>
        </p:spPr>
        <p:txBody>
          <a:bodyPr>
            <a:normAutofit fontScale="90000"/>
          </a:bodyPr>
          <a:lstStyle/>
          <a:p>
            <a:r>
              <a:rPr lang="tr-TR" sz="4000" dirty="0"/>
              <a:t>Hipotez veya Araştırma Sorusu</a:t>
            </a:r>
            <a:br>
              <a:rPr lang="tr-TR" b="1" i="1" dirty="0"/>
            </a:br>
            <a:endParaRPr lang="tr-TR" dirty="0"/>
          </a:p>
        </p:txBody>
      </p:sp>
      <p:sp>
        <p:nvSpPr>
          <p:cNvPr id="3" name="İçerik Yer Tutucusu 2">
            <a:extLst>
              <a:ext uri="{FF2B5EF4-FFF2-40B4-BE49-F238E27FC236}">
                <a16:creationId xmlns:a16="http://schemas.microsoft.com/office/drawing/2014/main" id="{EE59DDF1-5405-D2D1-4988-E4EB3763274E}"/>
              </a:ext>
            </a:extLst>
          </p:cNvPr>
          <p:cNvSpPr>
            <a:spLocks noGrp="1"/>
          </p:cNvSpPr>
          <p:nvPr>
            <p:ph idx="1"/>
          </p:nvPr>
        </p:nvSpPr>
        <p:spPr>
          <a:xfrm>
            <a:off x="520117" y="1912691"/>
            <a:ext cx="8753885" cy="4128672"/>
          </a:xfrm>
        </p:spPr>
        <p:txBody>
          <a:bodyPr/>
          <a:lstStyle/>
          <a:p>
            <a:r>
              <a:rPr lang="tr-TR" dirty="0"/>
              <a:t>Yapay zeka araçlarını düzenli olarak kullanan öğrencilerin eleştirel düşünme beceri puanları, bu araçları kullanmayan öğrencilere göre anlamlı düzeyde farklılık göstermektedir.</a:t>
            </a:r>
          </a:p>
          <a:p>
            <a:endParaRPr lang="tr-TR" dirty="0"/>
          </a:p>
        </p:txBody>
      </p:sp>
      <p:sp>
        <p:nvSpPr>
          <p:cNvPr id="5" name="Slayt Numarası Yer Tutucusu 4">
            <a:extLst>
              <a:ext uri="{FF2B5EF4-FFF2-40B4-BE49-F238E27FC236}">
                <a16:creationId xmlns:a16="http://schemas.microsoft.com/office/drawing/2014/main" id="{7C94587F-8151-5769-8D78-0EDBB325BB75}"/>
              </a:ext>
            </a:extLst>
          </p:cNvPr>
          <p:cNvSpPr>
            <a:spLocks noGrp="1"/>
          </p:cNvSpPr>
          <p:nvPr>
            <p:ph type="sldNum" sz="quarter" idx="12"/>
          </p:nvPr>
        </p:nvSpPr>
        <p:spPr/>
        <p:txBody>
          <a:bodyPr/>
          <a:lstStyle/>
          <a:p>
            <a:fld id="{C44E759D-5F25-4F43-B5CD-6C4B99D3A8ED}" type="slidenum">
              <a:rPr lang="tr-TR" smtClean="0"/>
              <a:t>9</a:t>
            </a:fld>
            <a:endParaRPr lang="tr-TR"/>
          </a:p>
        </p:txBody>
      </p:sp>
    </p:spTree>
    <p:extLst>
      <p:ext uri="{BB962C8B-B14F-4D97-AF65-F5344CB8AC3E}">
        <p14:creationId xmlns:p14="http://schemas.microsoft.com/office/powerpoint/2010/main" val="1462605772"/>
      </p:ext>
    </p:extLst>
  </p:cSld>
  <p:clrMapOvr>
    <a:masterClrMapping/>
  </p:clrMapOvr>
</p:sld>
</file>

<file path=ppt/theme/theme1.xml><?xml version="1.0" encoding="utf-8"?>
<a:theme xmlns:a="http://schemas.openxmlformats.org/drawingml/2006/main" name="Yüzeyler">
  <a:themeElements>
    <a:clrScheme name="Yüzeyler">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Yüzeyler">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Yüzeyler">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TM02900688[[fn=Model]]</Template>
  <TotalTime>157</TotalTime>
  <Words>803</Words>
  <Application>Microsoft Office PowerPoint</Application>
  <PresentationFormat>Geniş ekran</PresentationFormat>
  <Paragraphs>75</Paragraphs>
  <Slides>10</Slides>
  <Notes>0</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10</vt:i4>
      </vt:variant>
    </vt:vector>
  </HeadingPairs>
  <TitlesOfParts>
    <vt:vector size="16" baseType="lpstr">
      <vt:lpstr>Arial</vt:lpstr>
      <vt:lpstr>Calibri</vt:lpstr>
      <vt:lpstr>Trebuchet MS</vt:lpstr>
      <vt:lpstr>Wingdings</vt:lpstr>
      <vt:lpstr>Wingdings 3</vt:lpstr>
      <vt:lpstr>Yüzeyler</vt:lpstr>
      <vt:lpstr>Yapay Zeka Araçlarının Öğrencilerin Eleştirel Düşünme Becerilerine Etkisi</vt:lpstr>
      <vt:lpstr>Giriş</vt:lpstr>
      <vt:lpstr>Yapay Zeka Araçlarının Öğrencilerin Eleştirel Düşünme Becerilerine Etkisi </vt:lpstr>
      <vt:lpstr>  </vt:lpstr>
      <vt:lpstr>Literatür Taraması  </vt:lpstr>
      <vt:lpstr>Literatür Taraması</vt:lpstr>
      <vt:lpstr>Literatür Taraması  </vt:lpstr>
      <vt:lpstr>Araştırma Boşluğu </vt:lpstr>
      <vt:lpstr>Hipotez veya Araştırma Sorusu </vt:lpstr>
      <vt:lpstr>Kaynakça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ömer yiğit kocabaş</dc:creator>
  <cp:lastModifiedBy>ömer yiğit kocabaş</cp:lastModifiedBy>
  <cp:revision>6</cp:revision>
  <dcterms:created xsi:type="dcterms:W3CDTF">2025-10-22T14:42:10Z</dcterms:created>
  <dcterms:modified xsi:type="dcterms:W3CDTF">2025-10-22T20:01:08Z</dcterms:modified>
</cp:coreProperties>
</file>