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ÖMER YILMAZ" initials="ÖY" lastIdx="1" clrIdx="0">
    <p:extLst>
      <p:ext uri="{19B8F6BF-5375-455C-9EA6-DF929625EA0E}">
        <p15:presenceInfo xmlns:p15="http://schemas.microsoft.com/office/powerpoint/2012/main" userId="ÖMER YILMA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05C12E-2487-6FC4-1928-39CFDF61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7924" y="2490696"/>
            <a:ext cx="3999608" cy="1611891"/>
          </a:xfrm>
        </p:spPr>
        <p:txBody>
          <a:bodyPr/>
          <a:lstStyle/>
          <a:p>
            <a:r>
              <a:rPr lang="tr-TR"/>
              <a:t>GAZAR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8A63F0C-DE48-E4E5-2008-5BACEBBA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5980" y="6005701"/>
            <a:ext cx="5643497" cy="646892"/>
          </a:xfrm>
        </p:spPr>
        <p:txBody>
          <a:bodyPr>
            <a:normAutofit/>
          </a:bodyPr>
          <a:lstStyle/>
          <a:p>
            <a:r>
              <a:rPr lang="tr-TR" sz="3600">
                <a:latin typeface="Gill Sans MT Condensed" panose="020B0506020104020203" pitchFamily="34" charset="0"/>
              </a:rPr>
              <a:t>Mobil Programlama projesi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FCCA413-848A-1BE6-AF43-000A5F9E0B8B}"/>
              </a:ext>
            </a:extLst>
          </p:cNvPr>
          <p:cNvSpPr txBox="1"/>
          <p:nvPr/>
        </p:nvSpPr>
        <p:spPr>
          <a:xfrm>
            <a:off x="4499671" y="3917921"/>
            <a:ext cx="347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/>
              <a:t>2. EL ALIM – SATIM UYGULAMASI</a:t>
            </a:r>
          </a:p>
        </p:txBody>
      </p:sp>
    </p:spTree>
    <p:extLst>
      <p:ext uri="{BB962C8B-B14F-4D97-AF65-F5344CB8AC3E}">
        <p14:creationId xmlns:p14="http://schemas.microsoft.com/office/powerpoint/2010/main" val="241074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EA7283-F66B-B39D-B5D4-1B10BC0D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10178322" cy="871330"/>
          </a:xfrm>
        </p:spPr>
        <p:txBody>
          <a:bodyPr/>
          <a:lstStyle/>
          <a:p>
            <a:r>
              <a:rPr lang="tr-TR"/>
              <a:t>programlama ADIMLARI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57CF19-C45C-9D04-1B8C-D42CAF7A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3979"/>
            <a:ext cx="10178322" cy="43267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Tasarımımızdaki her bir sayfa birer Activity olarak </a:t>
            </a:r>
            <a:r>
              <a:rPr lang="tr-TR" sz="24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Studio</a:t>
            </a:r>
            <a:r>
              <a:rPr lang="tr-TR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ortamında ayağa kaldırıldı. Bu </a:t>
            </a:r>
            <a:r>
              <a:rPr lang="tr-TR" sz="24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Activity’lerin</a:t>
            </a:r>
            <a:r>
              <a:rPr lang="tr-TR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birbirleri arasında geçişi sağlamak için Java ile programlamaya başlandı.</a:t>
            </a:r>
          </a:p>
          <a:p>
            <a:pPr marL="0" indent="0" algn="ctr">
              <a:buNone/>
            </a:pPr>
            <a:endParaRPr lang="tr-TR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tr-TR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 süreçte ise düzenli bir programlama akışı izlenilmeye çalışıldı. Örneğin; sınıf içerisinde oluşturulan her bir nesnenin initialize işlemi, bir Init() metodu içerisinde gerçekleşti. Vb.  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6048A119-1640-3469-0DBC-7826F27EBE30}"/>
              </a:ext>
            </a:extLst>
          </p:cNvPr>
          <p:cNvSpPr txBox="1">
            <a:spLocks/>
          </p:cNvSpPr>
          <p:nvPr/>
        </p:nvSpPr>
        <p:spPr>
          <a:xfrm>
            <a:off x="1251678" y="1253716"/>
            <a:ext cx="10178322" cy="6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200">
                <a:solidFill>
                  <a:srgbClr val="53AE6E"/>
                </a:solidFill>
              </a:rPr>
              <a:t>2. ACTİVİTY’LER ARASI GEÇİŞ</a:t>
            </a:r>
          </a:p>
        </p:txBody>
      </p:sp>
    </p:spTree>
    <p:extLst>
      <p:ext uri="{BB962C8B-B14F-4D97-AF65-F5344CB8AC3E}">
        <p14:creationId xmlns:p14="http://schemas.microsoft.com/office/powerpoint/2010/main" val="147388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A8B28E8-93A0-4F62-8DD9-845B82DDBF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7551" y="2286000"/>
            <a:ext cx="4680097" cy="3619500"/>
          </a:xfrm>
        </p:spPr>
      </p:pic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2059BC5E-A36D-4D04-9A3C-7B828176C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8450" y="2305398"/>
            <a:ext cx="4800600" cy="3580703"/>
          </a:xfrm>
        </p:spPr>
      </p:pic>
      <p:sp>
        <p:nvSpPr>
          <p:cNvPr id="11" name="Başlık 1">
            <a:extLst>
              <a:ext uri="{FF2B5EF4-FFF2-40B4-BE49-F238E27FC236}">
                <a16:creationId xmlns:a16="http://schemas.microsoft.com/office/drawing/2014/main" id="{B19008A0-9477-46A3-AFEE-FDF693532E8B}"/>
              </a:ext>
            </a:extLst>
          </p:cNvPr>
          <p:cNvSpPr txBox="1">
            <a:spLocks/>
          </p:cNvSpPr>
          <p:nvPr/>
        </p:nvSpPr>
        <p:spPr>
          <a:xfrm>
            <a:off x="1251678" y="1253716"/>
            <a:ext cx="10178322" cy="6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200">
                <a:solidFill>
                  <a:srgbClr val="53AE6E"/>
                </a:solidFill>
              </a:rPr>
              <a:t>INTENT NESNESİ İLE ACTİVİTY’LER ARASI GEÇİŞ</a:t>
            </a:r>
          </a:p>
        </p:txBody>
      </p:sp>
    </p:spTree>
    <p:extLst>
      <p:ext uri="{BB962C8B-B14F-4D97-AF65-F5344CB8AC3E}">
        <p14:creationId xmlns:p14="http://schemas.microsoft.com/office/powerpoint/2010/main" val="93630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C618A6F-743C-4340-B748-980DF239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70113" y="510363"/>
            <a:ext cx="3678864" cy="5837274"/>
          </a:xfrm>
        </p:spPr>
        <p:txBody>
          <a:bodyPr anchor="ctr"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000"/>
              <a:t>MainActivity içerisinde Splash olayı gerçekleştirebilmek için Onboarding ekranına geçmeden önce Handler sınıfını ve Runnable arayüzünü kullanarak geçiş Intent’ine delay verdik.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23EBD3C-485F-49EF-88E3-C51B0F6E8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190567"/>
            <a:ext cx="6157913" cy="4445115"/>
          </a:xfrm>
        </p:spPr>
      </p:pic>
    </p:spTree>
    <p:extLst>
      <p:ext uri="{BB962C8B-B14F-4D97-AF65-F5344CB8AC3E}">
        <p14:creationId xmlns:p14="http://schemas.microsoft.com/office/powerpoint/2010/main" val="428705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EA7283-F66B-B39D-B5D4-1B10BC0D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10178322" cy="871330"/>
          </a:xfrm>
        </p:spPr>
        <p:txBody>
          <a:bodyPr/>
          <a:lstStyle/>
          <a:p>
            <a:r>
              <a:rPr lang="tr-TR"/>
              <a:t>programlama ADIMLARI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57CF19-C45C-9D04-1B8C-D42CAF7A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98496"/>
            <a:ext cx="10178322" cy="43267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Uygulamamızda kullanıcılar eşyalarını ekleyerek satabileceği ya da diğer kullanıcıların sattığı eşyaları görüntüleyebileceği için uygulama içerisinde bir kimliğe sahip olmalıdır.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6048A119-1640-3469-0DBC-7826F27EBE30}"/>
              </a:ext>
            </a:extLst>
          </p:cNvPr>
          <p:cNvSpPr txBox="1">
            <a:spLocks/>
          </p:cNvSpPr>
          <p:nvPr/>
        </p:nvSpPr>
        <p:spPr>
          <a:xfrm>
            <a:off x="1251678" y="1253716"/>
            <a:ext cx="10178322" cy="6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200">
                <a:solidFill>
                  <a:srgbClr val="53AE6E"/>
                </a:solidFill>
              </a:rPr>
              <a:t>3. Kimlik doğrulama ve veri tabanı</a:t>
            </a:r>
          </a:p>
        </p:txBody>
      </p:sp>
    </p:spTree>
    <p:extLst>
      <p:ext uri="{BB962C8B-B14F-4D97-AF65-F5344CB8AC3E}">
        <p14:creationId xmlns:p14="http://schemas.microsoft.com/office/powerpoint/2010/main" val="357408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C618A6F-743C-4340-B748-980DF239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70113" y="510363"/>
            <a:ext cx="3678864" cy="5837274"/>
          </a:xfrm>
        </p:spPr>
        <p:txBody>
          <a:bodyPr anchor="ctr"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000"/>
              <a:t>Uygulamamızın birden fazla giriş yöntemi olması planlanmaktadır.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000"/>
              <a:t>Ancak ilk olarak kullanıcıların Eposta ve Şifre ile kayıt olması ve bu bilgiler ile giriş yapabilmesini sağladık.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6A612C4D-2AAB-4436-9D60-05B5629CC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197672"/>
            <a:ext cx="6157913" cy="4430906"/>
          </a:xfrm>
        </p:spPr>
      </p:pic>
    </p:spTree>
    <p:extLst>
      <p:ext uri="{BB962C8B-B14F-4D97-AF65-F5344CB8AC3E}">
        <p14:creationId xmlns:p14="http://schemas.microsoft.com/office/powerpoint/2010/main" val="421944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şlık 1">
            <a:extLst>
              <a:ext uri="{FF2B5EF4-FFF2-40B4-BE49-F238E27FC236}">
                <a16:creationId xmlns:a16="http://schemas.microsoft.com/office/drawing/2014/main" id="{B19008A0-9477-46A3-AFEE-FDF693532E8B}"/>
              </a:ext>
            </a:extLst>
          </p:cNvPr>
          <p:cNvSpPr txBox="1">
            <a:spLocks/>
          </p:cNvSpPr>
          <p:nvPr/>
        </p:nvSpPr>
        <p:spPr>
          <a:xfrm>
            <a:off x="1006839" y="392479"/>
            <a:ext cx="10178322" cy="6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200">
                <a:solidFill>
                  <a:srgbClr val="53AE6E"/>
                </a:solidFill>
              </a:rPr>
              <a:t>Fırebase ile authentıcatıon ve fırestore database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322FF7AF-C63E-4D13-AC44-67AE2B38B2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6839" y="1350335"/>
            <a:ext cx="5719230" cy="3008656"/>
          </a:xfrm>
        </p:spPr>
      </p:pic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A0F39251-AEBA-4DD0-8569-87BF6C0963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70310" y="3166905"/>
            <a:ext cx="5714851" cy="3010324"/>
          </a:xfrm>
        </p:spPr>
      </p:pic>
    </p:spTree>
    <p:extLst>
      <p:ext uri="{BB962C8B-B14F-4D97-AF65-F5344CB8AC3E}">
        <p14:creationId xmlns:p14="http://schemas.microsoft.com/office/powerpoint/2010/main" val="337543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EA7283-F66B-B39D-B5D4-1B10BC0D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91921"/>
          </a:xfrm>
        </p:spPr>
        <p:txBody>
          <a:bodyPr/>
          <a:lstStyle/>
          <a:p>
            <a:r>
              <a:rPr lang="tr-TR"/>
              <a:t>Proje fikri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57CF19-C45C-9D04-1B8C-D42CAF7A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4306"/>
            <a:ext cx="10178322" cy="1954694"/>
          </a:xfrm>
        </p:spPr>
        <p:txBody>
          <a:bodyPr>
            <a:normAutofit/>
          </a:bodyPr>
          <a:lstStyle/>
          <a:p>
            <a:r>
              <a:rPr lang="tr-TR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 olarak insanların 2. el alım satım yapabileceği bir uygulama yapmayı planladık.</a:t>
            </a:r>
          </a:p>
          <a:p>
            <a:r>
              <a:rPr lang="tr-TR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Uygulamamızın ismi ise GAZAR. Eski Türkçe’de ‘çok’, ‘fazla’, ‘fazlalık’ anlamlarında kullanılan ve bir tür güvercini temsil eden bir kelimedir.</a:t>
            </a:r>
          </a:p>
          <a:p>
            <a:endParaRPr lang="tr-TR" sz="2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9D56858-2BD7-0293-38B8-B63D7B47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553" y="3429000"/>
            <a:ext cx="3428571" cy="29206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245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EA7283-F66B-B39D-B5D4-1B10BC0D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10178322" cy="871330"/>
          </a:xfrm>
        </p:spPr>
        <p:txBody>
          <a:bodyPr/>
          <a:lstStyle/>
          <a:p>
            <a:r>
              <a:rPr lang="tr-TR"/>
              <a:t>PROJE ADIMLARI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57CF19-C45C-9D04-1B8C-D42CAF7A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3978"/>
            <a:ext cx="10178322" cy="1083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2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Balsamiq</a:t>
            </a:r>
            <a:r>
              <a:rPr lang="tr-TR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üzerinden uygulamamızın </a:t>
            </a:r>
            <a:r>
              <a:rPr lang="tr-TR" sz="22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wireframe</a:t>
            </a:r>
            <a:r>
              <a:rPr lang="tr-TR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tasarımlarını oluşturarak, projemizin gerçek tasarımının ana hatlarını oluşturduk.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6048A119-1640-3469-0DBC-7826F27EBE30}"/>
              </a:ext>
            </a:extLst>
          </p:cNvPr>
          <p:cNvSpPr txBox="1">
            <a:spLocks/>
          </p:cNvSpPr>
          <p:nvPr/>
        </p:nvSpPr>
        <p:spPr>
          <a:xfrm>
            <a:off x="1251678" y="1259198"/>
            <a:ext cx="10178322" cy="6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200">
                <a:solidFill>
                  <a:srgbClr val="53AE6E"/>
                </a:solidFill>
              </a:rPr>
              <a:t>1. taslak OLUŞTURULMASI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ACBA418-F9D5-9C0A-B956-3180080D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73" y="3253001"/>
            <a:ext cx="1585909" cy="323715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228B082-E0DE-FE61-870E-66AD9CFA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245" y="3261557"/>
            <a:ext cx="1590560" cy="32285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0FBBE01-1E0F-3EB3-34A3-C85008194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269" y="3253000"/>
            <a:ext cx="1585910" cy="32371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952A35A-56EF-C762-D59E-0C4759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291" y="3253000"/>
            <a:ext cx="1585910" cy="322261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32290411-64C8-A882-AAFF-1DE8C7608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9666" y="3258482"/>
            <a:ext cx="1585910" cy="32171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7960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EA7283-F66B-B39D-B5D4-1B10BC0D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10178322" cy="871330"/>
          </a:xfrm>
        </p:spPr>
        <p:txBody>
          <a:bodyPr/>
          <a:lstStyle/>
          <a:p>
            <a:r>
              <a:rPr lang="tr-TR"/>
              <a:t>PROJE ADIMLARI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57CF19-C45C-9D04-1B8C-D42CAF7A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3978"/>
            <a:ext cx="10178322" cy="1083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Oluşturduğumuz </a:t>
            </a:r>
            <a:r>
              <a:rPr lang="tr-TR" sz="22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Wireframe’ler</a:t>
            </a:r>
            <a:r>
              <a:rPr lang="tr-TR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sayesinde </a:t>
            </a:r>
            <a:r>
              <a:rPr lang="tr-TR" sz="22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Figma</a:t>
            </a:r>
            <a:r>
              <a:rPr lang="tr-TR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üzerinde gerçek bir tasarım ortaya çıkardık ve tasarım aşaması tamamlanmış oldu.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6048A119-1640-3469-0DBC-7826F27EBE30}"/>
              </a:ext>
            </a:extLst>
          </p:cNvPr>
          <p:cNvSpPr txBox="1">
            <a:spLocks/>
          </p:cNvSpPr>
          <p:nvPr/>
        </p:nvSpPr>
        <p:spPr>
          <a:xfrm>
            <a:off x="1251678" y="1259198"/>
            <a:ext cx="10178322" cy="6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200">
                <a:solidFill>
                  <a:srgbClr val="53AE6E"/>
                </a:solidFill>
              </a:rPr>
              <a:t>2. TASARIMIN TAMAMLANMASI</a:t>
            </a: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8518982E-58E9-4BE4-976B-3DC0D83FD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05" y="2877568"/>
            <a:ext cx="2124711" cy="3744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846651EE-2AE3-48C3-A3DA-338DE4BA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38" y="2849120"/>
            <a:ext cx="2124711" cy="3773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46142C03-3329-4CE9-AAD6-29CBF394F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171" y="2849119"/>
            <a:ext cx="2160445" cy="3773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6607B055-5957-4ED0-93EB-57096C3FC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438" y="2849118"/>
            <a:ext cx="2134562" cy="3773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572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EA7283-F66B-B39D-B5D4-1B10BC0D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10178322" cy="871330"/>
          </a:xfrm>
        </p:spPr>
        <p:txBody>
          <a:bodyPr/>
          <a:lstStyle/>
          <a:p>
            <a:r>
              <a:rPr lang="tr-TR"/>
              <a:t>PROJE ADIMLARI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57CF19-C45C-9D04-1B8C-D42CAF7A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3978"/>
            <a:ext cx="10178322" cy="1083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Tasarım sürecinin tamamlanmasının ardından, sonraki adımlarda ortak çalışabilmemiz adına GIT kullanmaya başladık.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6048A119-1640-3469-0DBC-7826F27EBE30}"/>
              </a:ext>
            </a:extLst>
          </p:cNvPr>
          <p:cNvSpPr txBox="1">
            <a:spLocks/>
          </p:cNvSpPr>
          <p:nvPr/>
        </p:nvSpPr>
        <p:spPr>
          <a:xfrm>
            <a:off x="1251678" y="1253716"/>
            <a:ext cx="10178322" cy="6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200">
                <a:solidFill>
                  <a:srgbClr val="53AE6E"/>
                </a:solidFill>
              </a:rPr>
              <a:t>3. Kaynak KONTROL SİSTEMİ</a:t>
            </a:r>
          </a:p>
          <a:p>
            <a:pPr algn="ctr"/>
            <a:endParaRPr lang="tr-TR" sz="3200">
              <a:solidFill>
                <a:srgbClr val="53AE6E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FE456C0-8795-4284-BEC9-73EF3D2F9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43" y="2944407"/>
            <a:ext cx="5506218" cy="251495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EC9E61A-0EDE-4CC6-A60B-B3309F3A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949" y="3429000"/>
            <a:ext cx="6493121" cy="31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0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959EFC-35EA-4CA0-BCD8-F9410820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Projenin </a:t>
            </a:r>
            <a:br>
              <a:rPr lang="tr-TR"/>
            </a:br>
            <a:r>
              <a:rPr lang="tr-TR"/>
              <a:t>programlama </a:t>
            </a:r>
            <a:br>
              <a:rPr lang="tr-TR"/>
            </a:br>
            <a:r>
              <a:rPr lang="tr-TR"/>
              <a:t>adımları</a:t>
            </a:r>
          </a:p>
        </p:txBody>
      </p:sp>
    </p:spTree>
    <p:extLst>
      <p:ext uri="{BB962C8B-B14F-4D97-AF65-F5344CB8AC3E}">
        <p14:creationId xmlns:p14="http://schemas.microsoft.com/office/powerpoint/2010/main" val="123931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EA7283-F66B-B39D-B5D4-1B10BC0D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10178322" cy="871330"/>
          </a:xfrm>
        </p:spPr>
        <p:txBody>
          <a:bodyPr/>
          <a:lstStyle/>
          <a:p>
            <a:r>
              <a:rPr lang="tr-TR"/>
              <a:t>programlama ADIMLARI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57CF19-C45C-9D04-1B8C-D42CAF7A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3979"/>
            <a:ext cx="10178322" cy="865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2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Figma</a:t>
            </a:r>
            <a:r>
              <a:rPr lang="tr-TR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ile oluşturduğumuz tasarımın kodlanabilmesi için öncelikle </a:t>
            </a:r>
            <a:r>
              <a:rPr lang="tr-TR" sz="22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r>
              <a:rPr lang="tr-TR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20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Studio</a:t>
            </a:r>
            <a:r>
              <a:rPr lang="tr-TR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ortamına aktarılması gerekmekteydi.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6048A119-1640-3469-0DBC-7826F27EBE30}"/>
              </a:ext>
            </a:extLst>
          </p:cNvPr>
          <p:cNvSpPr txBox="1">
            <a:spLocks/>
          </p:cNvSpPr>
          <p:nvPr/>
        </p:nvSpPr>
        <p:spPr>
          <a:xfrm>
            <a:off x="1251678" y="1253716"/>
            <a:ext cx="10178322" cy="6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200">
                <a:solidFill>
                  <a:srgbClr val="53AE6E"/>
                </a:solidFill>
              </a:rPr>
              <a:t>1. </a:t>
            </a:r>
            <a:r>
              <a:rPr lang="tr-TR" sz="3200" err="1">
                <a:solidFill>
                  <a:srgbClr val="53AE6E"/>
                </a:solidFill>
              </a:rPr>
              <a:t>Layout</a:t>
            </a:r>
            <a:r>
              <a:rPr lang="tr-TR" sz="3200">
                <a:solidFill>
                  <a:srgbClr val="53AE6E"/>
                </a:solidFill>
              </a:rPr>
              <a:t> tasarımlarının yapılması</a:t>
            </a:r>
          </a:p>
          <a:p>
            <a:pPr algn="ctr"/>
            <a:endParaRPr lang="tr-TR" sz="3200">
              <a:solidFill>
                <a:srgbClr val="53AE6E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D7B03AC-AEDD-47D3-B49F-554B2AEA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11" y="2769826"/>
            <a:ext cx="5383130" cy="38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0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7AF8C43-2155-4AA5-B9E5-13AE09604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198488"/>
            <a:ext cx="6157913" cy="4429273"/>
          </a:xfr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C618A6F-743C-4340-B748-980DF239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70113" y="510363"/>
            <a:ext cx="3678864" cy="5837274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000"/>
              <a:t>Tasarımımızdaki her bir içeriği, </a:t>
            </a:r>
            <a:r>
              <a:rPr lang="tr-TR" sz="2000" err="1"/>
              <a:t>Android</a:t>
            </a:r>
            <a:r>
              <a:rPr lang="tr-TR" sz="2000"/>
              <a:t> </a:t>
            </a:r>
            <a:r>
              <a:rPr lang="tr-TR" sz="2000" err="1"/>
              <a:t>Studio</a:t>
            </a:r>
            <a:r>
              <a:rPr lang="tr-TR" sz="2000"/>
              <a:t> ortamında bir </a:t>
            </a:r>
            <a:r>
              <a:rPr lang="tr-TR" sz="2000" err="1"/>
              <a:t>component</a:t>
            </a:r>
            <a:r>
              <a:rPr lang="tr-TR" sz="2000"/>
              <a:t> (bileşen) olarak oluşturmaya başladık.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000"/>
              <a:t>Bu aşamada ise bizler için en önemli nokta;  </a:t>
            </a:r>
            <a:r>
              <a:rPr lang="tr-TR" sz="2000" err="1"/>
              <a:t>Android’deki</a:t>
            </a:r>
            <a:r>
              <a:rPr lang="tr-TR" sz="2000"/>
              <a:t> ekran boyutları farklılığından doğabilecek görünüm hataları oldu.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000" err="1"/>
              <a:t>Dpi</a:t>
            </a:r>
            <a:r>
              <a:rPr lang="tr-TR" sz="2000"/>
              <a:t> gibi göreceli ölçüleri kullanmak yerine, </a:t>
            </a:r>
            <a:r>
              <a:rPr lang="tr-TR" sz="2000" err="1"/>
              <a:t>Layout</a:t>
            </a:r>
            <a:r>
              <a:rPr lang="tr-TR" sz="2000"/>
              <a:t> türlerinin kendi </a:t>
            </a:r>
            <a:r>
              <a:rPr lang="tr-TR" sz="2000" err="1"/>
              <a:t>attributes</a:t>
            </a:r>
            <a:r>
              <a:rPr lang="tr-TR" sz="2000"/>
              <a:t> (özelliklerinden) faydalandık.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000"/>
              <a:t>Örneğin: </a:t>
            </a:r>
            <a:r>
              <a:rPr lang="tr-TR" sz="2000" err="1"/>
              <a:t>RelativeLayout</a:t>
            </a:r>
            <a:r>
              <a:rPr lang="tr-TR" sz="2000"/>
              <a:t> için </a:t>
            </a:r>
            <a:r>
              <a:rPr lang="tr-TR" sz="2000" err="1"/>
              <a:t>layout_centerInParent</a:t>
            </a:r>
            <a:r>
              <a:rPr lang="tr-TR" sz="2000"/>
              <a:t>=‘’ ’’</a:t>
            </a:r>
            <a:br>
              <a:rPr lang="tr-TR" sz="2000"/>
            </a:br>
            <a:r>
              <a:rPr lang="tr-TR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2472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C618A6F-743C-4340-B748-980DF239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70113" y="510363"/>
            <a:ext cx="3678864" cy="5837274"/>
          </a:xfrm>
        </p:spPr>
        <p:txBody>
          <a:bodyPr anchor="ctr"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r-TR" sz="2000"/>
              <a:t>Tasarımdaki her bir yazı, renk, boyut, stil için </a:t>
            </a:r>
            <a:r>
              <a:rPr lang="tr-TR" sz="2000" err="1"/>
              <a:t>values</a:t>
            </a:r>
            <a:r>
              <a:rPr lang="tr-TR" sz="2000"/>
              <a:t> klasöründe birer </a:t>
            </a:r>
            <a:r>
              <a:rPr lang="tr-TR" sz="2000" err="1"/>
              <a:t>xml</a:t>
            </a:r>
            <a:r>
              <a:rPr lang="tr-TR" sz="2000"/>
              <a:t> dosyası hazırlanarak-kullanılarak </a:t>
            </a:r>
            <a:r>
              <a:rPr lang="tr-TR" sz="2000" err="1"/>
              <a:t>resources</a:t>
            </a:r>
            <a:r>
              <a:rPr lang="tr-TR" sz="2000"/>
              <a:t> (kaynaklar) oluşturuldu. </a:t>
            </a:r>
            <a:r>
              <a:rPr lang="tr-TR" sz="2000" err="1"/>
              <a:t>Böylelikte</a:t>
            </a:r>
            <a:r>
              <a:rPr lang="tr-TR" sz="2000"/>
              <a:t> XML kodlama süreci daha </a:t>
            </a:r>
            <a:r>
              <a:rPr lang="tr-TR" sz="2000" err="1"/>
              <a:t>sürdülebilir</a:t>
            </a:r>
            <a:r>
              <a:rPr lang="tr-TR" sz="2000"/>
              <a:t> hale gelerek, uygulamanın farklı diller veya farklı temalar için zemini de hazırlanmış oldu.</a:t>
            </a:r>
            <a:br>
              <a:rPr lang="tr-TR" sz="2000"/>
            </a:br>
            <a:r>
              <a:rPr lang="tr-TR" sz="2000"/>
              <a:t>	</a:t>
            </a:r>
          </a:p>
        </p:txBody>
      </p:sp>
      <p:pic>
        <p:nvPicPr>
          <p:cNvPr id="21" name="İçerik Yer Tutucusu 20">
            <a:extLst>
              <a:ext uri="{FF2B5EF4-FFF2-40B4-BE49-F238E27FC236}">
                <a16:creationId xmlns:a16="http://schemas.microsoft.com/office/drawing/2014/main" id="{6FF0F558-8618-4DA6-A1B9-74E80C2D1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208045"/>
            <a:ext cx="6157913" cy="4410160"/>
          </a:xfrm>
        </p:spPr>
      </p:pic>
    </p:spTree>
    <p:extLst>
      <p:ext uri="{BB962C8B-B14F-4D97-AF65-F5344CB8AC3E}">
        <p14:creationId xmlns:p14="http://schemas.microsoft.com/office/powerpoint/2010/main" val="2877693925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515</TotalTime>
  <Words>399</Words>
  <Application>Microsoft Office PowerPoint</Application>
  <PresentationFormat>Geniş ekran</PresentationFormat>
  <Paragraphs>37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Gill Sans MT</vt:lpstr>
      <vt:lpstr>Gill Sans MT Condensed</vt:lpstr>
      <vt:lpstr>Impact</vt:lpstr>
      <vt:lpstr>Tahoma</vt:lpstr>
      <vt:lpstr>Rozet</vt:lpstr>
      <vt:lpstr>GAZAR</vt:lpstr>
      <vt:lpstr>Proje fikri</vt:lpstr>
      <vt:lpstr>PROJE ADIMLARI</vt:lpstr>
      <vt:lpstr>PROJE ADIMLARI</vt:lpstr>
      <vt:lpstr>PROJE ADIMLARI</vt:lpstr>
      <vt:lpstr>Projenin  programlama  adımları</vt:lpstr>
      <vt:lpstr>programlama ADIMLARI</vt:lpstr>
      <vt:lpstr>PowerPoint Sunusu</vt:lpstr>
      <vt:lpstr>PowerPoint Sunusu</vt:lpstr>
      <vt:lpstr>programlama ADIMLARI</vt:lpstr>
      <vt:lpstr>PowerPoint Sunusu</vt:lpstr>
      <vt:lpstr>PowerPoint Sunusu</vt:lpstr>
      <vt:lpstr>programlama ADIMLARI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GAZAR</dc:title>
  <dc:creator>MEHMET İLHAN</dc:creator>
  <cp:lastModifiedBy>ÖMER YILMAZ</cp:lastModifiedBy>
  <cp:revision>2</cp:revision>
  <dcterms:created xsi:type="dcterms:W3CDTF">2022-06-08T15:27:04Z</dcterms:created>
  <dcterms:modified xsi:type="dcterms:W3CDTF">2022-06-09T10:28:45Z</dcterms:modified>
</cp:coreProperties>
</file>